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874" r:id="rId4"/>
    <p:sldMasterId id="2147484922" r:id="rId5"/>
    <p:sldMasterId id="2147485369" r:id="rId6"/>
    <p:sldMasterId id="2147485683" r:id="rId7"/>
    <p:sldMasterId id="2147486175" r:id="rId8"/>
    <p:sldMasterId id="2147486259" r:id="rId9"/>
    <p:sldMasterId id="2147486271" r:id="rId10"/>
    <p:sldMasterId id="2147486283" r:id="rId11"/>
  </p:sldMasterIdLst>
  <p:notesMasterIdLst>
    <p:notesMasterId r:id="rId96"/>
  </p:notesMasterIdLst>
  <p:handoutMasterIdLst>
    <p:handoutMasterId r:id="rId97"/>
  </p:handoutMasterIdLst>
  <p:sldIdLst>
    <p:sldId id="1677" r:id="rId12"/>
    <p:sldId id="3322" r:id="rId13"/>
    <p:sldId id="3645" r:id="rId14"/>
    <p:sldId id="3323" r:id="rId15"/>
    <p:sldId id="3324" r:id="rId16"/>
    <p:sldId id="3631" r:id="rId17"/>
    <p:sldId id="3581" r:id="rId18"/>
    <p:sldId id="3582" r:id="rId19"/>
    <p:sldId id="3583" r:id="rId20"/>
    <p:sldId id="3632" r:id="rId21"/>
    <p:sldId id="3623" r:id="rId22"/>
    <p:sldId id="3624" r:id="rId23"/>
    <p:sldId id="3584" r:id="rId24"/>
    <p:sldId id="3617" r:id="rId25"/>
    <p:sldId id="3629" r:id="rId26"/>
    <p:sldId id="3619" r:id="rId27"/>
    <p:sldId id="3630" r:id="rId28"/>
    <p:sldId id="3618" r:id="rId29"/>
    <p:sldId id="3638" r:id="rId30"/>
    <p:sldId id="3636" r:id="rId31"/>
    <p:sldId id="3637" r:id="rId32"/>
    <p:sldId id="3640" r:id="rId33"/>
    <p:sldId id="3639" r:id="rId34"/>
    <p:sldId id="3641" r:id="rId35"/>
    <p:sldId id="3655" r:id="rId36"/>
    <p:sldId id="4041" r:id="rId37"/>
    <p:sldId id="4042" r:id="rId38"/>
    <p:sldId id="3642" r:id="rId39"/>
    <p:sldId id="4047" r:id="rId40"/>
    <p:sldId id="4048" r:id="rId41"/>
    <p:sldId id="4049" r:id="rId42"/>
    <p:sldId id="4050" r:id="rId43"/>
    <p:sldId id="3643" r:id="rId44"/>
    <p:sldId id="3644" r:id="rId45"/>
    <p:sldId id="3620" r:id="rId46"/>
    <p:sldId id="3621" r:id="rId47"/>
    <p:sldId id="3628" r:id="rId48"/>
    <p:sldId id="3627" r:id="rId49"/>
    <p:sldId id="3625" r:id="rId50"/>
    <p:sldId id="3626" r:id="rId51"/>
    <p:sldId id="3657" r:id="rId52"/>
    <p:sldId id="4044" r:id="rId53"/>
    <p:sldId id="4046" r:id="rId54"/>
    <p:sldId id="3591" r:id="rId55"/>
    <p:sldId id="3592" r:id="rId56"/>
    <p:sldId id="3593" r:id="rId57"/>
    <p:sldId id="3594" r:id="rId58"/>
    <p:sldId id="902" r:id="rId59"/>
    <p:sldId id="3598" r:id="rId60"/>
    <p:sldId id="3599" r:id="rId61"/>
    <p:sldId id="3600" r:id="rId62"/>
    <p:sldId id="3602" r:id="rId63"/>
    <p:sldId id="3646" r:id="rId64"/>
    <p:sldId id="3647" r:id="rId65"/>
    <p:sldId id="3648" r:id="rId66"/>
    <p:sldId id="3649" r:id="rId67"/>
    <p:sldId id="3650" r:id="rId68"/>
    <p:sldId id="3651" r:id="rId69"/>
    <p:sldId id="3604" r:id="rId70"/>
    <p:sldId id="3605" r:id="rId71"/>
    <p:sldId id="3606" r:id="rId72"/>
    <p:sldId id="3607" r:id="rId73"/>
    <p:sldId id="3608" r:id="rId74"/>
    <p:sldId id="1006" r:id="rId75"/>
    <p:sldId id="496" r:id="rId76"/>
    <p:sldId id="3613" r:id="rId77"/>
    <p:sldId id="3633" r:id="rId78"/>
    <p:sldId id="1379" r:id="rId79"/>
    <p:sldId id="939" r:id="rId80"/>
    <p:sldId id="1380" r:id="rId81"/>
    <p:sldId id="1120" r:id="rId82"/>
    <p:sldId id="1381" r:id="rId83"/>
    <p:sldId id="1122" r:id="rId84"/>
    <p:sldId id="1121" r:id="rId85"/>
    <p:sldId id="942" r:id="rId86"/>
    <p:sldId id="938" r:id="rId87"/>
    <p:sldId id="1123" r:id="rId88"/>
    <p:sldId id="1382" r:id="rId89"/>
    <p:sldId id="1125" r:id="rId90"/>
    <p:sldId id="1384" r:id="rId91"/>
    <p:sldId id="1126" r:id="rId92"/>
    <p:sldId id="1387" r:id="rId93"/>
    <p:sldId id="1128" r:id="rId94"/>
    <p:sldId id="4051" r:id="rId9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2583"/>
    <a:srgbClr val="000000"/>
    <a:srgbClr val="0070C0"/>
    <a:srgbClr val="FFD961"/>
    <a:srgbClr val="BADDE1"/>
    <a:srgbClr val="FFFFCD"/>
    <a:srgbClr val="FFFFAF"/>
    <a:srgbClr val="000600"/>
    <a:srgbClr val="91E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56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0EF4C-430F-447F-9CD5-15907E3C10F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41BC7-0A44-4E4C-BE56-44A6960AB15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DC8D8-1968-4719-A9EC-115AB565DC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F3F-9549-4D82-98FC-D6B5B541A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61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283702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833A-7BAA-4E65-AFC6-67AEF11DE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11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94A2-5C3D-4CD8-B0FF-2AC6C9184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55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F0A4-E435-4792-A9E2-35F326441C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6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DE7C-F9D4-4719-AAC4-9CA4EA87B6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74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FA0E-E903-4224-A1E5-33C761F5E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53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8E86-F3B5-4A08-B704-F259D6856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2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FFB7-C636-4C5A-A5C8-E91ACC4E70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65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7130-E6C5-4925-87AB-79A94A770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245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1123" y="1600200"/>
            <a:ext cx="2868478" cy="4525963"/>
          </a:xfrm>
        </p:spPr>
        <p:txBody>
          <a:bodyPr vert="eaVert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21E6-C9F1-4889-8D99-819FDC3D8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EB34-0A52-4C7A-84F6-5FD7D0F03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012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91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566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159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2591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845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382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564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645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73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2090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67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8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68" y="27477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3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856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43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067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70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567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119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54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588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88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51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2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4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73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74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543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8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70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46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872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027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74659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fld id="{DE66C4BD-4008-4B64-96F5-B40D9260E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04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  <p:sldLayoutId id="2147486288" r:id="rId5"/>
    <p:sldLayoutId id="2147486289" r:id="rId6"/>
    <p:sldLayoutId id="2147486290" r:id="rId7"/>
    <p:sldLayoutId id="2147486291" r:id="rId8"/>
    <p:sldLayoutId id="2147486292" r:id="rId9"/>
    <p:sldLayoutId id="2147486293" r:id="rId10"/>
    <p:sldLayoutId id="21474862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2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8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istory.org/article/831/shiva-nataraja---lord-of-the-danc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180" y="4325779"/>
            <a:ext cx="8265404" cy="156966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96821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>
                <a:solidFill>
                  <a:srgbClr val="FFFFFF"/>
                </a:solidFill>
              </a:rPr>
              <a:t>for e.g. . . 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393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we compare the basic ways people look at the world itself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484528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7013"/>
            <a:ext cx="8534400" cy="5650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032000"/>
            <a:ext cx="7917358" cy="4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76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741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the textbook compares “bullfighting” in Spain and Portugal in terms of their cultural metaphors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267905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CD880-F16C-9BF8-1A1A-565264CC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57" y="273046"/>
            <a:ext cx="8312728" cy="61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95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26" name="Picture 2" descr="A bullfight in Sevilla, Sp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0" y="20082"/>
            <a:ext cx="8519886" cy="68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Spain and Portugal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585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23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class and in the textbook,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regions of the Caribbean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4470893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CD880-F16C-9BF8-1A1A-565264CC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7" y="273046"/>
            <a:ext cx="8312728" cy="6159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745EF-6064-860D-5D5B-3B4909FE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2" y="4597932"/>
            <a:ext cx="8312728" cy="21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18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group of people scuba diving&#10;&#10;Description automatically generated with medium confidence">
            <a:extLst>
              <a:ext uri="{FF2B5EF4-FFF2-40B4-BE49-F238E27FC236}">
                <a16:creationId xmlns:a16="http://schemas.microsoft.com/office/drawing/2014/main" id="{6B5AC961-D937-4570-9276-D4732A45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091391"/>
            <a:ext cx="9144000" cy="4852294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395BB81-3B8C-4E9F-B476-DBFB1B9B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0" y="5426663"/>
            <a:ext cx="86983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we visit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BBC Caribbean with Simon Reeve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885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textbook compares “egalitarian” </a:t>
            </a:r>
            <a:r>
              <a:rPr lang="en-US" sz="4000" b="1" dirty="0">
                <a:solidFill>
                  <a:srgbClr val="000000"/>
                </a:solidFill>
              </a:rPr>
              <a:t>Commonwealth countries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Canada and Australia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5662527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76264" y="1018314"/>
            <a:ext cx="2380669" cy="671979"/>
          </a:xfrm>
          <a:prstGeom prst="rect">
            <a:avLst/>
          </a:prstGeom>
        </p:spPr>
        <p:txBody>
          <a:bodyPr wrap="square"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94485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1DEC6-A51A-A914-E94E-4403D706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1" y="127000"/>
            <a:ext cx="6465672" cy="63372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69EBD8C-3975-4BA9-1E45-FDC26DF4F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23" y="2031532"/>
            <a:ext cx="2057400" cy="10287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BC7C005-1727-70E4-D50A-8472F2453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2" y="2034708"/>
            <a:ext cx="2057400" cy="1028700"/>
          </a:xfrm>
          <a:prstGeom prst="rect">
            <a:avLst/>
          </a:prstGeom>
        </p:spPr>
      </p:pic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623A8296-B0A0-0430-7F83-EFEA00E38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91" y="3356599"/>
            <a:ext cx="1981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90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person riding a surfboard in a large wave&#10;&#10;Description automatically generated with medium confidence">
            <a:extLst>
              <a:ext uri="{FF2B5EF4-FFF2-40B4-BE49-F238E27FC236}">
                <a16:creationId xmlns:a16="http://schemas.microsoft.com/office/drawing/2014/main" id="{F34147EC-170D-4E08-6A7C-64E028E7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51287" cy="631956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1E339FB-D693-36B4-C700-8BD6F0FF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0" y="54266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 the Great Barrier Reef of Australia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645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7482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GREAT GATHERINGS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</a:t>
            </a:r>
            <a:r>
              <a:rPr lang="en-US" sz="4000" b="1" dirty="0">
                <a:solidFill>
                  <a:srgbClr val="000000"/>
                </a:solidFill>
              </a:rPr>
              <a:t>world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6357192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72230F6A-ADC8-0CAE-9455-5EEB93D60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" y="546100"/>
            <a:ext cx="9085945" cy="530864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16ADC6C-A925-E2A5-BEF8-465C6DFB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0" y="57695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Malaysia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461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2FB0B-CB0D-CF69-E44B-D6E27308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" y="38100"/>
            <a:ext cx="9144000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Burning Man, U.S.A.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57F9898-4763-3DE5-34D7-8266BFE5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845" y="5421702"/>
            <a:ext cx="30145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3938185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52" y="366310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71600" y="5123934"/>
            <a:ext cx="68707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11: Irish Conversations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22: The Turkish Coffeehouse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748B8-2FDC-F52E-B9F7-B52B25DCB938}"/>
              </a:ext>
            </a:extLst>
          </p:cNvPr>
          <p:cNvSpPr txBox="1"/>
          <p:nvPr/>
        </p:nvSpPr>
        <p:spPr>
          <a:xfrm>
            <a:off x="985989" y="1440727"/>
            <a:ext cx="26220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Metaphor Comparisons include . . . </a:t>
            </a:r>
          </a:p>
        </p:txBody>
      </p:sp>
    </p:spTree>
    <p:extLst>
      <p:ext uri="{BB962C8B-B14F-4D97-AF65-F5344CB8AC3E}">
        <p14:creationId xmlns:p14="http://schemas.microsoft.com/office/powerpoint/2010/main" val="347626741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75CD3-6698-8DC1-0685-9227751CCF36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4" name="Picture 3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EF28BECE-71AC-4526-1F97-FAE97166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"/>
            <a:ext cx="9144000" cy="621792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EA01138-258E-B915-8D75-1F514D37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Irish Conversations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49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407C-CA30-D10C-66EE-ED6E42B39A4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4BC2-1CBB-07AF-47C1-A89BA9DA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7389"/>
            <a:ext cx="4572000" cy="6120245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7110873F-03FA-7132-6822-9BC5D8F5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Turkish Coffeehouse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7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7482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Religious and Secular Dance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</a:t>
            </a:r>
            <a:r>
              <a:rPr lang="en-US" sz="4000" b="1" dirty="0">
                <a:solidFill>
                  <a:srgbClr val="000000"/>
                </a:solidFill>
              </a:rPr>
              <a:t>world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44063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Religious Dances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0795692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925" y="3052608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45368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36B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-1"/>
            <a:ext cx="5716588" cy="686620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D4A4421-45CD-4692-FB2F-CB646939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30" y="5917003"/>
            <a:ext cx="869833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Sema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eremony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Named Her Angel</a:t>
            </a:r>
          </a:p>
        </p:txBody>
      </p:sp>
    </p:spTree>
    <p:extLst>
      <p:ext uri="{BB962C8B-B14F-4D97-AF65-F5344CB8AC3E}">
        <p14:creationId xmlns:p14="http://schemas.microsoft.com/office/powerpoint/2010/main" val="2886404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3A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zard, reptile&#10;&#10;Description automatically generated">
            <a:extLst>
              <a:ext uri="{FF2B5EF4-FFF2-40B4-BE49-F238E27FC236}">
                <a16:creationId xmlns:a16="http://schemas.microsoft.com/office/drawing/2014/main" id="{9274F947-6307-2193-E00E-D6B36349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1042121"/>
            <a:ext cx="9144000" cy="477774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045EFD1-781A-84C8-2599-28632FC2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301"/>
            <a:ext cx="9144000" cy="1015663"/>
          </a:xfrm>
          <a:prstGeom prst="rect">
            <a:avLst/>
          </a:prstGeom>
          <a:solidFill>
            <a:srgbClr val="C49A6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India: The Dance of Shiva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https://www.worldhistory.org/article/831/shiva-nataraja---lord-of-the-dance/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054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Secular Dances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728543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Dance around the World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692150"/>
            <a:ext cx="3457575" cy="41529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87B34F9-B6D3-1947-9453-112EC84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45" y="49562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BDFEAC7-E8ED-575E-8099-203BD079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45" y="49435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El Tango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8EFB6489-737C-69F7-09B0-776B88A49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1293508"/>
            <a:ext cx="4179888" cy="35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52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Dance around the World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692150"/>
            <a:ext cx="3457575" cy="41529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87B34F9-B6D3-1947-9453-112EC84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45" y="49562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BDFEAC7-E8ED-575E-8099-203BD079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45" y="49435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Argentina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27B670A4-D44A-8857-C795-E04CEAC5E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32" y="290513"/>
            <a:ext cx="3423717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323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487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“Romantic Love”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marriage practices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several cultures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2866672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7" y="486665"/>
            <a:ext cx="4498340" cy="635635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75746" y="1086214"/>
            <a:ext cx="405043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to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Niger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(West Africa)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Nepal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 / England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Canada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9430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 </a:t>
            </a:r>
            <a:r>
              <a:rPr lang="en-US" sz="4000" b="1" dirty="0">
                <a:solidFill>
                  <a:srgbClr val="000000"/>
                </a:solidFill>
              </a:rPr>
              <a:t>burial practices around the world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0119522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02" name="Picture 2" descr="Ganges: River to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1" y="14514"/>
            <a:ext cx="8801077" cy="68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India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698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religious beliefs and  behaviors of Chinese in China and Malaysia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3732709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</p:spTree>
    <p:extLst>
      <p:ext uri="{BB962C8B-B14F-4D97-AF65-F5344CB8AC3E}">
        <p14:creationId xmlns:p14="http://schemas.microsoft.com/office/powerpoint/2010/main" val="3585316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7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4760" y="4770688"/>
            <a:ext cx="767963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we visit China and Malaysia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261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66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952500" y="4336534"/>
            <a:ext cx="718819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24: The Chinese Family Altar: The Expatriate Chinese Outside of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25: The Singapore Hawker Centers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17D9F-7B6E-CDC9-0898-BFFDED35D183}"/>
              </a:ext>
            </a:extLst>
          </p:cNvPr>
          <p:cNvSpPr txBox="1"/>
          <p:nvPr/>
        </p:nvSpPr>
        <p:spPr>
          <a:xfrm>
            <a:off x="596900" y="2635935"/>
            <a:ext cx="7975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 VIII: THE BASE CULTURE AND ITS DIFFUSION ACROSS BORDERS (CLUSTERS OF NATIONS): THE EXAMPLE OF CHINA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0160D-7E5F-1A2F-4082-70D6C0871C41}"/>
              </a:ext>
            </a:extLst>
          </p:cNvPr>
          <p:cNvSpPr txBox="1"/>
          <p:nvPr/>
        </p:nvSpPr>
        <p:spPr>
          <a:xfrm>
            <a:off x="656028" y="1000780"/>
            <a:ext cx="2975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Metaphors compared . . .</a:t>
            </a:r>
          </a:p>
        </p:txBody>
      </p:sp>
    </p:spTree>
    <p:extLst>
      <p:ext uri="{BB962C8B-B14F-4D97-AF65-F5344CB8AC3E}">
        <p14:creationId xmlns:p14="http://schemas.microsoft.com/office/powerpoint/2010/main" val="250814831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16E7C-7EBD-43BD-28A3-BFC20127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64365" cy="6858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61895EC-0E32-B132-D256-114F5FC17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Chinese Family Altar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88DE9-5B61-2BC9-A999-34813BD59325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Wikimedia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Commond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94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11977-08FB-9CDC-C158-FAA43EB418E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4" name="Picture 3" descr="A picture containing person, person, food, meal&#10;&#10;Description automatically generated">
            <a:extLst>
              <a:ext uri="{FF2B5EF4-FFF2-40B4-BE49-F238E27FC236}">
                <a16:creationId xmlns:a16="http://schemas.microsoft.com/office/drawing/2014/main" id="{D0287929-9EB6-2D4E-E000-568214DF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"/>
            <a:ext cx="9144000" cy="617651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22C5F14-2BF8-5612-A25F-29FDC2FB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Singapore Hawker Centers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84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 similar manner Evan D. Fraser and Andrew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Rimas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compare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Feast, Famine, and the Rise and Fall of Civilizations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world.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6895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2" y="304794"/>
            <a:ext cx="38636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34372" y="6292958"/>
            <a:ext cx="20489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Counterpoint, 2012:</a:t>
            </a:r>
          </a:p>
        </p:txBody>
      </p:sp>
    </p:spTree>
    <p:extLst>
      <p:ext uri="{BB962C8B-B14F-4D97-AF65-F5344CB8AC3E}">
        <p14:creationId xmlns:p14="http://schemas.microsoft.com/office/powerpoint/2010/main" val="240003180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3043" y="1356647"/>
            <a:ext cx="22092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Italian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Mexican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63" y="672400"/>
            <a:ext cx="3000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Sophie D. Coe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America's First Cuisines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Austin: University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Texax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Press, 1994.</a:t>
            </a:r>
          </a:p>
        </p:txBody>
      </p:sp>
      <p:pic>
        <p:nvPicPr>
          <p:cNvPr id="191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56" y="1578414"/>
            <a:ext cx="20503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Aztec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  <p:extLst>
      <p:ext uri="{BB962C8B-B14F-4D97-AF65-F5344CB8AC3E}">
        <p14:creationId xmlns:p14="http://schemas.microsoft.com/office/powerpoint/2010/main" val="361536556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Sophie D. Coe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America's First Cuisines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Austin: University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Texax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Press, 1994.</a:t>
            </a:r>
          </a:p>
        </p:txBody>
      </p:sp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Aztec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5751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Popkin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1950s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“typical multigenerational American family”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Superior, WI,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“Jones, ” 2006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2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Cleveland,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Cesar and Ana Garcia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Immigrant Mexicans from Chiapas Mexico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Los Angeles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Rahul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Desai and His Wife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Noopur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Patel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studied how lifestyle changes over the long term have affected the body composition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80,000+ and 20,000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Chinese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Russians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Brazilians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Filipinos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Popkin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1950s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“typical multigenerational American family”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Superior, WI,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“Jones, ” 2006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2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Cleveland,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Cesar and Ana Garcia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Immigrant Mexicans from Chiapas Mexico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Los Angeles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Rahul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Desai and His Wife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Noopur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Patel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studied how lifestyle changes over the long term have affected the body composition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80,000+ and 20,000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Chinese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Russians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Brazilians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Filipinos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3930" y="2162536"/>
            <a:ext cx="5762625" cy="95410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including Superior, WI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(his home town)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30"/>
            <a:ext cx="7315200" cy="2185214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/>
              <a:t>and items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like “culture bound syndromes” </a:t>
            </a:r>
            <a:r>
              <a:rPr lang="en-US" b="1" dirty="0"/>
              <a:t>are compared with similar phenomena that are thought to be </a:t>
            </a:r>
            <a:r>
              <a:rPr lang="en-US" sz="4000" b="1" dirty="0">
                <a:solidFill>
                  <a:srgbClr val="FF0000"/>
                </a:solidFill>
              </a:rPr>
              <a:t>“universal” </a:t>
            </a:r>
            <a:r>
              <a:rPr lang="en-US" b="1" dirty="0"/>
              <a:t>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805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20929" y="3196319"/>
            <a:ext cx="7684423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often,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folks compare things regionally in an attempt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understand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8808814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564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/>
              <a:t>for e.g.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8733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165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210" y="6292958"/>
            <a:ext cx="26532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University of California, 2012</a:t>
            </a:r>
          </a:p>
        </p:txBody>
      </p:sp>
      <p:pic>
        <p:nvPicPr>
          <p:cNvPr id="4100" name="Picture 4" descr="http://ecx.images-amazon.com/images/I/51IyTk%2BOHj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2" y="291481"/>
            <a:ext cx="3954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414084378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compares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793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0000"/>
                </a:solidFill>
              </a:rPr>
              <a:t>compares</a:t>
            </a:r>
            <a:r>
              <a:rPr lang="en-US" b="1" dirty="0"/>
              <a:t>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/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7860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the comparative method compares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millet 	– 	Africa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maize 	</a:t>
            </a:r>
            <a:r>
              <a:rPr lang="en-US" sz="2800" b="1" dirty="0">
                <a:solidFill>
                  <a:schemeClr val="accent1"/>
                </a:solidFill>
              </a:rPr>
              <a:t>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wheat </a:t>
            </a:r>
            <a:r>
              <a:rPr lang="en-US" sz="2800" b="1" dirty="0">
                <a:solidFill>
                  <a:schemeClr val="accent1"/>
                </a:solidFill>
              </a:rPr>
              <a:t>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rice 	</a:t>
            </a:r>
            <a:r>
              <a:rPr lang="en-US" sz="2800" b="1" dirty="0">
                <a:solidFill>
                  <a:schemeClr val="accent1"/>
                </a:solidFill>
              </a:rPr>
              <a:t>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manioc </a:t>
            </a:r>
            <a:r>
              <a:rPr lang="en-US" sz="2800" b="1" dirty="0">
                <a:solidFill>
                  <a:schemeClr val="accent1"/>
                </a:solidFill>
              </a:rPr>
              <a:t>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millet 	</a:t>
            </a:r>
            <a:r>
              <a:rPr lang="en-US" sz="2800" b="1" dirty="0">
                <a:solidFill>
                  <a:schemeClr val="accent1"/>
                </a:solidFill>
              </a:rPr>
              <a:t>– 	Africa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19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Origin of Domestication for Selected Plants</a:t>
            </a:r>
            <a:endParaRPr kumimoji="1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4515" name="Picture 3" descr="Turn816b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1214889"/>
            <a:ext cx="7772400" cy="47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5448" y="6274258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342.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08881" y="279422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rice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7,000 ybp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91625" y="388279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manioc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85225" y="2404835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maize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4639583" y="1548717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wheat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10,500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892550" y="3945389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millet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4,000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156" y="2547279"/>
            <a:ext cx="6888617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Neolithic Revolution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Agriculture  Revolution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333.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72383" y="5871031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Time line for Ch. 14  Food Production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sp>
        <p:nvSpPr>
          <p:cNvPr id="72710" name="Oval 8"/>
          <p:cNvSpPr>
            <a:spLocks noChangeArrowheads="1"/>
          </p:cNvSpPr>
          <p:nvPr/>
        </p:nvSpPr>
        <p:spPr bwMode="auto">
          <a:xfrm>
            <a:off x="3055940" y="3213103"/>
            <a:ext cx="1419225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621980"/>
            <a:ext cx="69088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 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803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24067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two terms in the “major characteristics of anthropology” listing . . 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</a:t>
            </a:r>
            <a:r>
              <a:rPr lang="en-US" sz="4000" b="1" i="1" dirty="0">
                <a:solidFill>
                  <a:srgbClr val="FF0000"/>
                </a:solidFill>
              </a:rPr>
              <a:t>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40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>
                <a:solidFill>
                  <a:schemeClr val="accent1"/>
                </a:solidFill>
              </a:rPr>
              <a:t>participant observation”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81250"/>
            <a:ext cx="7358062" cy="3256276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dirty="0"/>
              <a:t> </a:t>
            </a:r>
            <a:r>
              <a:rPr lang="en-US" sz="4400" b="1" dirty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as a </a:t>
            </a:r>
            <a:r>
              <a:rPr lang="en-US" b="1" dirty="0">
                <a:solidFill>
                  <a:srgbClr val="FF0000"/>
                </a:solidFill>
              </a:rPr>
              <a:t>major </a:t>
            </a:r>
            <a:r>
              <a:rPr lang="en-US" b="1" i="1" dirty="0">
                <a:solidFill>
                  <a:srgbClr val="FF0000"/>
                </a:solidFill>
              </a:rPr>
              <a:t>approach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sz="1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 </a:t>
            </a:r>
            <a:r>
              <a:rPr lang="en-US" sz="1000" b="1" dirty="0"/>
              <a:t>(what else would a “comparative” method do?)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0689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</a:t>
            </a:r>
            <a:r>
              <a:rPr lang="en-US" sz="4000" b="1" i="1" dirty="0">
                <a:solidFill>
                  <a:srgbClr val="FF0000"/>
                </a:solidFill>
              </a:rPr>
              <a:t>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40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>
                <a:solidFill>
                  <a:schemeClr val="accent1"/>
                </a:solidFill>
              </a:rPr>
              <a:t>participant observation”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003" y="3817551"/>
            <a:ext cx="7895771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what’s the difference?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2514636"/>
            <a:ext cx="7315200" cy="288694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gathering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technique —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participant observation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(fieldwork)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>
                <a:solidFill>
                  <a:schemeClr val="accent1"/>
                </a:solidFill>
              </a:rPr>
              <a:t>=</a:t>
            </a:r>
            <a:r>
              <a:rPr lang="en-US" sz="2400" b="1" dirty="0">
                <a:solidFill>
                  <a:schemeClr val="accent1"/>
                </a:solidFill>
              </a:rPr>
              <a:t> how you get information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65502"/>
            <a:ext cx="7315200" cy="3977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Anthropologists use other tools . . . like questionnaires, interview schedules, psychological tests, documentary filming 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“participant observation”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a characteristic technique use by anthropologists, especially cultural anthropologists (ethnologists)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>
                <a:solidFill>
                  <a:schemeClr val="accent1"/>
                </a:solidFill>
              </a:rPr>
              <a:t>=</a:t>
            </a:r>
            <a:r>
              <a:rPr lang="en-US" sz="2400" b="1" dirty="0">
                <a:solidFill>
                  <a:schemeClr val="accent1"/>
                </a:solidFill>
              </a:rPr>
              <a:t> how you get information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50987"/>
            <a:ext cx="7315200" cy="399826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Anthropologists use other tools . . . like questionnaires, interview schedules, psychological tests, documentary filming 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but “participant observation” is a characteristic technique use by anthropologists, especially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 anthropologists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ethnologists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2255" y="4276597"/>
            <a:ext cx="162095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9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9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</a:t>
            </a:r>
            <a:r>
              <a:rPr lang="en-US" sz="4000" b="1" i="1" dirty="0">
                <a:solidFill>
                  <a:srgbClr val="FF0000"/>
                </a:solidFill>
              </a:rPr>
              <a:t>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73391" y="3294948"/>
            <a:ext cx="321915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= approach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6571" y="4028218"/>
            <a:ext cx="41746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how you use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Up-Down Arrow 11"/>
          <p:cNvSpPr/>
          <p:nvPr/>
        </p:nvSpPr>
        <p:spPr bwMode="auto">
          <a:xfrm rot="1880826">
            <a:off x="3919645" y="3222804"/>
            <a:ext cx="406400" cy="2552764"/>
          </a:xfrm>
          <a:prstGeom prst="upDownArrow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460"/>
            <a:ext cx="7315200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other tools include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things like . .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02298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393" y="1364446"/>
            <a:ext cx="7315200" cy="461664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“24-hour activity survey”</a:t>
            </a:r>
          </a:p>
          <a:p>
            <a:pPr marL="290513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(self-reported, diary)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“interview schedules”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(interviewer asks questions and records answers)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“questionnaire”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(person records own information retrospectively)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83" y="6474266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Marion Nestle,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Food Politics, Rev. Ed.,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2007,  pp. 401-405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/>
              <a:t>One form of comparative method was pioneered by Fred </a:t>
            </a:r>
            <a:r>
              <a:rPr lang="en-US" sz="1600" b="1" dirty="0" err="1"/>
              <a:t>Eggan</a:t>
            </a:r>
            <a:endParaRPr lang="en-US" sz="1600" b="1" dirty="0"/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dirty="0"/>
              <a:t>				(University of Chicago)</a:t>
            </a:r>
            <a:endParaRPr lang="en-US" sz="20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85877" y="3943454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6987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526"/>
            <a:ext cx="73152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in Global Cultures studies there are lots of other tools and approaches . .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83" y="6474266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Marion Nestle,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Food Politics, Rev. Ed.,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2007,  pp. 401-405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393" y="1088663"/>
            <a:ext cx="7315200" cy="535531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studies of humans and non-humans in the laboratory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biochemical research 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(“test tube”)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epidemiological research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(deals with populations data and trends)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clinical studies of humans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	(generally medical)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817382"/>
            <a:ext cx="6908800" cy="34240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Anthropologists often like to use a research “technique” based 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“unobtrusive measures”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(either in the field or elsewhere)</a:t>
            </a: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83" y="6474266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Marion Nestle,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Food Politics, Rev. Ed.,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2007,  pp. 401-405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464467"/>
            <a:ext cx="7692578" cy="61093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228600">
            <a:spAutoFit/>
          </a:bodyPr>
          <a:lstStyle/>
          <a:p>
            <a:pPr marL="231775" marR="0" lvl="1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“unobtrusive measures”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analysis of data on availability in government, commerce, industry, markets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things like food supply data analysis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(U.S.A. production + imported)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(foods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available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for consumption)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(unknown: home garden production, hunting/fishing/foraging, amount of food wasted . . 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chemical composition analysis . .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5DEC7-51CA-5862-F331-B2A9D6E9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254F1421-C73F-D0D5-0E2F-8FDC3790D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F340B76-DB4B-2AE5-FC61-5F18B54B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>
            <a:extLst>
              <a:ext uri="{FF2B5EF4-FFF2-40B4-BE49-F238E27FC236}">
                <a16:creationId xmlns:a16="http://schemas.microsoft.com/office/drawing/2014/main" id="{09007990-529D-156C-33EA-22A71D68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A50915A-7C10-1CC4-BB29-FFC4FA09CFFD}"/>
              </a:ext>
            </a:extLst>
          </p:cNvPr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1289A-7A32-1CC6-DB1C-DA1F9F82631C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E61B362-0411-64DA-44BA-94B11533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85BB1-319A-1318-A13D-49276F0E17C3}"/>
              </a:ext>
            </a:extLst>
          </p:cNvPr>
          <p:cNvSpPr/>
          <p:nvPr/>
        </p:nvSpPr>
        <p:spPr>
          <a:xfrm>
            <a:off x="1319196" y="252332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119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>
                <a:solidFill>
                  <a:schemeClr val="accent1"/>
                </a:solidFill>
              </a:rPr>
              <a:t>				(University of Chicago)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73218" y="3943454"/>
            <a:ext cx="7574372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673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18071</TotalTime>
  <Words>2971</Words>
  <Application>Microsoft Office PowerPoint</Application>
  <PresentationFormat>On-screen Show (4:3)</PresentationFormat>
  <Paragraphs>523</Paragraphs>
  <Slides>84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84</vt:i4>
      </vt:variant>
    </vt:vector>
  </HeadingPairs>
  <TitlesOfParts>
    <vt:vector size="103" baseType="lpstr">
      <vt:lpstr>Arial</vt:lpstr>
      <vt:lpstr>Arial Black</vt:lpstr>
      <vt:lpstr>Brush Script MT</vt:lpstr>
      <vt:lpstr>Monotype Sorts</vt:lpstr>
      <vt:lpstr>Tahoma</vt:lpstr>
      <vt:lpstr>Times New Roman</vt:lpstr>
      <vt:lpstr>Verdana</vt:lpstr>
      <vt:lpstr>Wingdings</vt:lpstr>
      <vt:lpstr>Default Design</vt:lpstr>
      <vt:lpstr>1_Default Design</vt:lpstr>
      <vt:lpstr>2_Default Design</vt:lpstr>
      <vt:lpstr>17_Default Design</vt:lpstr>
      <vt:lpstr>22_Default Design</vt:lpstr>
      <vt:lpstr>4_Contemporary Portrait</vt:lpstr>
      <vt:lpstr>6_Contemporary Portrait</vt:lpstr>
      <vt:lpstr>28_Contemporary Portrait</vt:lpstr>
      <vt:lpstr>3_Default Design</vt:lpstr>
      <vt:lpstr>10_Default Design</vt:lpstr>
      <vt:lpstr>23_Contemporary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1159</cp:revision>
  <cp:lastPrinted>2000-04-06T19:51:41Z</cp:lastPrinted>
  <dcterms:created xsi:type="dcterms:W3CDTF">2000-03-27T15:46:35Z</dcterms:created>
  <dcterms:modified xsi:type="dcterms:W3CDTF">2025-12-29T23:09:22Z</dcterms:modified>
</cp:coreProperties>
</file>