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922" r:id="rId4"/>
    <p:sldMasterId id="2147484982" r:id="rId5"/>
    <p:sldMasterId id="2147485068" r:id="rId6"/>
    <p:sldMasterId id="2147485237" r:id="rId7"/>
    <p:sldMasterId id="2147485647" r:id="rId8"/>
    <p:sldMasterId id="2147485707" r:id="rId9"/>
    <p:sldMasterId id="2147485743" r:id="rId10"/>
    <p:sldMasterId id="2147485839" r:id="rId11"/>
    <p:sldMasterId id="2147485887" r:id="rId12"/>
    <p:sldMasterId id="2147486007" r:id="rId13"/>
    <p:sldMasterId id="2147486175" r:id="rId14"/>
    <p:sldMasterId id="2147486187" r:id="rId15"/>
    <p:sldMasterId id="2147486247" r:id="rId16"/>
  </p:sldMasterIdLst>
  <p:notesMasterIdLst>
    <p:notesMasterId r:id="rId308"/>
  </p:notesMasterIdLst>
  <p:handoutMasterIdLst>
    <p:handoutMasterId r:id="rId309"/>
  </p:handoutMasterIdLst>
  <p:sldIdLst>
    <p:sldId id="1677" r:id="rId17"/>
    <p:sldId id="3320" r:id="rId18"/>
    <p:sldId id="3322" r:id="rId19"/>
    <p:sldId id="3323" r:id="rId20"/>
    <p:sldId id="3324" r:id="rId21"/>
    <p:sldId id="3396" r:id="rId22"/>
    <p:sldId id="3397" r:id="rId23"/>
    <p:sldId id="3398" r:id="rId24"/>
    <p:sldId id="3399" r:id="rId25"/>
    <p:sldId id="3400" r:id="rId26"/>
    <p:sldId id="3401" r:id="rId27"/>
    <p:sldId id="3402" r:id="rId28"/>
    <p:sldId id="3403" r:id="rId29"/>
    <p:sldId id="3404" r:id="rId30"/>
    <p:sldId id="3405" r:id="rId31"/>
    <p:sldId id="3406" r:id="rId32"/>
    <p:sldId id="3407" r:id="rId33"/>
    <p:sldId id="3408" r:id="rId34"/>
    <p:sldId id="3409" r:id="rId35"/>
    <p:sldId id="3410" r:id="rId36"/>
    <p:sldId id="3411" r:id="rId37"/>
    <p:sldId id="3412" r:id="rId38"/>
    <p:sldId id="3413" r:id="rId39"/>
    <p:sldId id="1513" r:id="rId40"/>
    <p:sldId id="1514" r:id="rId41"/>
    <p:sldId id="1515" r:id="rId42"/>
    <p:sldId id="3414" r:id="rId43"/>
    <p:sldId id="3144" r:id="rId44"/>
    <p:sldId id="3416" r:id="rId45"/>
    <p:sldId id="1517" r:id="rId46"/>
    <p:sldId id="1518" r:id="rId47"/>
    <p:sldId id="1519" r:id="rId48"/>
    <p:sldId id="1520" r:id="rId49"/>
    <p:sldId id="1521" r:id="rId50"/>
    <p:sldId id="3417" r:id="rId51"/>
    <p:sldId id="1522" r:id="rId52"/>
    <p:sldId id="3418" r:id="rId53"/>
    <p:sldId id="3419" r:id="rId54"/>
    <p:sldId id="1523" r:id="rId55"/>
    <p:sldId id="1524" r:id="rId56"/>
    <p:sldId id="1525" r:id="rId57"/>
    <p:sldId id="1698" r:id="rId58"/>
    <p:sldId id="3420" r:id="rId59"/>
    <p:sldId id="3421" r:id="rId60"/>
    <p:sldId id="3422" r:id="rId61"/>
    <p:sldId id="3423" r:id="rId62"/>
    <p:sldId id="1702" r:id="rId63"/>
    <p:sldId id="3424" r:id="rId64"/>
    <p:sldId id="3425" r:id="rId65"/>
    <p:sldId id="3426" r:id="rId66"/>
    <p:sldId id="3427" r:id="rId67"/>
    <p:sldId id="3428" r:id="rId68"/>
    <p:sldId id="3429" r:id="rId69"/>
    <p:sldId id="3430" r:id="rId70"/>
    <p:sldId id="3431" r:id="rId71"/>
    <p:sldId id="3432" r:id="rId72"/>
    <p:sldId id="3433" r:id="rId73"/>
    <p:sldId id="3434" r:id="rId74"/>
    <p:sldId id="3435" r:id="rId75"/>
    <p:sldId id="3436" r:id="rId76"/>
    <p:sldId id="3437" r:id="rId77"/>
    <p:sldId id="3438" r:id="rId78"/>
    <p:sldId id="1878" r:id="rId79"/>
    <p:sldId id="3439" r:id="rId80"/>
    <p:sldId id="3440" r:id="rId81"/>
    <p:sldId id="3441" r:id="rId82"/>
    <p:sldId id="3442" r:id="rId83"/>
    <p:sldId id="3443" r:id="rId84"/>
    <p:sldId id="3444" r:id="rId85"/>
    <p:sldId id="1879" r:id="rId86"/>
    <p:sldId id="3445" r:id="rId87"/>
    <p:sldId id="3446" r:id="rId88"/>
    <p:sldId id="3447" r:id="rId89"/>
    <p:sldId id="3448" r:id="rId90"/>
    <p:sldId id="3449" r:id="rId91"/>
    <p:sldId id="1538" r:id="rId92"/>
    <p:sldId id="1881" r:id="rId93"/>
    <p:sldId id="3450" r:id="rId94"/>
    <p:sldId id="3451" r:id="rId95"/>
    <p:sldId id="3178" r:id="rId96"/>
    <p:sldId id="3179" r:id="rId97"/>
    <p:sldId id="3452" r:id="rId98"/>
    <p:sldId id="3453" r:id="rId99"/>
    <p:sldId id="3180" r:id="rId100"/>
    <p:sldId id="3181" r:id="rId101"/>
    <p:sldId id="3182" r:id="rId102"/>
    <p:sldId id="3454" r:id="rId103"/>
    <p:sldId id="3455" r:id="rId104"/>
    <p:sldId id="3456" r:id="rId105"/>
    <p:sldId id="1719" r:id="rId106"/>
    <p:sldId id="3457" r:id="rId107"/>
    <p:sldId id="1720" r:id="rId108"/>
    <p:sldId id="1850" r:id="rId109"/>
    <p:sldId id="3458" r:id="rId110"/>
    <p:sldId id="3459" r:id="rId111"/>
    <p:sldId id="1949" r:id="rId112"/>
    <p:sldId id="3460" r:id="rId113"/>
    <p:sldId id="3461" r:id="rId114"/>
    <p:sldId id="3462" r:id="rId115"/>
    <p:sldId id="1663" r:id="rId116"/>
    <p:sldId id="3463" r:id="rId117"/>
    <p:sldId id="3464" r:id="rId118"/>
    <p:sldId id="3465" r:id="rId119"/>
    <p:sldId id="3466" r:id="rId120"/>
    <p:sldId id="3467" r:id="rId121"/>
    <p:sldId id="2110" r:id="rId122"/>
    <p:sldId id="1555" r:id="rId123"/>
    <p:sldId id="3468" r:id="rId124"/>
    <p:sldId id="3469" r:id="rId125"/>
    <p:sldId id="1557" r:id="rId126"/>
    <p:sldId id="1558" r:id="rId127"/>
    <p:sldId id="3174" r:id="rId128"/>
    <p:sldId id="1559" r:id="rId129"/>
    <p:sldId id="1560" r:id="rId130"/>
    <p:sldId id="1561" r:id="rId131"/>
    <p:sldId id="3470" r:id="rId132"/>
    <p:sldId id="1772" r:id="rId133"/>
    <p:sldId id="3471" r:id="rId134"/>
    <p:sldId id="3472" r:id="rId135"/>
    <p:sldId id="3473" r:id="rId136"/>
    <p:sldId id="3602" r:id="rId137"/>
    <p:sldId id="1775" r:id="rId138"/>
    <p:sldId id="3474" r:id="rId139"/>
    <p:sldId id="3475" r:id="rId140"/>
    <p:sldId id="3476" r:id="rId141"/>
    <p:sldId id="3477" r:id="rId142"/>
    <p:sldId id="3603" r:id="rId143"/>
    <p:sldId id="1780" r:id="rId144"/>
    <p:sldId id="3478" r:id="rId145"/>
    <p:sldId id="3479" r:id="rId146"/>
    <p:sldId id="3480" r:id="rId147"/>
    <p:sldId id="1771" r:id="rId148"/>
    <p:sldId id="3481" r:id="rId149"/>
    <p:sldId id="3482" r:id="rId150"/>
    <p:sldId id="3582" r:id="rId151"/>
    <p:sldId id="3583" r:id="rId152"/>
    <p:sldId id="3584" r:id="rId153"/>
    <p:sldId id="1770" r:id="rId154"/>
    <p:sldId id="3483" r:id="rId155"/>
    <p:sldId id="3484" r:id="rId156"/>
    <p:sldId id="3485" r:id="rId157"/>
    <p:sldId id="3585" r:id="rId158"/>
    <p:sldId id="1832" r:id="rId159"/>
    <p:sldId id="1729" r:id="rId160"/>
    <p:sldId id="3486" r:id="rId161"/>
    <p:sldId id="1828" r:id="rId162"/>
    <p:sldId id="1830" r:id="rId163"/>
    <p:sldId id="1831" r:id="rId164"/>
    <p:sldId id="3487" r:id="rId165"/>
    <p:sldId id="3587" r:id="rId166"/>
    <p:sldId id="3586" r:id="rId167"/>
    <p:sldId id="3595" r:id="rId168"/>
    <p:sldId id="3590" r:id="rId169"/>
    <p:sldId id="3593" r:id="rId170"/>
    <p:sldId id="3488" r:id="rId171"/>
    <p:sldId id="3489" r:id="rId172"/>
    <p:sldId id="3592" r:id="rId173"/>
    <p:sldId id="3490" r:id="rId174"/>
    <p:sldId id="3581" r:id="rId175"/>
    <p:sldId id="3589" r:id="rId176"/>
    <p:sldId id="3588" r:id="rId177"/>
    <p:sldId id="3591" r:id="rId178"/>
    <p:sldId id="3598" r:id="rId179"/>
    <p:sldId id="3594" r:id="rId180"/>
    <p:sldId id="3491" r:id="rId181"/>
    <p:sldId id="3492" r:id="rId182"/>
    <p:sldId id="3605" r:id="rId183"/>
    <p:sldId id="3604" r:id="rId184"/>
    <p:sldId id="3596" r:id="rId185"/>
    <p:sldId id="3597" r:id="rId186"/>
    <p:sldId id="3493" r:id="rId187"/>
    <p:sldId id="3599" r:id="rId188"/>
    <p:sldId id="3494" r:id="rId189"/>
    <p:sldId id="1935" r:id="rId190"/>
    <p:sldId id="3600" r:id="rId191"/>
    <p:sldId id="3601" r:id="rId192"/>
    <p:sldId id="1936" r:id="rId193"/>
    <p:sldId id="3495" r:id="rId194"/>
    <p:sldId id="3496" r:id="rId195"/>
    <p:sldId id="3497" r:id="rId196"/>
    <p:sldId id="3498" r:id="rId197"/>
    <p:sldId id="3499" r:id="rId198"/>
    <p:sldId id="3500" r:id="rId199"/>
    <p:sldId id="3501" r:id="rId200"/>
    <p:sldId id="3148" r:id="rId201"/>
    <p:sldId id="3502" r:id="rId202"/>
    <p:sldId id="1955" r:id="rId203"/>
    <p:sldId id="1950" r:id="rId204"/>
    <p:sldId id="1951" r:id="rId205"/>
    <p:sldId id="1952" r:id="rId206"/>
    <p:sldId id="1953" r:id="rId207"/>
    <p:sldId id="1954" r:id="rId208"/>
    <p:sldId id="3503" r:id="rId209"/>
    <p:sldId id="728" r:id="rId210"/>
    <p:sldId id="1295" r:id="rId211"/>
    <p:sldId id="743" r:id="rId212"/>
    <p:sldId id="729" r:id="rId213"/>
    <p:sldId id="742" r:id="rId214"/>
    <p:sldId id="1435" r:id="rId215"/>
    <p:sldId id="876" r:id="rId216"/>
    <p:sldId id="1436" r:id="rId217"/>
    <p:sldId id="3505" r:id="rId218"/>
    <p:sldId id="3506" r:id="rId219"/>
    <p:sldId id="3507" r:id="rId220"/>
    <p:sldId id="3508" r:id="rId221"/>
    <p:sldId id="1670" r:id="rId222"/>
    <p:sldId id="3509" r:id="rId223"/>
    <p:sldId id="3510" r:id="rId224"/>
    <p:sldId id="1856" r:id="rId225"/>
    <p:sldId id="3511" r:id="rId226"/>
    <p:sldId id="3512" r:id="rId227"/>
    <p:sldId id="3513" r:id="rId228"/>
    <p:sldId id="1860" r:id="rId229"/>
    <p:sldId id="3514" r:id="rId230"/>
    <p:sldId id="3515" r:id="rId231"/>
    <p:sldId id="3516" r:id="rId232"/>
    <p:sldId id="3517" r:id="rId233"/>
    <p:sldId id="1585" r:id="rId234"/>
    <p:sldId id="1722" r:id="rId235"/>
    <p:sldId id="3518" r:id="rId236"/>
    <p:sldId id="1724" r:id="rId237"/>
    <p:sldId id="3519" r:id="rId238"/>
    <p:sldId id="3520" r:id="rId239"/>
    <p:sldId id="3521" r:id="rId240"/>
    <p:sldId id="3522" r:id="rId241"/>
    <p:sldId id="3523" r:id="rId242"/>
    <p:sldId id="3524" r:id="rId243"/>
    <p:sldId id="3525" r:id="rId244"/>
    <p:sldId id="1589" r:id="rId245"/>
    <p:sldId id="3526" r:id="rId246"/>
    <p:sldId id="3527" r:id="rId247"/>
    <p:sldId id="3528" r:id="rId248"/>
    <p:sldId id="3529" r:id="rId249"/>
    <p:sldId id="3530" r:id="rId250"/>
    <p:sldId id="3531" r:id="rId251"/>
    <p:sldId id="3532" r:id="rId252"/>
    <p:sldId id="3533" r:id="rId253"/>
    <p:sldId id="1597" r:id="rId254"/>
    <p:sldId id="3534" r:id="rId255"/>
    <p:sldId id="3535" r:id="rId256"/>
    <p:sldId id="3536" r:id="rId257"/>
    <p:sldId id="3537" r:id="rId258"/>
    <p:sldId id="3538" r:id="rId259"/>
    <p:sldId id="3539" r:id="rId260"/>
    <p:sldId id="1640" r:id="rId261"/>
    <p:sldId id="3540" r:id="rId262"/>
    <p:sldId id="3541" r:id="rId263"/>
    <p:sldId id="1608" r:id="rId264"/>
    <p:sldId id="3542" r:id="rId265"/>
    <p:sldId id="3543" r:id="rId266"/>
    <p:sldId id="3544" r:id="rId267"/>
    <p:sldId id="3545" r:id="rId268"/>
    <p:sldId id="3546" r:id="rId269"/>
    <p:sldId id="3547" r:id="rId270"/>
    <p:sldId id="1612" r:id="rId271"/>
    <p:sldId id="1613" r:id="rId272"/>
    <p:sldId id="1614" r:id="rId273"/>
    <p:sldId id="3548" r:id="rId274"/>
    <p:sldId id="3549" r:id="rId275"/>
    <p:sldId id="3550" r:id="rId276"/>
    <p:sldId id="3551" r:id="rId277"/>
    <p:sldId id="3552" r:id="rId278"/>
    <p:sldId id="3553" r:id="rId279"/>
    <p:sldId id="3555" r:id="rId280"/>
    <p:sldId id="1622" r:id="rId281"/>
    <p:sldId id="3556" r:id="rId282"/>
    <p:sldId id="3557" r:id="rId283"/>
    <p:sldId id="3558" r:id="rId284"/>
    <p:sldId id="3559" r:id="rId285"/>
    <p:sldId id="3560" r:id="rId286"/>
    <p:sldId id="3561" r:id="rId287"/>
    <p:sldId id="3562" r:id="rId288"/>
    <p:sldId id="3565" r:id="rId289"/>
    <p:sldId id="3566" r:id="rId290"/>
    <p:sldId id="3567" r:id="rId291"/>
    <p:sldId id="1847" r:id="rId292"/>
    <p:sldId id="1848" r:id="rId293"/>
    <p:sldId id="3568" r:id="rId294"/>
    <p:sldId id="3569" r:id="rId295"/>
    <p:sldId id="3570" r:id="rId296"/>
    <p:sldId id="1683" r:id="rId297"/>
    <p:sldId id="1635" r:id="rId298"/>
    <p:sldId id="1299" r:id="rId299"/>
    <p:sldId id="3571" r:id="rId300"/>
    <p:sldId id="3572" r:id="rId301"/>
    <p:sldId id="3573" r:id="rId302"/>
    <p:sldId id="3574" r:id="rId303"/>
    <p:sldId id="3575" r:id="rId304"/>
    <p:sldId id="3576" r:id="rId305"/>
    <p:sldId id="3577" r:id="rId306"/>
    <p:sldId id="3580" r:id="rId30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03">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A13"/>
    <a:srgbClr val="C4C5A6"/>
    <a:srgbClr val="E8EADF"/>
    <a:srgbClr val="5E5F5C"/>
    <a:srgbClr val="B7C9D5"/>
    <a:srgbClr val="318FA9"/>
    <a:srgbClr val="FFFFFF"/>
    <a:srgbClr val="85C9E3"/>
    <a:srgbClr val="C6EBF7"/>
    <a:srgbClr val="0E0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00" autoAdjust="0"/>
    <p:restoredTop sz="94404" autoAdjust="0"/>
  </p:normalViewPr>
  <p:slideViewPr>
    <p:cSldViewPr snapToGrid="0">
      <p:cViewPr varScale="1">
        <p:scale>
          <a:sx n="70" d="100"/>
          <a:sy n="70" d="100"/>
        </p:scale>
        <p:origin x="444" y="52"/>
      </p:cViewPr>
      <p:guideLst>
        <p:guide orient="horz" pos="2103"/>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Lst>
  </p:outlineViewPr>
  <p:notesTextViewPr>
    <p:cViewPr>
      <p:scale>
        <a:sx n="3" d="2"/>
        <a:sy n="3" d="2"/>
      </p:scale>
      <p:origin x="0" y="0"/>
    </p:cViewPr>
  </p:notesTextViewPr>
  <p:sorterViewPr>
    <p:cViewPr varScale="1">
      <p:scale>
        <a:sx n="1" d="1"/>
        <a:sy n="1" d="1"/>
      </p:scale>
      <p:origin x="0" y="-75012"/>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65" Type="http://schemas.openxmlformats.org/officeDocument/2006/relationships/slide" Target="slides/slide49.xml"/><Relationship Id="rId130" Type="http://schemas.openxmlformats.org/officeDocument/2006/relationships/slide" Target="slides/slide114.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slide" Target="slides/slide290.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307" Type="http://schemas.openxmlformats.org/officeDocument/2006/relationships/slide" Target="slides/slide291.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262" Type="http://schemas.openxmlformats.org/officeDocument/2006/relationships/slide" Target="slides/slide246.xml"/><Relationship Id="rId283" Type="http://schemas.openxmlformats.org/officeDocument/2006/relationships/slide" Target="slides/slide267.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9.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308" Type="http://schemas.openxmlformats.org/officeDocument/2006/relationships/notesMaster" Target="notesMasters/notesMaster1.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handoutMaster" Target="handoutMasters/handoutMaster1.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310" Type="http://schemas.openxmlformats.org/officeDocument/2006/relationships/presProps" Target="presProps.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311" Type="http://schemas.openxmlformats.org/officeDocument/2006/relationships/viewProps" Target="viewProps.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312" Type="http://schemas.openxmlformats.org/officeDocument/2006/relationships/theme" Target="theme/theme1.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6" Type="http://schemas.openxmlformats.org/officeDocument/2006/relationships/slideMaster" Target="slideMasters/slideMaster6.xml"/><Relationship Id="rId238" Type="http://schemas.openxmlformats.org/officeDocument/2006/relationships/slide" Target="slides/slide222.xml"/><Relationship Id="rId291" Type="http://schemas.openxmlformats.org/officeDocument/2006/relationships/slide" Target="slides/slide275.xml"/><Relationship Id="rId305" Type="http://schemas.openxmlformats.org/officeDocument/2006/relationships/slide" Target="slides/slide289.xml"/><Relationship Id="rId44" Type="http://schemas.openxmlformats.org/officeDocument/2006/relationships/slide" Target="slides/slide28.xml"/><Relationship Id="rId86" Type="http://schemas.openxmlformats.org/officeDocument/2006/relationships/slide" Target="slides/slide70.xml"/><Relationship Id="rId151" Type="http://schemas.openxmlformats.org/officeDocument/2006/relationships/slide" Target="slides/slide135.xml"/></Relationships>
</file>

<file path=ppt/_rels/viewProps.xml.rels><?xml version="1.0" encoding="UTF-8" standalone="yes"?>
<Relationships xmlns="http://schemas.openxmlformats.org/package/2006/relationships"><Relationship Id="rId117" Type="http://schemas.openxmlformats.org/officeDocument/2006/relationships/slide" Target="slides/slide128.xml"/><Relationship Id="rId21" Type="http://schemas.openxmlformats.org/officeDocument/2006/relationships/slide" Target="slides/slide31.xml"/><Relationship Id="rId42" Type="http://schemas.openxmlformats.org/officeDocument/2006/relationships/slide" Target="slides/slide52.xml"/><Relationship Id="rId63" Type="http://schemas.openxmlformats.org/officeDocument/2006/relationships/slide" Target="slides/slide73.xml"/><Relationship Id="rId84" Type="http://schemas.openxmlformats.org/officeDocument/2006/relationships/slide" Target="slides/slide94.xml"/><Relationship Id="rId138" Type="http://schemas.openxmlformats.org/officeDocument/2006/relationships/slide" Target="slides/slide203.xml"/><Relationship Id="rId159" Type="http://schemas.openxmlformats.org/officeDocument/2006/relationships/slide" Target="slides/slide280.xml"/><Relationship Id="rId107" Type="http://schemas.openxmlformats.org/officeDocument/2006/relationships/slide" Target="slides/slide117.xml"/><Relationship Id="rId11" Type="http://schemas.openxmlformats.org/officeDocument/2006/relationships/slide" Target="slides/slide20.xml"/><Relationship Id="rId32" Type="http://schemas.openxmlformats.org/officeDocument/2006/relationships/slide" Target="slides/slide42.xml"/><Relationship Id="rId53" Type="http://schemas.openxmlformats.org/officeDocument/2006/relationships/slide" Target="slides/slide63.xml"/><Relationship Id="rId74" Type="http://schemas.openxmlformats.org/officeDocument/2006/relationships/slide" Target="slides/slide84.xml"/><Relationship Id="rId128" Type="http://schemas.openxmlformats.org/officeDocument/2006/relationships/slide" Target="slides/slide139.xml"/><Relationship Id="rId149" Type="http://schemas.openxmlformats.org/officeDocument/2006/relationships/slide" Target="slides/slide233.xml"/><Relationship Id="rId5" Type="http://schemas.openxmlformats.org/officeDocument/2006/relationships/slide" Target="slides/slide14.xml"/><Relationship Id="rId95" Type="http://schemas.openxmlformats.org/officeDocument/2006/relationships/slide" Target="slides/slide105.xml"/><Relationship Id="rId160" Type="http://schemas.openxmlformats.org/officeDocument/2006/relationships/slide" Target="slides/slide281.xml"/><Relationship Id="rId22" Type="http://schemas.openxmlformats.org/officeDocument/2006/relationships/slide" Target="slides/slide32.xml"/><Relationship Id="rId43" Type="http://schemas.openxmlformats.org/officeDocument/2006/relationships/slide" Target="slides/slide53.xml"/><Relationship Id="rId64" Type="http://schemas.openxmlformats.org/officeDocument/2006/relationships/slide" Target="slides/slide74.xml"/><Relationship Id="rId118" Type="http://schemas.openxmlformats.org/officeDocument/2006/relationships/slide" Target="slides/slide129.xml"/><Relationship Id="rId139" Type="http://schemas.openxmlformats.org/officeDocument/2006/relationships/slide" Target="slides/slide206.xml"/><Relationship Id="rId85" Type="http://schemas.openxmlformats.org/officeDocument/2006/relationships/slide" Target="slides/slide95.xml"/><Relationship Id="rId150" Type="http://schemas.openxmlformats.org/officeDocument/2006/relationships/slide" Target="slides/slide238.xml"/><Relationship Id="rId12" Type="http://schemas.openxmlformats.org/officeDocument/2006/relationships/slide" Target="slides/slide21.xml"/><Relationship Id="rId17" Type="http://schemas.openxmlformats.org/officeDocument/2006/relationships/slide" Target="slides/slide26.xml"/><Relationship Id="rId33" Type="http://schemas.openxmlformats.org/officeDocument/2006/relationships/slide" Target="slides/slide43.xml"/><Relationship Id="rId38" Type="http://schemas.openxmlformats.org/officeDocument/2006/relationships/slide" Target="slides/slide48.xml"/><Relationship Id="rId59" Type="http://schemas.openxmlformats.org/officeDocument/2006/relationships/slide" Target="slides/slide69.xml"/><Relationship Id="rId103" Type="http://schemas.openxmlformats.org/officeDocument/2006/relationships/slide" Target="slides/slide113.xml"/><Relationship Id="rId108" Type="http://schemas.openxmlformats.org/officeDocument/2006/relationships/slide" Target="slides/slide119.xml"/><Relationship Id="rId124" Type="http://schemas.openxmlformats.org/officeDocument/2006/relationships/slide" Target="slides/slide135.xml"/><Relationship Id="rId129" Type="http://schemas.openxmlformats.org/officeDocument/2006/relationships/slide" Target="slides/slide140.xml"/><Relationship Id="rId54" Type="http://schemas.openxmlformats.org/officeDocument/2006/relationships/slide" Target="slides/slide64.xml"/><Relationship Id="rId70" Type="http://schemas.openxmlformats.org/officeDocument/2006/relationships/slide" Target="slides/slide80.xml"/><Relationship Id="rId75" Type="http://schemas.openxmlformats.org/officeDocument/2006/relationships/slide" Target="slides/slide85.xml"/><Relationship Id="rId91" Type="http://schemas.openxmlformats.org/officeDocument/2006/relationships/slide" Target="slides/slide101.xml"/><Relationship Id="rId96" Type="http://schemas.openxmlformats.org/officeDocument/2006/relationships/slide" Target="slides/slide106.xml"/><Relationship Id="rId140" Type="http://schemas.openxmlformats.org/officeDocument/2006/relationships/slide" Target="slides/slide207.xml"/><Relationship Id="rId145" Type="http://schemas.openxmlformats.org/officeDocument/2006/relationships/slide" Target="slides/slide218.xml"/><Relationship Id="rId161" Type="http://schemas.openxmlformats.org/officeDocument/2006/relationships/slide" Target="slides/slide282.xml"/><Relationship Id="rId1" Type="http://schemas.openxmlformats.org/officeDocument/2006/relationships/slide" Target="slides/slide10.xml"/><Relationship Id="rId6" Type="http://schemas.openxmlformats.org/officeDocument/2006/relationships/slide" Target="slides/slide15.xml"/><Relationship Id="rId23" Type="http://schemas.openxmlformats.org/officeDocument/2006/relationships/slide" Target="slides/slide33.xml"/><Relationship Id="rId28" Type="http://schemas.openxmlformats.org/officeDocument/2006/relationships/slide" Target="slides/slide38.xml"/><Relationship Id="rId49" Type="http://schemas.openxmlformats.org/officeDocument/2006/relationships/slide" Target="slides/slide59.xml"/><Relationship Id="rId114" Type="http://schemas.openxmlformats.org/officeDocument/2006/relationships/slide" Target="slides/slide125.xml"/><Relationship Id="rId119" Type="http://schemas.openxmlformats.org/officeDocument/2006/relationships/slide" Target="slides/slide130.xml"/><Relationship Id="rId44" Type="http://schemas.openxmlformats.org/officeDocument/2006/relationships/slide" Target="slides/slide54.xml"/><Relationship Id="rId60" Type="http://schemas.openxmlformats.org/officeDocument/2006/relationships/slide" Target="slides/slide70.xml"/><Relationship Id="rId65" Type="http://schemas.openxmlformats.org/officeDocument/2006/relationships/slide" Target="slides/slide75.xml"/><Relationship Id="rId81" Type="http://schemas.openxmlformats.org/officeDocument/2006/relationships/slide" Target="slides/slide91.xml"/><Relationship Id="rId86" Type="http://schemas.openxmlformats.org/officeDocument/2006/relationships/slide" Target="slides/slide96.xml"/><Relationship Id="rId130" Type="http://schemas.openxmlformats.org/officeDocument/2006/relationships/slide" Target="slides/slide193.xml"/><Relationship Id="rId135" Type="http://schemas.openxmlformats.org/officeDocument/2006/relationships/slide" Target="slides/slide198.xml"/><Relationship Id="rId151" Type="http://schemas.openxmlformats.org/officeDocument/2006/relationships/slide" Target="slides/slide240.xml"/><Relationship Id="rId156" Type="http://schemas.openxmlformats.org/officeDocument/2006/relationships/slide" Target="slides/slide266.xml"/><Relationship Id="rId13" Type="http://schemas.openxmlformats.org/officeDocument/2006/relationships/slide" Target="slides/slide22.xml"/><Relationship Id="rId18" Type="http://schemas.openxmlformats.org/officeDocument/2006/relationships/slide" Target="slides/slide28.xml"/><Relationship Id="rId39" Type="http://schemas.openxmlformats.org/officeDocument/2006/relationships/slide" Target="slides/slide49.xml"/><Relationship Id="rId109" Type="http://schemas.openxmlformats.org/officeDocument/2006/relationships/slide" Target="slides/slide120.xml"/><Relationship Id="rId34" Type="http://schemas.openxmlformats.org/officeDocument/2006/relationships/slide" Target="slides/slide44.xml"/><Relationship Id="rId50" Type="http://schemas.openxmlformats.org/officeDocument/2006/relationships/slide" Target="slides/slide60.xml"/><Relationship Id="rId55" Type="http://schemas.openxmlformats.org/officeDocument/2006/relationships/slide" Target="slides/slide65.xml"/><Relationship Id="rId76" Type="http://schemas.openxmlformats.org/officeDocument/2006/relationships/slide" Target="slides/slide86.xml"/><Relationship Id="rId97" Type="http://schemas.openxmlformats.org/officeDocument/2006/relationships/slide" Target="slides/slide107.xml"/><Relationship Id="rId104" Type="http://schemas.openxmlformats.org/officeDocument/2006/relationships/slide" Target="slides/slide114.xml"/><Relationship Id="rId120" Type="http://schemas.openxmlformats.org/officeDocument/2006/relationships/slide" Target="slides/slide131.xml"/><Relationship Id="rId125" Type="http://schemas.openxmlformats.org/officeDocument/2006/relationships/slide" Target="slides/slide136.xml"/><Relationship Id="rId141" Type="http://schemas.openxmlformats.org/officeDocument/2006/relationships/slide" Target="slides/slide208.xml"/><Relationship Id="rId146" Type="http://schemas.openxmlformats.org/officeDocument/2006/relationships/slide" Target="slides/slide226.xml"/><Relationship Id="rId7" Type="http://schemas.openxmlformats.org/officeDocument/2006/relationships/slide" Target="slides/slide16.xml"/><Relationship Id="rId71" Type="http://schemas.openxmlformats.org/officeDocument/2006/relationships/slide" Target="slides/slide81.xml"/><Relationship Id="rId92" Type="http://schemas.openxmlformats.org/officeDocument/2006/relationships/slide" Target="slides/slide102.xml"/><Relationship Id="rId162" Type="http://schemas.openxmlformats.org/officeDocument/2006/relationships/slide" Target="slides/slide284.xml"/><Relationship Id="rId2" Type="http://schemas.openxmlformats.org/officeDocument/2006/relationships/slide" Target="slides/slide11.xml"/><Relationship Id="rId29" Type="http://schemas.openxmlformats.org/officeDocument/2006/relationships/slide" Target="slides/slide39.xml"/><Relationship Id="rId24" Type="http://schemas.openxmlformats.org/officeDocument/2006/relationships/slide" Target="slides/slide34.xml"/><Relationship Id="rId40" Type="http://schemas.openxmlformats.org/officeDocument/2006/relationships/slide" Target="slides/slide50.xml"/><Relationship Id="rId45" Type="http://schemas.openxmlformats.org/officeDocument/2006/relationships/slide" Target="slides/slide55.xml"/><Relationship Id="rId66" Type="http://schemas.openxmlformats.org/officeDocument/2006/relationships/slide" Target="slides/slide76.xml"/><Relationship Id="rId87" Type="http://schemas.openxmlformats.org/officeDocument/2006/relationships/slide" Target="slides/slide97.xml"/><Relationship Id="rId110" Type="http://schemas.openxmlformats.org/officeDocument/2006/relationships/slide" Target="slides/slide121.xml"/><Relationship Id="rId115" Type="http://schemas.openxmlformats.org/officeDocument/2006/relationships/slide" Target="slides/slide126.xml"/><Relationship Id="rId131" Type="http://schemas.openxmlformats.org/officeDocument/2006/relationships/slide" Target="slides/slide194.xml"/><Relationship Id="rId136" Type="http://schemas.openxmlformats.org/officeDocument/2006/relationships/slide" Target="slides/slide199.xml"/><Relationship Id="rId157" Type="http://schemas.openxmlformats.org/officeDocument/2006/relationships/slide" Target="slides/slide268.xml"/><Relationship Id="rId61" Type="http://schemas.openxmlformats.org/officeDocument/2006/relationships/slide" Target="slides/slide71.xml"/><Relationship Id="rId82" Type="http://schemas.openxmlformats.org/officeDocument/2006/relationships/slide" Target="slides/slide92.xml"/><Relationship Id="rId152" Type="http://schemas.openxmlformats.org/officeDocument/2006/relationships/slide" Target="slides/slide246.xml"/><Relationship Id="rId19" Type="http://schemas.openxmlformats.org/officeDocument/2006/relationships/slide" Target="slides/slide29.xml"/><Relationship Id="rId14" Type="http://schemas.openxmlformats.org/officeDocument/2006/relationships/slide" Target="slides/slide23.xml"/><Relationship Id="rId30" Type="http://schemas.openxmlformats.org/officeDocument/2006/relationships/slide" Target="slides/slide40.xml"/><Relationship Id="rId35" Type="http://schemas.openxmlformats.org/officeDocument/2006/relationships/slide" Target="slides/slide45.xml"/><Relationship Id="rId56" Type="http://schemas.openxmlformats.org/officeDocument/2006/relationships/slide" Target="slides/slide66.xml"/><Relationship Id="rId77" Type="http://schemas.openxmlformats.org/officeDocument/2006/relationships/slide" Target="slides/slide87.xml"/><Relationship Id="rId100" Type="http://schemas.openxmlformats.org/officeDocument/2006/relationships/slide" Target="slides/slide110.xml"/><Relationship Id="rId105" Type="http://schemas.openxmlformats.org/officeDocument/2006/relationships/slide" Target="slides/slide115.xml"/><Relationship Id="rId126" Type="http://schemas.openxmlformats.org/officeDocument/2006/relationships/slide" Target="slides/slide137.xml"/><Relationship Id="rId147" Type="http://schemas.openxmlformats.org/officeDocument/2006/relationships/slide" Target="slides/slide227.xml"/><Relationship Id="rId8" Type="http://schemas.openxmlformats.org/officeDocument/2006/relationships/slide" Target="slides/slide17.xml"/><Relationship Id="rId51" Type="http://schemas.openxmlformats.org/officeDocument/2006/relationships/slide" Target="slides/slide61.xml"/><Relationship Id="rId72" Type="http://schemas.openxmlformats.org/officeDocument/2006/relationships/slide" Target="slides/slide82.xml"/><Relationship Id="rId93" Type="http://schemas.openxmlformats.org/officeDocument/2006/relationships/slide" Target="slides/slide103.xml"/><Relationship Id="rId98" Type="http://schemas.openxmlformats.org/officeDocument/2006/relationships/slide" Target="slides/slide108.xml"/><Relationship Id="rId121" Type="http://schemas.openxmlformats.org/officeDocument/2006/relationships/slide" Target="slides/slide132.xml"/><Relationship Id="rId142" Type="http://schemas.openxmlformats.org/officeDocument/2006/relationships/slide" Target="slides/slide215.xml"/><Relationship Id="rId3" Type="http://schemas.openxmlformats.org/officeDocument/2006/relationships/slide" Target="slides/slide12.xml"/><Relationship Id="rId25" Type="http://schemas.openxmlformats.org/officeDocument/2006/relationships/slide" Target="slides/slide35.xml"/><Relationship Id="rId46" Type="http://schemas.openxmlformats.org/officeDocument/2006/relationships/slide" Target="slides/slide56.xml"/><Relationship Id="rId67" Type="http://schemas.openxmlformats.org/officeDocument/2006/relationships/slide" Target="slides/slide77.xml"/><Relationship Id="rId116" Type="http://schemas.openxmlformats.org/officeDocument/2006/relationships/slide" Target="slides/slide127.xml"/><Relationship Id="rId137" Type="http://schemas.openxmlformats.org/officeDocument/2006/relationships/slide" Target="slides/slide200.xml"/><Relationship Id="rId158" Type="http://schemas.openxmlformats.org/officeDocument/2006/relationships/slide" Target="slides/slide272.xml"/><Relationship Id="rId20" Type="http://schemas.openxmlformats.org/officeDocument/2006/relationships/slide" Target="slides/slide30.xml"/><Relationship Id="rId41" Type="http://schemas.openxmlformats.org/officeDocument/2006/relationships/slide" Target="slides/slide51.xml"/><Relationship Id="rId62" Type="http://schemas.openxmlformats.org/officeDocument/2006/relationships/slide" Target="slides/slide72.xml"/><Relationship Id="rId83" Type="http://schemas.openxmlformats.org/officeDocument/2006/relationships/slide" Target="slides/slide93.xml"/><Relationship Id="rId88" Type="http://schemas.openxmlformats.org/officeDocument/2006/relationships/slide" Target="slides/slide98.xml"/><Relationship Id="rId111" Type="http://schemas.openxmlformats.org/officeDocument/2006/relationships/slide" Target="slides/slide122.xml"/><Relationship Id="rId132" Type="http://schemas.openxmlformats.org/officeDocument/2006/relationships/slide" Target="slides/slide195.xml"/><Relationship Id="rId153" Type="http://schemas.openxmlformats.org/officeDocument/2006/relationships/slide" Target="slides/slide251.xml"/><Relationship Id="rId15" Type="http://schemas.openxmlformats.org/officeDocument/2006/relationships/slide" Target="slides/slide24.xml"/><Relationship Id="rId36" Type="http://schemas.openxmlformats.org/officeDocument/2006/relationships/slide" Target="slides/slide46.xml"/><Relationship Id="rId57" Type="http://schemas.openxmlformats.org/officeDocument/2006/relationships/slide" Target="slides/slide67.xml"/><Relationship Id="rId106" Type="http://schemas.openxmlformats.org/officeDocument/2006/relationships/slide" Target="slides/slide116.xml"/><Relationship Id="rId127" Type="http://schemas.openxmlformats.org/officeDocument/2006/relationships/slide" Target="slides/slide138.xml"/><Relationship Id="rId10" Type="http://schemas.openxmlformats.org/officeDocument/2006/relationships/slide" Target="slides/slide19.xml"/><Relationship Id="rId31" Type="http://schemas.openxmlformats.org/officeDocument/2006/relationships/slide" Target="slides/slide41.xml"/><Relationship Id="rId52" Type="http://schemas.openxmlformats.org/officeDocument/2006/relationships/slide" Target="slides/slide62.xml"/><Relationship Id="rId73" Type="http://schemas.openxmlformats.org/officeDocument/2006/relationships/slide" Target="slides/slide83.xml"/><Relationship Id="rId78" Type="http://schemas.openxmlformats.org/officeDocument/2006/relationships/slide" Target="slides/slide88.xml"/><Relationship Id="rId94" Type="http://schemas.openxmlformats.org/officeDocument/2006/relationships/slide" Target="slides/slide104.xml"/><Relationship Id="rId99" Type="http://schemas.openxmlformats.org/officeDocument/2006/relationships/slide" Target="slides/slide109.xml"/><Relationship Id="rId101" Type="http://schemas.openxmlformats.org/officeDocument/2006/relationships/slide" Target="slides/slide111.xml"/><Relationship Id="rId122" Type="http://schemas.openxmlformats.org/officeDocument/2006/relationships/slide" Target="slides/slide133.xml"/><Relationship Id="rId143" Type="http://schemas.openxmlformats.org/officeDocument/2006/relationships/slide" Target="slides/slide216.xml"/><Relationship Id="rId148" Type="http://schemas.openxmlformats.org/officeDocument/2006/relationships/slide" Target="slides/slide230.xml"/><Relationship Id="rId4" Type="http://schemas.openxmlformats.org/officeDocument/2006/relationships/slide" Target="slides/slide13.xml"/><Relationship Id="rId9" Type="http://schemas.openxmlformats.org/officeDocument/2006/relationships/slide" Target="slides/slide18.xml"/><Relationship Id="rId26" Type="http://schemas.openxmlformats.org/officeDocument/2006/relationships/slide" Target="slides/slide36.xml"/><Relationship Id="rId47" Type="http://schemas.openxmlformats.org/officeDocument/2006/relationships/slide" Target="slides/slide57.xml"/><Relationship Id="rId68" Type="http://schemas.openxmlformats.org/officeDocument/2006/relationships/slide" Target="slides/slide78.xml"/><Relationship Id="rId89" Type="http://schemas.openxmlformats.org/officeDocument/2006/relationships/slide" Target="slides/slide99.xml"/><Relationship Id="rId112" Type="http://schemas.openxmlformats.org/officeDocument/2006/relationships/slide" Target="slides/slide123.xml"/><Relationship Id="rId133" Type="http://schemas.openxmlformats.org/officeDocument/2006/relationships/slide" Target="slides/slide196.xml"/><Relationship Id="rId154" Type="http://schemas.openxmlformats.org/officeDocument/2006/relationships/slide" Target="slides/slide254.xml"/><Relationship Id="rId16" Type="http://schemas.openxmlformats.org/officeDocument/2006/relationships/slide" Target="slides/slide25.xml"/><Relationship Id="rId37" Type="http://schemas.openxmlformats.org/officeDocument/2006/relationships/slide" Target="slides/slide47.xml"/><Relationship Id="rId58" Type="http://schemas.openxmlformats.org/officeDocument/2006/relationships/slide" Target="slides/slide68.xml"/><Relationship Id="rId79" Type="http://schemas.openxmlformats.org/officeDocument/2006/relationships/slide" Target="slides/slide89.xml"/><Relationship Id="rId102" Type="http://schemas.openxmlformats.org/officeDocument/2006/relationships/slide" Target="slides/slide112.xml"/><Relationship Id="rId123" Type="http://schemas.openxmlformats.org/officeDocument/2006/relationships/slide" Target="slides/slide134.xml"/><Relationship Id="rId144" Type="http://schemas.openxmlformats.org/officeDocument/2006/relationships/slide" Target="slides/slide217.xml"/><Relationship Id="rId90" Type="http://schemas.openxmlformats.org/officeDocument/2006/relationships/slide" Target="slides/slide100.xml"/><Relationship Id="rId27" Type="http://schemas.openxmlformats.org/officeDocument/2006/relationships/slide" Target="slides/slide37.xml"/><Relationship Id="rId48" Type="http://schemas.openxmlformats.org/officeDocument/2006/relationships/slide" Target="slides/slide58.xml"/><Relationship Id="rId69" Type="http://schemas.openxmlformats.org/officeDocument/2006/relationships/slide" Target="slides/slide79.xml"/><Relationship Id="rId113" Type="http://schemas.openxmlformats.org/officeDocument/2006/relationships/slide" Target="slides/slide124.xml"/><Relationship Id="rId134" Type="http://schemas.openxmlformats.org/officeDocument/2006/relationships/slide" Target="slides/slide197.xml"/><Relationship Id="rId80" Type="http://schemas.openxmlformats.org/officeDocument/2006/relationships/slide" Target="slides/slide90.xml"/><Relationship Id="rId155" Type="http://schemas.openxmlformats.org/officeDocument/2006/relationships/slide" Target="slides/slide2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7849C-5A47-4F1B-8347-87C15C111F9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2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64469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94692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2E453A-30B4-47CA-95A5-1499534A5C2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7929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044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4078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43332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2343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1677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4379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231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73432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12424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031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58711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5586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7839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7F7B3-4E30-39E0-1D3D-A67267B8DC4D}"/>
            </a:ext>
          </a:extLst>
        </p:cNvPr>
        <p:cNvGrpSpPr/>
        <p:nvPr/>
      </p:nvGrpSpPr>
      <p:grpSpPr>
        <a:xfrm>
          <a:off x="0" y="0"/>
          <a:ext cx="0" cy="0"/>
          <a:chOff x="0" y="0"/>
          <a:chExt cx="0" cy="0"/>
        </a:xfrm>
      </p:grpSpPr>
      <p:sp>
        <p:nvSpPr>
          <p:cNvPr id="177154" name="Rectangle 7">
            <a:extLst>
              <a:ext uri="{FF2B5EF4-FFF2-40B4-BE49-F238E27FC236}">
                <a16:creationId xmlns:a16="http://schemas.microsoft.com/office/drawing/2014/main" id="{EB5ABB0A-95DC-C86B-2762-F78E7EEF2684}"/>
              </a:ext>
            </a:extLst>
          </p:cNvPr>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98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802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379FF-1C55-252D-C565-8BEFE6AE5701}"/>
            </a:ext>
          </a:extLst>
        </p:cNvPr>
        <p:cNvGrpSpPr/>
        <p:nvPr/>
      </p:nvGrpSpPr>
      <p:grpSpPr>
        <a:xfrm>
          <a:off x="0" y="0"/>
          <a:ext cx="0" cy="0"/>
          <a:chOff x="0" y="0"/>
          <a:chExt cx="0" cy="0"/>
        </a:xfrm>
      </p:grpSpPr>
      <p:sp>
        <p:nvSpPr>
          <p:cNvPr id="177154" name="Rectangle 7">
            <a:extLst>
              <a:ext uri="{FF2B5EF4-FFF2-40B4-BE49-F238E27FC236}">
                <a16:creationId xmlns:a16="http://schemas.microsoft.com/office/drawing/2014/main" id="{80755FFB-A5DE-1ABC-2845-A243F5C9A5A1}"/>
              </a:ext>
            </a:extLst>
          </p:cNvPr>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85097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942068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06498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4826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Notes Placeholder 1">
            <a:extLst>
              <a:ext uri="{FF2B5EF4-FFF2-40B4-BE49-F238E27FC236}">
                <a16:creationId xmlns:a16="http://schemas.microsoft.com/office/drawing/2014/main" id="{E78E1291-9FB1-2CC4-D999-61AD7A366B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100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554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90057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10" name="Notes Placeholder 9">
            <a:extLst>
              <a:ext uri="{FF2B5EF4-FFF2-40B4-BE49-F238E27FC236}">
                <a16:creationId xmlns:a16="http://schemas.microsoft.com/office/drawing/2014/main" id="{D3874565-ACC8-B700-D921-2B0FFC659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785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35190B66-CC6D-B822-7604-01F160CB00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931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775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097622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37712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563069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659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45511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1165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94493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1899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9851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02281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885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2715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658179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110649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964182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724808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33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7871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352010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3462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2705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16451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267292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F326843-BCFA-4E96-B130-563FFC4C1168}" type="slidenum">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3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2E453A-30B4-47CA-95A5-1499534A5C2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634FCDA-2BDE-45C6-9B0D-07EE53E9511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2579"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928192-FF61-4826-89B9-FCB3C5960839}"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5981399-961B-423E-A6C3-A60B7457BDF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79"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51CB14-2D21-4203-9053-2EBE479A2B9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80"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102A12B-437F-44A4-A0BE-D6EB8CBD6333}" type="slidenum">
              <a:rPr kumimoji="0" lang="en-US" sz="1300" b="0" i="0" u="none" strike="noStrike" kern="1200" cap="none" spc="0" normalizeH="0" baseline="3000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300" b="0" i="0" u="none" strike="noStrike" kern="1200" cap="none" spc="0" normalizeH="0" baseline="30000" noProof="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1E9CAC3-8A6D-4684-AEBC-04CA13E2DA72}"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060180-891F-4656-B0C6-1F042C4B8AAB}"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E97352-7412-4006-A6FD-EA1D336E3817}" type="slidenum">
              <a:rPr kumimoji="0" lang="en-US" sz="1300" b="0" i="0" u="none" strike="noStrike" kern="1200" cap="none" spc="0" normalizeH="0" baseline="3000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300" b="0" i="0" u="none" strike="noStrike" kern="1200" cap="none" spc="0" normalizeH="0" baseline="30000" noProof="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F4C93-344E-4AD9-BB2C-B7D44D03EE4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12/29/2025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6435"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FAACEF7-76BD-465C-B742-F600A7CDBBCC}"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4312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5FCB8BD-029C-4208-A8A6-BBCB97277AFA}" type="slidenum">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3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9528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620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4518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297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4127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170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238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591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643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65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9396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1249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8343278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58010173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6491422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8218472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0277172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3683266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89185971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7098242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4846601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1884336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12508849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277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24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023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2879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4350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940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77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98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1620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0054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2016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extLst>
      <p:ext uri="{BB962C8B-B14F-4D97-AF65-F5344CB8AC3E}">
        <p14:creationId xmlns:p14="http://schemas.microsoft.com/office/powerpoint/2010/main" val="2281837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extLst>
      <p:ext uri="{BB962C8B-B14F-4D97-AF65-F5344CB8AC3E}">
        <p14:creationId xmlns:p14="http://schemas.microsoft.com/office/powerpoint/2010/main" val="2611551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extLst>
      <p:ext uri="{BB962C8B-B14F-4D97-AF65-F5344CB8AC3E}">
        <p14:creationId xmlns:p14="http://schemas.microsoft.com/office/powerpoint/2010/main" val="906069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extLst>
      <p:ext uri="{BB962C8B-B14F-4D97-AF65-F5344CB8AC3E}">
        <p14:creationId xmlns:p14="http://schemas.microsoft.com/office/powerpoint/2010/main" val="1631188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extLst>
      <p:ext uri="{BB962C8B-B14F-4D97-AF65-F5344CB8AC3E}">
        <p14:creationId xmlns:p14="http://schemas.microsoft.com/office/powerpoint/2010/main" val="30547373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extLst>
      <p:ext uri="{BB962C8B-B14F-4D97-AF65-F5344CB8AC3E}">
        <p14:creationId xmlns:p14="http://schemas.microsoft.com/office/powerpoint/2010/main" val="1463482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extLst>
      <p:ext uri="{BB962C8B-B14F-4D97-AF65-F5344CB8AC3E}">
        <p14:creationId xmlns:p14="http://schemas.microsoft.com/office/powerpoint/2010/main" val="161090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extLst>
      <p:ext uri="{BB962C8B-B14F-4D97-AF65-F5344CB8AC3E}">
        <p14:creationId xmlns:p14="http://schemas.microsoft.com/office/powerpoint/2010/main" val="32269720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extLst>
      <p:ext uri="{BB962C8B-B14F-4D97-AF65-F5344CB8AC3E}">
        <p14:creationId xmlns:p14="http://schemas.microsoft.com/office/powerpoint/2010/main" val="26288739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extLst>
      <p:ext uri="{BB962C8B-B14F-4D97-AF65-F5344CB8AC3E}">
        <p14:creationId xmlns:p14="http://schemas.microsoft.com/office/powerpoint/2010/main" val="29545434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extLst>
      <p:ext uri="{BB962C8B-B14F-4D97-AF65-F5344CB8AC3E}">
        <p14:creationId xmlns:p14="http://schemas.microsoft.com/office/powerpoint/2010/main" val="3033098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37791856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94969436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379469067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3977709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3827567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1925611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315257154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408252588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381288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2095510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1466523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E50B0A0-0606-4F58-955F-CC44201B98A6}"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82F7FF-DB22-40B0-A1F6-7A38351E37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7548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10A43B-4334-4108-AB18-594EB33901C4}"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3B2E99-7D06-4CE5-834A-953B4AB38E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32132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77AB83-88CF-48B5-B1FE-420B84E8413A}"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A7921-F3FE-4EB3-A9B1-F1BF951B89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18091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C0100F-B200-4F19-A4AD-B3D27A0002D1}"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678042-E6D8-48C0-8FD0-33348A062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97050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954D99-A156-425B-A5B0-5E927BFAE9AA}" type="datetimeFigureOut">
              <a:rPr lang="en-US">
                <a:solidFill>
                  <a:prstClr val="black">
                    <a:tint val="75000"/>
                  </a:prstClr>
                </a:solidFill>
              </a:rPr>
              <a:pPr>
                <a:defRPr/>
              </a:pPr>
              <a:t>12/29/2025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6662CD-C2E6-41CD-BD91-69798F56B3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274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D53A564-65E3-49FC-AD44-BB948A2F0793}" type="datetimeFigureOut">
              <a:rPr lang="en-US">
                <a:solidFill>
                  <a:prstClr val="black">
                    <a:tint val="75000"/>
                  </a:prstClr>
                </a:solidFill>
              </a:rPr>
              <a:pPr>
                <a:defRPr/>
              </a:pPr>
              <a:t>12/29/2025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E3982B-ED78-4F18-B234-871DE7B607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67007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812662-CB44-4005-8DC0-2F9B000F2F71}" type="datetimeFigureOut">
              <a:rPr lang="en-US">
                <a:solidFill>
                  <a:prstClr val="black">
                    <a:tint val="75000"/>
                  </a:prstClr>
                </a:solidFill>
              </a:rPr>
              <a:pPr>
                <a:defRPr/>
              </a:pPr>
              <a:t>12/29/2025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DDF485-61B9-45B1-8893-241C041AA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855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11680E-2688-425B-967D-5B18AD681D62}"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DF7AC3-35F9-4F39-B153-6A95C256B6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04439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68B76-6161-4EFB-ADC6-AAE714A68108}" type="datetimeFigureOut">
              <a:rPr lang="en-US">
                <a:solidFill>
                  <a:prstClr val="black">
                    <a:tint val="75000"/>
                  </a:prstClr>
                </a:solidFill>
              </a:rPr>
              <a:pPr>
                <a:defRPr/>
              </a:pPr>
              <a:t>12/29/2025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40708C-A1C5-4458-8C1E-34E7EBAA2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78145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30DF09-760B-4FE6-99F8-198D7DB4D09C}"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4EAE6D-C5C7-4CFA-A72B-89BBDEB96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0448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3B765C-7455-4B74-BFFA-76322ABA3883}"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38CC6F-A6B0-4279-8CAD-3C2340FE54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11143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156277129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269579532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19204967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0"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4"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8605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42876729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152881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301568791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32735404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131304045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99488225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1"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9305828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85EBE78-7E79-479F-8107-B784B51F2BD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684FE2-7115-4559-9858-1BA58E0FF7A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7AACFD-51C9-4357-8098-092D3C55E79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F86ABA-EDA0-46F3-978C-FB28CE158A0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D4A821-6FA5-4097-8F16-3E37C4D9140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734A68-7019-4626-B251-892D11C8F9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5C8524-80AD-4B93-A8B8-7D64EB1AA89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66E4C0-41BA-42DA-83C4-FBD55B7DA45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D0FC51-B648-464A-A42D-A211AE2F549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4944DB-034F-4933-8848-C9F7B36876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95E40B8-5242-496B-AAE6-8D083C19BBE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DEBEE0D-5B42-4F4B-A0AC-F040477C031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DB892E-0907-49E7-9910-1F6FCED365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CB148F-9BC7-4835-97F2-E11CA43CA5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96A00-307F-4720-B660-454B3F6F70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F17B0B-84BF-4C52-8157-345FBEC30C9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4EFDC48-B62E-4DFB-AD47-5063EFB6D0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1B8499-6545-450A-982E-A05BFB2D4C0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4BCF17-5D7A-4EFB-8F22-2CF2B7E5DCC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FCFDCDB-300B-4C97-8151-D37FAAF711B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1B0F8F-4FBE-4E30-AE76-2E1744594D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C1E7AD0-3402-4847-9544-E32CF60AD86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E8A84-97E0-46BB-875C-EA4F5C1B03D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3120FF-FF6A-49B7-87CF-10B28D56176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BC7FD-E89A-48C0-82C6-6F57565B4A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D48E17-E3CE-467A-8820-F8AD58090A0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3A01F2-B2C3-4EB0-A456-93A299656A49}"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A4D32-C152-4C96-8B27-FB0358C1C6E3}"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C3E8E1-65A0-43C5-B19F-7B30069EB0A1}"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D11CEB-FE4E-4BDE-931D-AF5C600DBD52}"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C237C-A073-453E-86B1-7B586AC1FB5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279FB-098F-42AB-8D30-719376D0E76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02CA-B69C-4E50-B401-DEA65307F428}"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33530-D7C2-4C01-A058-369DB03701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5213B-07E7-4E2D-8753-5C245F749F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C3619-049B-4296-A488-8E3DBD3ACA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ABF6B-21C6-4850-89A0-8D7EFCE35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EDD8E-680B-4F54-B49B-0EB65DF82B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5AB873-3BFA-4E97-86E1-134A12F278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288E5-86E9-432C-82CD-FE319F61F6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0E68E-E4AA-432A-8746-33F163C8BB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2410-5B7E-4966-AF2D-F66C937097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660C4-C17F-41E2-A636-CB41156176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DC267-C92B-4E22-9BF4-333F07A1D1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06284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181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866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511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896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782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89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260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477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368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0"/>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0"/>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1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725361"/>
      </p:ext>
    </p:extLst>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defRPr/>
            </a:pPr>
            <a:endParaRPr kumimoji="1" lang="en-US">
              <a:solidFill>
                <a:srgbClr val="800000"/>
              </a:solidFill>
            </a:endParaRPr>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defRPr/>
            </a:pPr>
            <a:endParaRPr kumimoji="1" lang="en-US">
              <a:solidFill>
                <a:srgbClr val="800000"/>
              </a:solidFill>
            </a:endParaRPr>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defRPr/>
            </a:pPr>
            <a:fld id="{E556C98A-6103-4B60-86C6-3AA93CD92E0E}" type="slidenum">
              <a:rPr kumimoji="1" lang="en-US">
                <a:solidFill>
                  <a:srgbClr val="800000"/>
                </a:solidFill>
              </a:rPr>
              <a:pPr eaLnBrk="0" hangingPunct="0">
                <a:defRPr/>
              </a:pPr>
              <a:t>‹#›</a:t>
            </a:fld>
            <a:endParaRPr kumimoji="1" lang="en-US">
              <a:solidFill>
                <a:srgbClr val="800000"/>
              </a:solidFill>
            </a:endParaRPr>
          </a:p>
        </p:txBody>
      </p:sp>
    </p:spTree>
    <p:extLst>
      <p:ext uri="{BB962C8B-B14F-4D97-AF65-F5344CB8AC3E}">
        <p14:creationId xmlns:p14="http://schemas.microsoft.com/office/powerpoint/2010/main" val="2097479450"/>
      </p:ext>
    </p:extLst>
  </p:cSld>
  <p:clrMap bg1="dk2" tx1="lt1" bg2="dk1" tx2="lt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676875"/>
      </p:ext>
    </p:extLst>
  </p:cSld>
  <p:clrMap bg1="lt1" tx1="dk1" bg2="lt2" tx2="dk2" accent1="accent1" accent2="accent2" accent3="accent3" accent4="accent4" accent5="accent5" accent6="accent6" hlink="hlink" folHlink="folHlink"/>
  <p:sldLayoutIdLst>
    <p:sldLayoutId id="2147485888" r:id="rId1"/>
    <p:sldLayoutId id="2147485889" r:id="rId2"/>
    <p:sldLayoutId id="2147485890" r:id="rId3"/>
    <p:sldLayoutId id="2147485891" r:id="rId4"/>
    <p:sldLayoutId id="2147485892" r:id="rId5"/>
    <p:sldLayoutId id="2147485893" r:id="rId6"/>
    <p:sldLayoutId id="2147485894" r:id="rId7"/>
    <p:sldLayoutId id="2147485895" r:id="rId8"/>
    <p:sldLayoutId id="2147485896" r:id="rId9"/>
    <p:sldLayoutId id="2147485897" r:id="rId10"/>
    <p:sldLayoutId id="21474858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extLst>
      <p:ext uri="{BB962C8B-B14F-4D97-AF65-F5344CB8AC3E}">
        <p14:creationId xmlns:p14="http://schemas.microsoft.com/office/powerpoint/2010/main" val="2086759409"/>
      </p:ext>
    </p:extLst>
  </p:cSld>
  <p:clrMap bg1="lt1" tx1="dk1" bg2="lt2" tx2="dk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3341845452"/>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171280B-FA7B-4EB7-B524-013C2187017C}" type="datetimeFigureOut">
              <a:rPr lang="en-US">
                <a:solidFill>
                  <a:prstClr val="black">
                    <a:tint val="75000"/>
                  </a:prstClr>
                </a:solidFill>
              </a:rPr>
              <a:pPr>
                <a:defRPr/>
              </a:pPr>
              <a:t>12/29/2025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4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63A90D-49C3-4239-9967-E72195E9EF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86597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244"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244"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244"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1"/>
            <a:ext cx="8229600" cy="384175"/>
          </a:xfrm>
          <a:prstGeom prst="rect">
            <a:avLst/>
          </a:prstGeom>
          <a:noFill/>
          <a:ln w="9525">
            <a:noFill/>
            <a:miter lim="800000"/>
            <a:headEnd/>
            <a:tailEnd/>
          </a:ln>
        </p:spPr>
      </p:pic>
    </p:spTree>
    <p:extLst>
      <p:ext uri="{BB962C8B-B14F-4D97-AF65-F5344CB8AC3E}">
        <p14:creationId xmlns:p14="http://schemas.microsoft.com/office/powerpoint/2010/main" val="110299311"/>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ransition/>
  <p:txStyles>
    <p:titleStyle>
      <a:lvl1pPr algn="l" rtl="0" eaLnBrk="0" fontAlgn="base" hangingPunct="0">
        <a:spcBef>
          <a:spcPct val="0"/>
        </a:spcBef>
        <a:spcAft>
          <a:spcPct val="0"/>
        </a:spcAft>
        <a:defRPr kumimoji="1" sz="3556">
          <a:solidFill>
            <a:schemeClr val="tx2"/>
          </a:solidFill>
          <a:latin typeface="+mj-lt"/>
          <a:ea typeface="+mj-ea"/>
          <a:cs typeface="+mj-cs"/>
        </a:defRPr>
      </a:lvl1pPr>
      <a:lvl2pPr algn="l" rtl="0" eaLnBrk="0" fontAlgn="base" hangingPunct="0">
        <a:spcBef>
          <a:spcPct val="0"/>
        </a:spcBef>
        <a:spcAft>
          <a:spcPct val="0"/>
        </a:spcAft>
        <a:defRPr kumimoji="1" sz="3556">
          <a:solidFill>
            <a:schemeClr val="tx2"/>
          </a:solidFill>
          <a:latin typeface="Arial Black" pitchFamily="34" charset="0"/>
        </a:defRPr>
      </a:lvl2pPr>
      <a:lvl3pPr algn="l" rtl="0" eaLnBrk="0" fontAlgn="base" hangingPunct="0">
        <a:spcBef>
          <a:spcPct val="0"/>
        </a:spcBef>
        <a:spcAft>
          <a:spcPct val="0"/>
        </a:spcAft>
        <a:defRPr kumimoji="1" sz="3556">
          <a:solidFill>
            <a:schemeClr val="tx2"/>
          </a:solidFill>
          <a:latin typeface="Arial Black" pitchFamily="34" charset="0"/>
        </a:defRPr>
      </a:lvl3pPr>
      <a:lvl4pPr algn="l" rtl="0" eaLnBrk="0" fontAlgn="base" hangingPunct="0">
        <a:spcBef>
          <a:spcPct val="0"/>
        </a:spcBef>
        <a:spcAft>
          <a:spcPct val="0"/>
        </a:spcAft>
        <a:defRPr kumimoji="1" sz="3556">
          <a:solidFill>
            <a:schemeClr val="tx2"/>
          </a:solidFill>
          <a:latin typeface="Arial Black" pitchFamily="34" charset="0"/>
        </a:defRPr>
      </a:lvl4pPr>
      <a:lvl5pPr algn="l" rtl="0" eaLnBrk="0" fontAlgn="base" hangingPunct="0">
        <a:spcBef>
          <a:spcPct val="0"/>
        </a:spcBef>
        <a:spcAft>
          <a:spcPct val="0"/>
        </a:spcAft>
        <a:defRPr kumimoji="1" sz="3556">
          <a:solidFill>
            <a:schemeClr val="tx2"/>
          </a:solidFill>
          <a:latin typeface="Arial Black" pitchFamily="34" charset="0"/>
        </a:defRPr>
      </a:lvl5pPr>
      <a:lvl6pPr marL="406405" algn="l" rtl="0" fontAlgn="base">
        <a:spcBef>
          <a:spcPct val="0"/>
        </a:spcBef>
        <a:spcAft>
          <a:spcPct val="0"/>
        </a:spcAft>
        <a:defRPr kumimoji="1" sz="3556">
          <a:solidFill>
            <a:schemeClr val="tx2"/>
          </a:solidFill>
          <a:latin typeface="Arial Black" pitchFamily="34" charset="0"/>
        </a:defRPr>
      </a:lvl6pPr>
      <a:lvl7pPr marL="812810" algn="l" rtl="0" fontAlgn="base">
        <a:spcBef>
          <a:spcPct val="0"/>
        </a:spcBef>
        <a:spcAft>
          <a:spcPct val="0"/>
        </a:spcAft>
        <a:defRPr kumimoji="1" sz="3556">
          <a:solidFill>
            <a:schemeClr val="tx2"/>
          </a:solidFill>
          <a:latin typeface="Arial Black" pitchFamily="34" charset="0"/>
        </a:defRPr>
      </a:lvl7pPr>
      <a:lvl8pPr marL="1219215" algn="l" rtl="0" fontAlgn="base">
        <a:spcBef>
          <a:spcPct val="0"/>
        </a:spcBef>
        <a:spcAft>
          <a:spcPct val="0"/>
        </a:spcAft>
        <a:defRPr kumimoji="1" sz="3556">
          <a:solidFill>
            <a:schemeClr val="tx2"/>
          </a:solidFill>
          <a:latin typeface="Arial Black" pitchFamily="34" charset="0"/>
        </a:defRPr>
      </a:lvl8pPr>
      <a:lvl9pPr marL="1625620" algn="l" rtl="0" fontAlgn="base">
        <a:spcBef>
          <a:spcPct val="0"/>
        </a:spcBef>
        <a:spcAft>
          <a:spcPct val="0"/>
        </a:spcAft>
        <a:defRPr kumimoji="1" sz="3556">
          <a:solidFill>
            <a:schemeClr val="tx2"/>
          </a:solidFill>
          <a:latin typeface="Arial Black" pitchFamily="34" charset="0"/>
        </a:defRPr>
      </a:lvl9pPr>
    </p:titleStyle>
    <p:bodyStyle>
      <a:lvl1pPr marL="304804" indent="-304804" algn="l" rtl="0" eaLnBrk="0" fontAlgn="base" hangingPunct="0">
        <a:spcBef>
          <a:spcPct val="20000"/>
        </a:spcBef>
        <a:spcAft>
          <a:spcPct val="0"/>
        </a:spcAft>
        <a:buClr>
          <a:schemeClr val="accent2"/>
        </a:buClr>
        <a:buFont typeface="Monotype Sorts"/>
        <a:buChar char="z"/>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Font typeface="Monotype Sorts"/>
        <a:buChar char="y"/>
        <a:defRPr kumimoji="1" sz="2489">
          <a:solidFill>
            <a:schemeClr val="tx1"/>
          </a:solidFill>
          <a:latin typeface="+mn-lt"/>
        </a:defRPr>
      </a:lvl2pPr>
      <a:lvl3pPr marL="1016013" indent="-203203" algn="l" rtl="0" eaLnBrk="0" fontAlgn="base" hangingPunct="0">
        <a:spcBef>
          <a:spcPct val="20000"/>
        </a:spcBef>
        <a:spcAft>
          <a:spcPct val="0"/>
        </a:spcAft>
        <a:buClr>
          <a:schemeClr val="accent2"/>
        </a:buClr>
        <a:buFont typeface="Monotype Sorts"/>
        <a:buChar char="x"/>
        <a:defRPr kumimoji="1" sz="2133">
          <a:solidFill>
            <a:schemeClr val="tx1"/>
          </a:solidFill>
          <a:latin typeface="+mn-lt"/>
        </a:defRPr>
      </a:lvl3pPr>
      <a:lvl4pPr marL="1422418" indent="-203203" algn="l" rtl="0" eaLnBrk="0" fontAlgn="base" hangingPunct="0">
        <a:spcBef>
          <a:spcPct val="20000"/>
        </a:spcBef>
        <a:spcAft>
          <a:spcPct val="0"/>
        </a:spcAft>
        <a:buClr>
          <a:schemeClr val="accent2"/>
        </a:buClr>
        <a:buChar char="•"/>
        <a:defRPr kumimoji="1" sz="1778">
          <a:solidFill>
            <a:schemeClr val="tx1"/>
          </a:solidFill>
          <a:latin typeface="+mn-lt"/>
        </a:defRPr>
      </a:lvl4pPr>
      <a:lvl5pPr marL="1828823" indent="-203203" algn="l" rtl="0" eaLnBrk="0" fontAlgn="base" hangingPunct="0">
        <a:spcBef>
          <a:spcPct val="20000"/>
        </a:spcBef>
        <a:spcAft>
          <a:spcPct val="0"/>
        </a:spcAft>
        <a:buClr>
          <a:schemeClr val="accent2"/>
        </a:buClr>
        <a:buChar char="–"/>
        <a:defRPr kumimoji="1" sz="1778">
          <a:solidFill>
            <a:schemeClr val="tx1"/>
          </a:solidFill>
          <a:latin typeface="+mn-lt"/>
        </a:defRPr>
      </a:lvl5pPr>
      <a:lvl6pPr marL="2235228" indent="-203203" algn="l" rtl="0" fontAlgn="base">
        <a:spcBef>
          <a:spcPct val="20000"/>
        </a:spcBef>
        <a:spcAft>
          <a:spcPct val="0"/>
        </a:spcAft>
        <a:buClr>
          <a:schemeClr val="accent2"/>
        </a:buClr>
        <a:buChar char="–"/>
        <a:defRPr kumimoji="1" sz="1778">
          <a:solidFill>
            <a:schemeClr val="tx1"/>
          </a:solidFill>
          <a:latin typeface="+mn-lt"/>
        </a:defRPr>
      </a:lvl6pPr>
      <a:lvl7pPr marL="2641633" indent="-203203" algn="l" rtl="0" fontAlgn="base">
        <a:spcBef>
          <a:spcPct val="20000"/>
        </a:spcBef>
        <a:spcAft>
          <a:spcPct val="0"/>
        </a:spcAft>
        <a:buClr>
          <a:schemeClr val="accent2"/>
        </a:buClr>
        <a:buChar char="–"/>
        <a:defRPr kumimoji="1" sz="1778">
          <a:solidFill>
            <a:schemeClr val="tx1"/>
          </a:solidFill>
          <a:latin typeface="+mn-lt"/>
        </a:defRPr>
      </a:lvl7pPr>
      <a:lvl8pPr marL="3048038" indent="-203203" algn="l" rtl="0" fontAlgn="base">
        <a:spcBef>
          <a:spcPct val="20000"/>
        </a:spcBef>
        <a:spcAft>
          <a:spcPct val="0"/>
        </a:spcAft>
        <a:buClr>
          <a:schemeClr val="accent2"/>
        </a:buClr>
        <a:buChar char="–"/>
        <a:defRPr kumimoji="1" sz="1778">
          <a:solidFill>
            <a:schemeClr val="tx1"/>
          </a:solidFill>
          <a:latin typeface="+mn-lt"/>
        </a:defRPr>
      </a:lvl8pPr>
      <a:lvl9pPr marL="3454443" indent="-203203" algn="l" rtl="0" fontAlgn="base">
        <a:spcBef>
          <a:spcPct val="20000"/>
        </a:spcBef>
        <a:spcAft>
          <a:spcPct val="0"/>
        </a:spcAft>
        <a:buClr>
          <a:schemeClr val="accent2"/>
        </a:buClr>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fontAlgn="base">
              <a:spcBef>
                <a:spcPct val="0"/>
              </a:spcBef>
              <a:spcAft>
                <a:spcPct val="0"/>
              </a:spcAft>
              <a:defRPr/>
            </a:pPr>
            <a:endParaRPr lang="en-US" kern="120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fontAlgn="base">
              <a:spcBef>
                <a:spcPct val="0"/>
              </a:spcBef>
              <a:spcAft>
                <a:spcPct val="0"/>
              </a:spcAft>
              <a:defRPr/>
            </a:pPr>
            <a:endParaRPr lang="en-US" kern="120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fontAlgn="base">
              <a:spcBef>
                <a:spcPct val="0"/>
              </a:spcBef>
              <a:spcAft>
                <a:spcPct val="0"/>
              </a:spcAft>
              <a:defRPr/>
            </a:pPr>
            <a:fld id="{904F6FA4-AEF2-487A-B480-017CE54CAD74}"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3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1693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693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4512EEBB-209C-475F-9CBC-F8C37093E23B}"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BB37A89-F6EC-4195-BC63-8A772D4D0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8" r:id="rId1"/>
    <p:sldLayoutId id="2147485239" r:id="rId2"/>
    <p:sldLayoutId id="2147485240" r:id="rId3"/>
    <p:sldLayoutId id="2147485241" r:id="rId4"/>
    <p:sldLayoutId id="2147485242" r:id="rId5"/>
    <p:sldLayoutId id="2147485243" r:id="rId6"/>
    <p:sldLayoutId id="2147485244" r:id="rId7"/>
    <p:sldLayoutId id="2147485245" r:id="rId8"/>
    <p:sldLayoutId id="2147485246" r:id="rId9"/>
    <p:sldLayoutId id="2147485247" r:id="rId10"/>
    <p:sldLayoutId id="2147485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D0BB960-CEAE-4B17-B79E-E591B70783A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2"/>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4"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4"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2699549573"/>
      </p:ext>
    </p:extLst>
  </p:cSld>
  <p:clrMap bg1="lt1" tx1="dk1" bg2="lt2" tx2="dk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11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121.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101.xml"/><Relationship Id="rId4" Type="http://schemas.openxmlformats.org/officeDocument/2006/relationships/image" Target="../media/image63.jpg"/></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4.jpg"/><Relationship Id="rId1" Type="http://schemas.openxmlformats.org/officeDocument/2006/relationships/slideLayout" Target="../slideLayouts/slideLayout101.xml"/><Relationship Id="rId4" Type="http://schemas.openxmlformats.org/officeDocument/2006/relationships/hyperlink" Target="http://www.montgomerymn.or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8.jpg"/><Relationship Id="rId1" Type="http://schemas.openxmlformats.org/officeDocument/2006/relationships/slideLayout" Target="../slideLayouts/slideLayout101.xml"/><Relationship Id="rId4" Type="http://schemas.openxmlformats.org/officeDocument/2006/relationships/hyperlink" Target="http://www.montgomerym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34.xml.rels><?xml version="1.0" encoding="UTF-8" standalone="yes"?>
<Relationships xmlns="http://schemas.openxmlformats.org/package/2006/relationships"><Relationship Id="rId3" Type="http://schemas.openxmlformats.org/officeDocument/2006/relationships/hyperlink" Target="https://fleetingfarms.wordpress.com/2014/06/25/budejovice-church-montgomery-minnesota/"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czechheritageclub.com/"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czechheritageclub.com/PDF-Files/StNick-23-full.pdf"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montgomerymn.org/masopust/"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3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1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44.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6.xml"/><Relationship Id="rId1" Type="http://schemas.openxmlformats.org/officeDocument/2006/relationships/slideLayout" Target="../slideLayouts/slideLayout139.xml"/><Relationship Id="rId6" Type="http://schemas.openxmlformats.org/officeDocument/2006/relationships/image" Target="../media/image81.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80.png"/></Relationships>
</file>

<file path=ppt/slides/_rels/slide145.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image" Target="../media/image81.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80.png"/></Relationships>
</file>

<file path=ppt/slides/_rels/slide1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139.xml"/><Relationship Id="rId5" Type="http://schemas.openxmlformats.org/officeDocument/2006/relationships/hyperlink" Target="https://www.washingtonpost.com/news/in-sight/wp/2017/06/19/inside-melania-trumps-home-town/?utm_term=.f78c5c044104" TargetMode="External"/><Relationship Id="rId4" Type="http://schemas.openxmlformats.org/officeDocument/2006/relationships/image" Target="../media/image83.png"/></Relationships>
</file>

<file path=ppt/slides/_rels/slide147.xml.rels><?xml version="1.0" encoding="UTF-8" standalone="yes"?>
<Relationships xmlns="http://schemas.openxmlformats.org/package/2006/relationships"><Relationship Id="rId3" Type="http://schemas.openxmlformats.org/officeDocument/2006/relationships/hyperlink" Target="https://www.washingtonpost.com/news/in-sight/wp/2017/06/19/inside-melania-trumps-home-town/?utm_term=.f78c5c044104" TargetMode="External"/><Relationship Id="rId2" Type="http://schemas.openxmlformats.org/officeDocument/2006/relationships/notesSlide" Target="../notesSlides/notesSlide9.xml"/><Relationship Id="rId1" Type="http://schemas.openxmlformats.org/officeDocument/2006/relationships/slideLayout" Target="../slideLayouts/slideLayout139.xml"/><Relationship Id="rId4" Type="http://schemas.openxmlformats.org/officeDocument/2006/relationships/image" Target="../media/image84.png"/></Relationships>
</file>

<file path=ppt/slides/_rels/slide1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hyperlink" Target="https://commons.wikimedia.org/wiki/File:Melania_Trump_Official_Portrait.jpg"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39.xml"/><Relationship Id="rId4" Type="http://schemas.openxmlformats.org/officeDocument/2006/relationships/hyperlink" Target="https://www.concordialanguagevillages.org/languages/finnish"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1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6.xml"/><Relationship Id="rId1" Type="http://schemas.openxmlformats.org/officeDocument/2006/relationships/slideLayout" Target="../slideLayouts/slideLayout139.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139.xml"/><Relationship Id="rId5" Type="http://schemas.openxmlformats.org/officeDocument/2006/relationships/hyperlink" Target="http://www.duluthbudgeteer.com/community/4121672-simple-cooking-leads-success" TargetMode="External"/><Relationship Id="rId4" Type="http://schemas.openxmlformats.org/officeDocument/2006/relationships/image" Target="../media/image92.gif"/></Relationships>
</file>

<file path=ppt/slides/_rels/slide1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39.xml"/><Relationship Id="rId4" Type="http://schemas.openxmlformats.org/officeDocument/2006/relationships/hyperlink" Target="https://www.swedishculturalsociety.org/lucia"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139.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www.duluthnewstribune.com/pursuits/scrapbook/3895745-linnea-hinkel-chosen-santa-lucia" TargetMode="External"/><Relationship Id="rId7" Type="http://schemas.openxmlformats.org/officeDocument/2006/relationships/hyperlink" Target="http://www.d.umn.edu/cla/faculty/troufs/anth1095/Sweden.html#title" TargetMode="External"/><Relationship Id="rId2" Type="http://schemas.openxmlformats.org/officeDocument/2006/relationships/notesSlide" Target="../notesSlides/notesSlide20.xml"/><Relationship Id="rId1" Type="http://schemas.openxmlformats.org/officeDocument/2006/relationships/slideLayout" Target="../slideLayouts/slideLayout139.xml"/><Relationship Id="rId6" Type="http://schemas.openxmlformats.org/officeDocument/2006/relationships/image" Target="../media/image97.gif"/><Relationship Id="rId5" Type="http://schemas.openxmlformats.org/officeDocument/2006/relationships/image" Target="../media/image96.png"/><Relationship Id="rId4" Type="http://schemas.openxmlformats.org/officeDocument/2006/relationships/image" Target="../media/image95.gif"/></Relationships>
</file>

<file path=ppt/slides/_rels/slide159.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21.xml"/><Relationship Id="rId1" Type="http://schemas.openxmlformats.org/officeDocument/2006/relationships/slideLayout" Target="../slideLayouts/slideLayout139.xml"/><Relationship Id="rId6" Type="http://schemas.openxmlformats.org/officeDocument/2006/relationships/image" Target="../media/image98.jpeg"/><Relationship Id="rId5" Type="http://schemas.openxmlformats.org/officeDocument/2006/relationships/hyperlink" Target="https://www.facebook.com/Swedishculturalsociety/" TargetMode="External"/><Relationship Id="rId4" Type="http://schemas.openxmlformats.org/officeDocument/2006/relationships/hyperlink" Target="http://www.d.umn.edu/cla/faculty/troufs/anth1095/Sweden.html#titl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hyperlink" Target="https://www.facebook.com/Swedishculturalsociety/" TargetMode="External"/><Relationship Id="rId2" Type="http://schemas.openxmlformats.org/officeDocument/2006/relationships/notesSlide" Target="../notesSlides/notesSlide22.xml"/><Relationship Id="rId1" Type="http://schemas.openxmlformats.org/officeDocument/2006/relationships/slideLayout" Target="../slideLayouts/slideLayout139.xml"/><Relationship Id="rId6" Type="http://schemas.openxmlformats.org/officeDocument/2006/relationships/image" Target="../media/image99.jpg"/><Relationship Id="rId5" Type="http://schemas.openxmlformats.org/officeDocument/2006/relationships/hyperlink" Target="http://www.d.umn.edu/cla/faculty/troufs/anth1095/Sweden.html#title" TargetMode="External"/><Relationship Id="rId4" Type="http://schemas.openxmlformats.org/officeDocument/2006/relationships/image" Target="../media/image97.gif"/></Relationships>
</file>

<file path=ppt/slides/_rels/slide161.xml.rels><?xml version="1.0" encoding="UTF-8" standalone="yes"?>
<Relationships xmlns="http://schemas.openxmlformats.org/package/2006/relationships"><Relationship Id="rId3" Type="http://schemas.openxmlformats.org/officeDocument/2006/relationships/image" Target="../media/image97.gif"/><Relationship Id="rId7" Type="http://schemas.openxmlformats.org/officeDocument/2006/relationships/hyperlink" Target="https://www.facebook.com/Swedishculturalsociety/" TargetMode="External"/><Relationship Id="rId2" Type="http://schemas.openxmlformats.org/officeDocument/2006/relationships/notesSlide" Target="../notesSlides/notesSlide23.xml"/><Relationship Id="rId1" Type="http://schemas.openxmlformats.org/officeDocument/2006/relationships/slideLayout" Target="../slideLayouts/slideLayout139.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0.jpg"/><Relationship Id="rId4" Type="http://schemas.openxmlformats.org/officeDocument/2006/relationships/hyperlink" Target="http://www.d.umn.edu/cla/faculty/troufs/anth1095/Sweden.html#title"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24.xml"/><Relationship Id="rId1" Type="http://schemas.openxmlformats.org/officeDocument/2006/relationships/slideLayout" Target="../slideLayouts/slideLayout139.xml"/><Relationship Id="rId6" Type="http://schemas.openxmlformats.org/officeDocument/2006/relationships/hyperlink" Target="https://www.facebook.com/p/Sami-Cultural-Center-of-North-America-100064257266401/" TargetMode="External"/><Relationship Id="rId5" Type="http://schemas.openxmlformats.org/officeDocument/2006/relationships/image" Target="../media/image101.jpg"/><Relationship Id="rId4" Type="http://schemas.openxmlformats.org/officeDocument/2006/relationships/hyperlink" Target="http://www.d.umn.edu/cla/faculty/troufs/anth1095/Sweden.html#title"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97.gif"/><Relationship Id="rId7" Type="http://schemas.openxmlformats.org/officeDocument/2006/relationships/hyperlink" Target="https://www.facebook.com/Swedishculturalsociety/photos" TargetMode="External"/><Relationship Id="rId2" Type="http://schemas.openxmlformats.org/officeDocument/2006/relationships/notesSlide" Target="../notesSlides/notesSlide25.xml"/><Relationship Id="rId1" Type="http://schemas.openxmlformats.org/officeDocument/2006/relationships/slideLayout" Target="../slideLayouts/slideLayout139.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2.jpg"/><Relationship Id="rId4" Type="http://schemas.openxmlformats.org/officeDocument/2006/relationships/hyperlink" Target="http://www.d.umn.edu/cla/faculty/troufs/anth1095/Sweden.html#title"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139.xml"/><Relationship Id="rId6" Type="http://schemas.openxmlformats.org/officeDocument/2006/relationships/hyperlink" Target="http://www.d.umn.edu/cla/faculty/troufs/anth1095/Sweden.html#title" TargetMode="External"/><Relationship Id="rId5" Type="http://schemas.openxmlformats.org/officeDocument/2006/relationships/image" Target="../media/image97.gif"/><Relationship Id="rId4" Type="http://schemas.openxmlformats.org/officeDocument/2006/relationships/hyperlink" Target="https://www.concordialanguagevillages.org/languages/swedish"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7.xml"/><Relationship Id="rId1" Type="http://schemas.openxmlformats.org/officeDocument/2006/relationships/slideLayout" Target="../slideLayouts/slideLayout139.xml"/><Relationship Id="rId5" Type="http://schemas.openxmlformats.org/officeDocument/2006/relationships/image" Target="../media/image104.png"/><Relationship Id="rId4" Type="http://schemas.openxmlformats.org/officeDocument/2006/relationships/image" Target="../media/image95.gif"/></Relationships>
</file>

<file path=ppt/slides/_rels/slide166.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8.xml"/><Relationship Id="rId1" Type="http://schemas.openxmlformats.org/officeDocument/2006/relationships/slideLayout" Target="../slideLayouts/slideLayout139.xml"/><Relationship Id="rId5" Type="http://schemas.openxmlformats.org/officeDocument/2006/relationships/image" Target="../media/image104.png"/><Relationship Id="rId4" Type="http://schemas.openxmlformats.org/officeDocument/2006/relationships/image" Target="../media/image95.gif"/></Relationships>
</file>

<file path=ppt/slides/_rels/slide167.xml.rels><?xml version="1.0" encoding="UTF-8" standalone="yes"?>
<Relationships xmlns="http://schemas.openxmlformats.org/package/2006/relationships"><Relationship Id="rId3" Type="http://schemas.openxmlformats.org/officeDocument/2006/relationships/hyperlink" Target="https://www.google.com/search?client=firefox-b-1-d&amp;q=S%C3%A1mi+Cultural+Center+of+North+America&amp;mstk=AUtExfDpnG4PS_-jlWDNG7syPiU52j9KgfcHbZrA2kevGuOaMJYzoaBVLcZrUteLPy2jZ1-7_iTDSTkhmCG9zbtc57jQgZNbs-EQ5StB0XHE7leZl4qlmfIhdOtkFWotCOnn08yDMwrezb09rbM-E-z_dLuVCi-4tb_BwgThDmlOgmrs6M0&amp;csui=3&amp;ved=2ahUKEwj46MDP7eORAxXs5ckDHal7EGcQgK4QegQIARAC" TargetMode="External"/><Relationship Id="rId2" Type="http://schemas.openxmlformats.org/officeDocument/2006/relationships/notesSlide" Target="../notesSlides/notesSlide29.xml"/><Relationship Id="rId1" Type="http://schemas.openxmlformats.org/officeDocument/2006/relationships/slideLayout" Target="../slideLayouts/slideLayout150.xml"/><Relationship Id="rId4" Type="http://schemas.openxmlformats.org/officeDocument/2006/relationships/hyperlink" Target="https://www.google.com/search?client=firefox-b-1-d&amp;q=Saami+Circle+of+North+America&amp;mstk=AUtExfDpnG4PS_-jlWDNG7syPiU52j9KgfcHbZrA2kevGuOaMJYzoaBVLcZrUteLPy2jZ1-7_iTDSTkhmCG9zbtc57jQgZNbs-EQ5StB0XHE7leZl4qlmfIhdOtkFWotCOnn08yDMwrezb09rbM-E-z_dLuVCi-4tb_BwgThDmlOgmrs6M0&amp;csui=3&amp;ved=2ahUKEwj46MDP7eORAxXs5ckDHal7EGcQgK4QegQIARAD"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16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1.xml"/><Relationship Id="rId1" Type="http://schemas.openxmlformats.org/officeDocument/2006/relationships/slideLayout" Target="../slideLayouts/slideLayout139.xml"/><Relationship Id="rId4" Type="http://schemas.openxmlformats.org/officeDocument/2006/relationships/hyperlink" Target="https://www.facebook.com/p/Sami-Cultural-Center-of-North-America-10006425726640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139.xml"/><Relationship Id="rId4" Type="http://schemas.openxmlformats.org/officeDocument/2006/relationships/hyperlink" Target="https://www.facebook.com/p/Sami-Cultural-Center-of-North-America-100064257266401/"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0.xml"/></Relationships>
</file>

<file path=ppt/slides/_rels/slide1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50.xml"/><Relationship Id="rId5" Type="http://schemas.openxmlformats.org/officeDocument/2006/relationships/image" Target="../media/image108.jpg"/><Relationship Id="rId4" Type="http://schemas.openxmlformats.org/officeDocument/2006/relationships/hyperlink" Target="https://www.facebook.com/NortunLodge16/"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5.xml"/><Relationship Id="rId1" Type="http://schemas.openxmlformats.org/officeDocument/2006/relationships/slideLayout" Target="../slideLayouts/slideLayout139.xml"/><Relationship Id="rId6" Type="http://schemas.openxmlformats.org/officeDocument/2006/relationships/image" Target="../media/image110.jpeg"/><Relationship Id="rId5" Type="http://schemas.openxmlformats.org/officeDocument/2006/relationships/image" Target="../media/image95.gif"/><Relationship Id="rId4" Type="http://schemas.openxmlformats.org/officeDocument/2006/relationships/image" Target="../media/image109.png"/></Relationships>
</file>

<file path=ppt/slides/_rels/slide174.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6.xml"/><Relationship Id="rId1" Type="http://schemas.openxmlformats.org/officeDocument/2006/relationships/slideLayout" Target="../slideLayouts/slideLayout13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95.gif"/></Relationships>
</file>

<file path=ppt/slides/_rels/slide17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7.xml"/><Relationship Id="rId1" Type="http://schemas.openxmlformats.org/officeDocument/2006/relationships/slideLayout" Target="../slideLayouts/slideLayout139.xml"/><Relationship Id="rId4" Type="http://schemas.openxmlformats.org/officeDocument/2006/relationships/hyperlink" Target="https://www.facebook.com/NortunLodge16/"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8.xml"/><Relationship Id="rId1" Type="http://schemas.openxmlformats.org/officeDocument/2006/relationships/slideLayout" Target="../slideLayouts/slideLayout139.xml"/><Relationship Id="rId4" Type="http://schemas.openxmlformats.org/officeDocument/2006/relationships/hyperlink" Target="https://www.facebook.com/NortunLodge16/" TargetMode="Externa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0.xml"/></Relationships>
</file>

<file path=ppt/slides/_rels/slide1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139.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139.xml"/><Relationship Id="rId5" Type="http://schemas.openxmlformats.org/officeDocument/2006/relationships/image" Target="../media/image117.gif"/><Relationship Id="rId4" Type="http://schemas.openxmlformats.org/officeDocument/2006/relationships/hyperlink" Target="http://www.d.umn.edu/cla/faculty/troufs/anth1095/Norway.html#titl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139.xml"/></Relationships>
</file>

<file path=ppt/slides/_rels/slide1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3.xml"/><Relationship Id="rId1" Type="http://schemas.openxmlformats.org/officeDocument/2006/relationships/slideLayout" Target="../slideLayouts/slideLayout13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1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13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0.xml"/></Relationships>
</file>

<file path=ppt/slides/_rels/slide1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50.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139.xml"/><Relationship Id="rId5" Type="http://schemas.openxmlformats.org/officeDocument/2006/relationships/image" Target="../media/image123.png"/><Relationship Id="rId4" Type="http://schemas.openxmlformats.org/officeDocument/2006/relationships/hyperlink" Target="http://www.mprnews.org/story/2016/09/13/npr-pho-central-to-vietnamese-identity" TargetMode="Externa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0.xml"/></Relationships>
</file>

<file path=ppt/slides/_rels/slide1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139.xml"/><Relationship Id="rId5" Type="http://schemas.openxmlformats.org/officeDocument/2006/relationships/image" Target="../media/image125.gif"/><Relationship Id="rId4" Type="http://schemas.openxmlformats.org/officeDocument/2006/relationships/hyperlink" Target="https://www.travelwisconsin.com/events/fairs-festivals/booya-days-4036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139.xml"/><Relationship Id="rId5" Type="http://schemas.openxmlformats.org/officeDocument/2006/relationships/image" Target="../media/image125.gif"/><Relationship Id="rId4" Type="http://schemas.openxmlformats.org/officeDocument/2006/relationships/hyperlink" Target="https://www.travelwisconsin.com/events/fairs-festivals/booya-days-40367"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139.xml"/><Relationship Id="rId5" Type="http://schemas.openxmlformats.org/officeDocument/2006/relationships/image" Target="../media/image125.gif"/><Relationship Id="rId4" Type="http://schemas.openxmlformats.org/officeDocument/2006/relationships/hyperlink" Target="https://www.facebook.com/TheBooyahShed/"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5.xml"/><Relationship Id="rId1" Type="http://schemas.openxmlformats.org/officeDocument/2006/relationships/slideLayout" Target="../slideLayouts/slideLayout51.xml"/><Relationship Id="rId4" Type="http://schemas.openxmlformats.org/officeDocument/2006/relationships/image" Target="../media/image127.png"/></Relationships>
</file>

<file path=ppt/slides/_rels/slide202.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6.xml"/><Relationship Id="rId1" Type="http://schemas.openxmlformats.org/officeDocument/2006/relationships/slideLayout" Target="../slideLayouts/slideLayout51.xml"/><Relationship Id="rId4" Type="http://schemas.openxmlformats.org/officeDocument/2006/relationships/image" Target="../media/image127.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59.xml"/><Relationship Id="rId1" Type="http://schemas.openxmlformats.org/officeDocument/2006/relationships/slideLayout" Target="../slideLayouts/slideLayout18.xml"/><Relationship Id="rId5" Type="http://schemas.openxmlformats.org/officeDocument/2006/relationships/image" Target="../media/image129.png"/><Relationship Id="rId4" Type="http://schemas.openxmlformats.org/officeDocument/2006/relationships/image" Target="../media/image128.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4.png"/></Relationships>
</file>

<file path=ppt/slides/_rels/slide212.xml.rels><?xml version="1.0" encoding="UTF-8" standalone="yes"?>
<Relationships xmlns="http://schemas.openxmlformats.org/package/2006/relationships"><Relationship Id="rId3" Type="http://schemas.openxmlformats.org/officeDocument/2006/relationships/hyperlink" Target="http://minnesota.publicradio.org/display/web/2010/05/04/ojibwe-treaty-rights/" TargetMode="External"/><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image" Target="../media/image135.png"/></Relationships>
</file>

<file path=ppt/slides/_rels/slide213.xml.rels><?xml version="1.0" encoding="UTF-8" standalone="yes"?>
<Relationships xmlns="http://schemas.openxmlformats.org/package/2006/relationships"><Relationship Id="rId3" Type="http://schemas.openxmlformats.org/officeDocument/2006/relationships/hyperlink" Target="http://www.startribune.com/wild-rice-showdown-looms-in-northern-minnesota/322642951/" TargetMode="External"/><Relationship Id="rId2" Type="http://schemas.openxmlformats.org/officeDocument/2006/relationships/notesSlide" Target="../notesSlides/notesSlide63.xml"/><Relationship Id="rId1" Type="http://schemas.openxmlformats.org/officeDocument/2006/relationships/slideLayout" Target="../slideLayouts/slideLayout51.xml"/><Relationship Id="rId4" Type="http://schemas.openxmlformats.org/officeDocument/2006/relationships/image" Target="../media/image136.png"/></Relationships>
</file>

<file path=ppt/slides/_rels/slide2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51.xml"/><Relationship Id="rId4" Type="http://schemas.openxmlformats.org/officeDocument/2006/relationships/hyperlink" Target="http://www.startribune.com/indian-ricers-back-protesting-on-hole-in-the-day-lake/323222791/#5"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2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2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0.xml"/><Relationship Id="rId1" Type="http://schemas.openxmlformats.org/officeDocument/2006/relationships/slideLayout" Target="../slideLayouts/slideLayout62.xml"/><Relationship Id="rId5" Type="http://schemas.openxmlformats.org/officeDocument/2006/relationships/image" Target="../media/image142.png"/><Relationship Id="rId4" Type="http://schemas.openxmlformats.org/officeDocument/2006/relationships/hyperlink" Target="http://www.duluthnewstribune.com/articles/index.cfm?id=60658&amp;section=homepage"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www.indiancountry.com/content.cfm?id=1096416829" TargetMode="External"/><Relationship Id="rId2" Type="http://schemas.openxmlformats.org/officeDocument/2006/relationships/notesSlide" Target="../notesSlides/notesSlide71.xml"/><Relationship Id="rId1" Type="http://schemas.openxmlformats.org/officeDocument/2006/relationships/slideLayout" Target="../slideLayouts/slideLayout84.xml"/><Relationship Id="rId4" Type="http://schemas.openxmlformats.org/officeDocument/2006/relationships/image" Target="../media/image143.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61.xml"/></Relationships>
</file>

<file path=ppt/slides/_rels/slide2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1.xml.rels><?xml version="1.0" encoding="UTF-8" standalone="yes"?>
<Relationships xmlns="http://schemas.openxmlformats.org/package/2006/relationships"><Relationship Id="rId3" Type="http://schemas.openxmlformats.org/officeDocument/2006/relationships/hyperlink" Target="http://www.d.umn.edu/cla/faculty/troufs/Buffalo/PB24.html" TargetMode="External"/><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146.jpeg"/></Relationships>
</file>

<file path=ppt/slides/_rels/slide232.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4.xml"/><Relationship Id="rId1" Type="http://schemas.openxmlformats.org/officeDocument/2006/relationships/slideLayout" Target="../slideLayouts/slideLayout117.xml"/><Relationship Id="rId4" Type="http://schemas.openxmlformats.org/officeDocument/2006/relationships/image" Target="../media/image147.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4.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75.xml"/><Relationship Id="rId1" Type="http://schemas.openxmlformats.org/officeDocument/2006/relationships/slideLayout" Target="../slideLayouts/slideLayout117.xml"/><Relationship Id="rId4" Type="http://schemas.openxmlformats.org/officeDocument/2006/relationships/image" Target="../media/image148.png"/></Relationships>
</file>

<file path=ppt/slides/_rels/slide235.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6.xml"/><Relationship Id="rId1" Type="http://schemas.openxmlformats.org/officeDocument/2006/relationships/slideLayout" Target="../slideLayouts/slideLayout128.xml"/><Relationship Id="rId5" Type="http://schemas.openxmlformats.org/officeDocument/2006/relationships/image" Target="../media/image150.png"/><Relationship Id="rId4" Type="http://schemas.openxmlformats.org/officeDocument/2006/relationships/image" Target="../media/image149.png"/></Relationships>
</file>

<file path=ppt/slides/_rels/slide236.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7.xml"/><Relationship Id="rId1" Type="http://schemas.openxmlformats.org/officeDocument/2006/relationships/slideLayout" Target="../slideLayouts/slideLayout128.xml"/><Relationship Id="rId5" Type="http://schemas.openxmlformats.org/officeDocument/2006/relationships/image" Target="../media/image149.png"/><Relationship Id="rId4" Type="http://schemas.openxmlformats.org/officeDocument/2006/relationships/image" Target="../media/image151.png"/></Relationships>
</file>

<file path=ppt/slides/_rels/slide23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1.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8.xml"/><Relationship Id="rId1" Type="http://schemas.openxmlformats.org/officeDocument/2006/relationships/slideLayout" Target="../slideLayouts/slideLayout117.xml"/><Relationship Id="rId4" Type="http://schemas.openxmlformats.org/officeDocument/2006/relationships/image" Target="../media/image154.png"/></Relationships>
</file>

<file path=ppt/slides/_rels/slide24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9.xml"/><Relationship Id="rId1" Type="http://schemas.openxmlformats.org/officeDocument/2006/relationships/slideLayout" Target="../slideLayouts/slideLayout18.xml"/><Relationship Id="rId5" Type="http://schemas.openxmlformats.org/officeDocument/2006/relationships/image" Target="../media/image155.png"/><Relationship Id="rId4" Type="http://schemas.openxmlformats.org/officeDocument/2006/relationships/hyperlink" Target="http://ourmothertongues.org/language/Ojibwe/9"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2.xml"/><Relationship Id="rId1" Type="http://schemas.openxmlformats.org/officeDocument/2006/relationships/slideLayout" Target="../slideLayouts/slideLayout18.xml"/><Relationship Id="rId5" Type="http://schemas.openxmlformats.org/officeDocument/2006/relationships/image" Target="../media/image158.png"/><Relationship Id="rId4" Type="http://schemas.openxmlformats.org/officeDocument/2006/relationships/hyperlink" Target="http://www.d.umn.edu/cla/faculty/troufs/Buffalo/PB07.html" TargetMode="Externa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59.png"/><Relationship Id="rId4" Type="http://schemas.openxmlformats.org/officeDocument/2006/relationships/hyperlink" Target="http://ourmothertongues.org/language/Ojibwe/9"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 Id="rId5" Type="http://schemas.openxmlformats.org/officeDocument/2006/relationships/image" Target="../media/image160.png"/><Relationship Id="rId4" Type="http://schemas.openxmlformats.org/officeDocument/2006/relationships/hyperlink" Target="http://ourmothertongues.org/language/Ojibwe/9"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 Id="rId5" Type="http://schemas.openxmlformats.org/officeDocument/2006/relationships/image" Target="../media/image161.png"/><Relationship Id="rId4" Type="http://schemas.openxmlformats.org/officeDocument/2006/relationships/hyperlink" Target="http://www.tpt.org/?a=productions&amp;id=3http://cla.umn.edu/ais/undrgraduate/dakota-ojibwe-language-program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6.xml"/><Relationship Id="rId1" Type="http://schemas.openxmlformats.org/officeDocument/2006/relationships/slideLayout" Target="../slideLayouts/slideLayout18.xml"/><Relationship Id="rId5" Type="http://schemas.openxmlformats.org/officeDocument/2006/relationships/image" Target="../media/image162.png"/><Relationship Id="rId4" Type="http://schemas.openxmlformats.org/officeDocument/2006/relationships/hyperlink" Target="http://anishinabe.mpls.k12.mn.us/"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7.xml"/><Relationship Id="rId1" Type="http://schemas.openxmlformats.org/officeDocument/2006/relationships/slideLayout" Target="../slideLayouts/slideLayout18.xml"/><Relationship Id="rId5" Type="http://schemas.openxmlformats.org/officeDocument/2006/relationships/image" Target="../media/image166.png"/><Relationship Id="rId4" Type="http://schemas.openxmlformats.org/officeDocument/2006/relationships/hyperlink" Target="http://www.ojibwe.org/home/pdf/Ojibwe_Beginner_Dictionary.pdf"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hyperlink" Target="http://www.d.umn.edu/cla/faculty/troufs/anthfood/afwildrice.html"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18.xml"/><Relationship Id="rId5" Type="http://schemas.openxmlformats.org/officeDocument/2006/relationships/image" Target="../media/image166.png"/><Relationship Id="rId4" Type="http://schemas.openxmlformats.org/officeDocument/2006/relationships/hyperlink" Target="http://www.ojibwe.org/home/pdf/Ojibwe_Beginner_Dictionary.pdf"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 Id="rId5" Type="http://schemas.openxmlformats.org/officeDocument/2006/relationships/image" Target="../media/image158.png"/><Relationship Id="rId4" Type="http://schemas.openxmlformats.org/officeDocument/2006/relationships/hyperlink" Target="http://www.d.umn.edu/cla/faculty/troufs/Buffalo/PB07.html" TargetMode="External"/></Relationships>
</file>

<file path=ppt/slides/_rels/slide26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18.xml"/><Relationship Id="rId5" Type="http://schemas.openxmlformats.org/officeDocument/2006/relationships/hyperlink" Target="http://www.angelfire.com/wa/chippewalanguagebook/index.calender.html" TargetMode="External"/><Relationship Id="rId4" Type="http://schemas.openxmlformats.org/officeDocument/2006/relationships/hyperlink" Target="http://news.bbc.co.uk/2/hi/science/nature/7144337.stm" TargetMode="External"/></Relationships>
</file>

<file path=ppt/slides/_rels/slide2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6.xml"/><Relationship Id="rId1" Type="http://schemas.openxmlformats.org/officeDocument/2006/relationships/slideLayout" Target="../slideLayouts/slideLayout62.xml"/><Relationship Id="rId5" Type="http://schemas.openxmlformats.org/officeDocument/2006/relationships/image" Target="../media/image173.png"/><Relationship Id="rId4" Type="http://schemas.openxmlformats.org/officeDocument/2006/relationships/hyperlink" Target="http://www.duluthnewstribune.com/articles/index.cfm?id=60658&amp;section=homepage"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6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2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hyperlink" Target="http://en.wikipedia.org/wiki/Menominee" TargetMode="Externa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3.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01.xml"/><Relationship Id="rId1" Type="http://schemas.openxmlformats.org/officeDocument/2006/relationships/slideLayout" Target="../slideLayouts/slideLayout117.xml"/><Relationship Id="rId4" Type="http://schemas.openxmlformats.org/officeDocument/2006/relationships/image" Target="../media/image147.png"/></Relationships>
</file>

<file path=ppt/slides/_rels/slide2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7.xml"/></Relationships>
</file>

<file path=ppt/slides/_rels/slide2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2.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2.png"/></Relationships>
</file>

<file path=ppt/slides/_rels/slide2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3.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2.png"/></Relationships>
</file>

<file path=ppt/slides/_rels/slide2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2.png"/></Relationships>
</file>

<file path=ppt/slides/_rels/slide278.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105.xml"/><Relationship Id="rId1" Type="http://schemas.openxmlformats.org/officeDocument/2006/relationships/slideLayout" Target="../slideLayouts/slideLayout1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6.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4.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1.xml"/></Relationships>
</file>

<file path=ppt/slides/_rels/slide2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51.xml"/></Relationships>
</file>

<file path=ppt/slides/_rels/slide2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1.xml"/><Relationship Id="rId1" Type="http://schemas.openxmlformats.org/officeDocument/2006/relationships/slideLayout" Target="../slideLayouts/slideLayout51.xml"/><Relationship Id="rId4" Type="http://schemas.openxmlformats.org/officeDocument/2006/relationships/hyperlink" Target="http://www.mprnews.org/story/2015/12/02/appetites-iron-range-recipes" TargetMode="Externa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5.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8.jpeg"/><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5" Type="http://schemas.openxmlformats.org/officeDocument/2006/relationships/image" Target="../media/image23.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31.jpeg"/><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5.jpe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0.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1.jpe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44.pn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9.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crystalinks.com/greekart.html" TargetMode="Externa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Ancient_Greek_architecture#/media/File:Boxers_Staatliche_Antikensammlungen_1541.jpg" TargetMode="External"/><Relationship Id="rId2" Type="http://schemas.openxmlformats.org/officeDocument/2006/relationships/image" Target="../media/image51.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Ancient_Greek_architecture#/media/File:O_Partenon_de_Atenas.jpg" TargetMode="External"/><Relationship Id="rId2" Type="http://schemas.openxmlformats.org/officeDocument/2006/relationships/image" Target="../media/image52.png"/><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2010-2026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416180" y="4325779"/>
            <a:ext cx="8265404" cy="1569660"/>
          </a:xfrm>
          <a:prstGeom prst="rect">
            <a:avLst/>
          </a:prstGeom>
          <a:solidFill>
            <a:srgbClr val="D70000"/>
          </a:solid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Start deck in “Slide Show” mode,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and use your up/down arrow keys and/or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396821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p>
          <a:p>
            <a:pPr marL="1257300" lvl="2" eaLnBrk="1" hangingPunct="1">
              <a:tabLst>
                <a:tab pos="685800" algn="l"/>
                <a:tab pos="1200150" algn="l"/>
              </a:tabLst>
            </a:pPr>
            <a:r>
              <a:rPr lang="en-US" sz="2800" b="1" dirty="0"/>
              <a:t>are groups of people sharing a common heritage </a:t>
            </a:r>
            <a:br>
              <a:rPr lang="en-US" sz="2800" b="1" dirty="0"/>
            </a:br>
            <a:r>
              <a:rPr lang="en-US" b="1" dirty="0"/>
              <a:t>(and usually a common language)</a:t>
            </a:r>
            <a:endParaRPr lang="en-US" sz="2800" b="1" dirty="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8"/>
          <p:cNvSpPr/>
          <p:nvPr/>
        </p:nvSpPr>
        <p:spPr>
          <a:xfrm>
            <a:off x="113847" y="2583061"/>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names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357426406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Rectangle 5"/>
          <p:cNvSpPr/>
          <p:nvPr/>
        </p:nvSpPr>
        <p:spPr>
          <a:xfrm>
            <a:off x="113847" y="2539519"/>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even the names often reinforce one’s cultural identity</a:t>
            </a:r>
          </a:p>
        </p:txBody>
      </p:sp>
    </p:spTree>
    <p:extLst>
      <p:ext uri="{BB962C8B-B14F-4D97-AF65-F5344CB8AC3E}">
        <p14:creationId xmlns:p14="http://schemas.microsoft.com/office/powerpoint/2010/main" val="106489165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31218162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50423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477143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1434171" y="5698153"/>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41368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1080150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8234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66CC"/>
                </a:solidFill>
                <a:effectLst/>
                <a:uLnTx/>
                <a:uFillTx/>
                <a:latin typeface="Arial" pitchFamily="34" charset="0"/>
                <a:ea typeface="+mn-ea"/>
                <a:cs typeface="+mn-cs"/>
              </a:rPr>
              <a:t> including colors </a:t>
            </a:r>
            <a:endParaRPr kumimoji="0" lang="en-US" sz="5400" b="0" i="0" u="none" strike="noStrike" kern="1200" cap="none" spc="0" normalizeH="0" baseline="0" noProof="0" dirty="0">
              <a:ln>
                <a:noFill/>
              </a:ln>
              <a:solidFill>
                <a:srgbClr val="3366CC"/>
              </a:solidFill>
              <a:effectLst/>
              <a:uLnTx/>
              <a:uFillTx/>
              <a:latin typeface="Arial" pitchFamily="34" charset="0"/>
              <a:ea typeface="+mn-ea"/>
              <a:cs typeface="+mn-cs"/>
            </a:endParaRPr>
          </a:p>
        </p:txBody>
      </p:sp>
    </p:spTree>
    <p:extLst>
      <p:ext uri="{BB962C8B-B14F-4D97-AF65-F5344CB8AC3E}">
        <p14:creationId xmlns:p14="http://schemas.microsoft.com/office/powerpoint/2010/main" val="27017569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70C0"/>
                </a:solidFill>
                <a:effectLst/>
                <a:uLnTx/>
                <a:uFillTx/>
                <a:latin typeface="Arial" charset="0"/>
                <a:ea typeface="+mn-ea"/>
                <a:cs typeface="+mn-cs"/>
              </a:rPr>
              <a:t>“Greek Coffee”</a:t>
            </a:r>
            <a:endParaRPr kumimoji="0" lang="en-US" altLang="en-US" sz="1200" b="1" i="0" u="sng"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18865672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endParaRPr lang="en-US" sz="4000" b="1" dirty="0"/>
          </a:p>
          <a:p>
            <a:pPr marL="1257300" lvl="2" eaLnBrk="1" hangingPunct="1">
              <a:lnSpc>
                <a:spcPct val="200000"/>
              </a:lnSpc>
              <a:tabLst>
                <a:tab pos="685800" algn="l"/>
                <a:tab pos="1200150" algn="l"/>
              </a:tabLst>
            </a:pPr>
            <a:r>
              <a:rPr lang="en-US" sz="2800" b="1" dirty="0"/>
              <a:t>are “integrated”</a:t>
            </a:r>
          </a:p>
          <a:p>
            <a:pPr marL="114300" lvl="2" indent="-114300" algn="ctr" eaLnBrk="1" hangingPunct="1">
              <a:buNone/>
            </a:pPr>
            <a:r>
              <a:rPr lang="en-US" sz="2000" b="1" dirty="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Ruth Fulton Benedict</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1887-1948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rPr>
              <a:t>Patterns of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1934</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49964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42659071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779"/>
            <a:ext cx="9144000" cy="5230026"/>
          </a:xfrm>
          <a:prstGeom prst="rect">
            <a:avLst/>
          </a:prstGeom>
        </p:spPr>
      </p:pic>
      <p:sp>
        <p:nvSpPr>
          <p:cNvPr id="6" name="Rectangle 2"/>
          <p:cNvSpPr txBox="1">
            <a:spLocks noChangeArrowheads="1"/>
          </p:cNvSpPr>
          <p:nvPr/>
        </p:nvSpPr>
        <p:spPr bwMode="auto">
          <a:xfrm>
            <a:off x="319318" y="6237861"/>
            <a:ext cx="8505369"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Greek Festivals are common wherever Greeks reside . . .</a:t>
            </a:r>
          </a:p>
        </p:txBody>
      </p:sp>
      <p:sp>
        <p:nvSpPr>
          <p:cNvPr id="4" name="Rectangle 3"/>
          <p:cNvSpPr/>
          <p:nvPr/>
        </p:nvSpPr>
        <p:spPr>
          <a:xfrm rot="21100119">
            <a:off x="467673" y="4188010"/>
            <a:ext cx="8408712" cy="1323439"/>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these features are common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In Greek communities  . . .</a:t>
            </a:r>
            <a:endParaRPr kumimoji="0" lang="en-US" sz="28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413976606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236685" y="3236750"/>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6893870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food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25777762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64"/>
            <a:ext cx="4514850" cy="3170099"/>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“Zorba” 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music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dance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 </a:t>
            </a:r>
            <a:b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b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(including “Zorba”)</a:t>
            </a:r>
          </a:p>
        </p:txBody>
      </p:sp>
    </p:spTree>
    <p:extLst>
      <p:ext uri="{BB962C8B-B14F-4D97-AF65-F5344CB8AC3E}">
        <p14:creationId xmlns:p14="http://schemas.microsoft.com/office/powerpoint/2010/main" val="2893014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there are many </a:t>
            </a:r>
            <a:r>
              <a:rPr kumimoji="0" lang="en-US" sz="40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 . . .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and . . .</a:t>
            </a:r>
          </a:p>
        </p:txBody>
      </p:sp>
    </p:spTree>
    <p:extLst>
      <p:ext uri="{BB962C8B-B14F-4D97-AF65-F5344CB8AC3E}">
        <p14:creationId xmlns:p14="http://schemas.microsoft.com/office/powerpoint/2010/main" val="191912307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821166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4568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Montgomery,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21337805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34"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5" name="Rectangle 4"/>
          <p:cNvSpPr/>
          <p:nvPr/>
        </p:nvSpPr>
        <p:spPr>
          <a:xfrm>
            <a:off x="941477" y="3571236"/>
            <a:ext cx="7273145" cy="2308324"/>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Montgomery 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Celebrates its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Czech Heritage</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8895675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Ruth Fulton Benedict</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1887-1948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rPr>
              <a:t>Patterns of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 name="Picture 4" descr="A group of people wearing goggles&#10;&#10;Description automatically generated with low confidence">
            <a:extLst>
              <a:ext uri="{FF2B5EF4-FFF2-40B4-BE49-F238E27FC236}">
                <a16:creationId xmlns:a16="http://schemas.microsoft.com/office/drawing/2014/main" id="{F28E7388-D321-426A-A483-1CB44D7BE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34" y="977628"/>
            <a:ext cx="8686800" cy="5008484"/>
          </a:xfrm>
          <a:prstGeom prst="rect">
            <a:avLst/>
          </a:prstGeom>
        </p:spPr>
      </p:pic>
      <p:sp>
        <p:nvSpPr>
          <p:cNvPr id="7" name="Rectangle 6">
            <a:extLst>
              <a:ext uri="{FF2B5EF4-FFF2-40B4-BE49-F238E27FC236}">
                <a16:creationId xmlns:a16="http://schemas.microsoft.com/office/drawing/2014/main" id="{11A7F1F8-88EF-4F63-B75D-07D0673205EC}"/>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spTree>
    <p:extLst>
      <p:ext uri="{BB962C8B-B14F-4D97-AF65-F5344CB8AC3E}">
        <p14:creationId xmlns:p14="http://schemas.microsoft.com/office/powerpoint/2010/main" val="25779617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06FCB4D-8E2C-64CA-E519-7B3C470462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676D8A-DEDB-3D02-012B-0CE8336320B8}"/>
              </a:ext>
            </a:extLst>
          </p:cNvPr>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7" name="Rectangle 6">
            <a:extLst>
              <a:ext uri="{FF2B5EF4-FFF2-40B4-BE49-F238E27FC236}">
                <a16:creationId xmlns:a16="http://schemas.microsoft.com/office/drawing/2014/main" id="{163AB690-7E38-CE97-51B9-DB9B17B41F7A}"/>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pic>
        <p:nvPicPr>
          <p:cNvPr id="3" name="Picture 2">
            <a:extLst>
              <a:ext uri="{FF2B5EF4-FFF2-40B4-BE49-F238E27FC236}">
                <a16:creationId xmlns:a16="http://schemas.microsoft.com/office/drawing/2014/main" id="{937FB76B-9F66-1BE2-245B-350B0D52DE18}"/>
              </a:ext>
            </a:extLst>
          </p:cNvPr>
          <p:cNvPicPr>
            <a:picLocks noChangeAspect="1"/>
          </p:cNvPicPr>
          <p:nvPr/>
        </p:nvPicPr>
        <p:blipFill>
          <a:blip r:embed="rId4"/>
          <a:stretch>
            <a:fillRect/>
          </a:stretch>
        </p:blipFill>
        <p:spPr>
          <a:xfrm>
            <a:off x="1816909" y="606389"/>
            <a:ext cx="5486400" cy="5486400"/>
          </a:xfrm>
          <a:prstGeom prst="rect">
            <a:avLst/>
          </a:prstGeom>
        </p:spPr>
      </p:pic>
    </p:spTree>
    <p:extLst>
      <p:ext uri="{BB962C8B-B14F-4D97-AF65-F5344CB8AC3E}">
        <p14:creationId xmlns:p14="http://schemas.microsoft.com/office/powerpoint/2010/main" val="311266632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AutoShape 4" descr="Image result for Kolacy Days montgomery, 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AutoShape 6" descr="Image result for Kolacy Days montgomery, 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4"/>
            <a:ext cx="9144000" cy="681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8911100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073"/>
            <a:ext cx="9144000" cy="513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394763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table full of pastries&#10;&#10;Description automatically generated with low confidence">
            <a:extLst>
              <a:ext uri="{FF2B5EF4-FFF2-40B4-BE49-F238E27FC236}">
                <a16:creationId xmlns:a16="http://schemas.microsoft.com/office/drawing/2014/main" id="{DB8ED85A-B27D-4F2E-9B8A-E1C62EB47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 y="346924"/>
            <a:ext cx="9144000" cy="6099048"/>
          </a:xfrm>
          <a:prstGeom prst="rect">
            <a:avLst/>
          </a:prstGeom>
        </p:spPr>
      </p:pic>
    </p:spTree>
    <p:extLst>
      <p:ext uri="{BB962C8B-B14F-4D97-AF65-F5344CB8AC3E}">
        <p14:creationId xmlns:p14="http://schemas.microsoft.com/office/powerpoint/2010/main" val="411985366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5" name="Picture 4" descr="A child holding a bag of chips&#10;&#10;Description automatically generated with low confidence">
            <a:extLst>
              <a:ext uri="{FF2B5EF4-FFF2-40B4-BE49-F238E27FC236}">
                <a16:creationId xmlns:a16="http://schemas.microsoft.com/office/drawing/2014/main" id="{98092863-A991-4053-80B4-F41CEE897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52" y="-12700"/>
            <a:ext cx="6941296" cy="6858000"/>
          </a:xfrm>
          <a:prstGeom prst="rect">
            <a:avLst/>
          </a:prstGeom>
        </p:spPr>
      </p:pic>
      <p:sp>
        <p:nvSpPr>
          <p:cNvPr id="6" name="Rectangle 5">
            <a:extLst>
              <a:ext uri="{FF2B5EF4-FFF2-40B4-BE49-F238E27FC236}">
                <a16:creationId xmlns:a16="http://schemas.microsoft.com/office/drawing/2014/main" id="{5C846EB7-B9C4-4F6B-B423-5343222D6527}"/>
              </a:ext>
            </a:extLst>
          </p:cNvPr>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6824415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Czech Dinner Delight - Food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 y="-308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089031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rgbClr val="5E5F5C"/>
        </a:solidFill>
        <a:effectLst/>
      </p:bgPr>
    </p:bg>
    <p:spTree>
      <p:nvGrpSpPr>
        <p:cNvPr id="1" name="">
          <a:extLst>
            <a:ext uri="{FF2B5EF4-FFF2-40B4-BE49-F238E27FC236}">
              <a16:creationId xmlns:a16="http://schemas.microsoft.com/office/drawing/2014/main" id="{48AF9633-4D5A-D337-CF43-E708CF947E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7F0E5C7-9FC8-F096-DA4C-077176765C1D}"/>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 name="Picture 1">
            <a:extLst>
              <a:ext uri="{FF2B5EF4-FFF2-40B4-BE49-F238E27FC236}">
                <a16:creationId xmlns:a16="http://schemas.microsoft.com/office/drawing/2014/main" id="{1CD18885-3B1D-3CD1-D594-3F1F6BC452AC}"/>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00225376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Image result for montgomery, 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 y="725263"/>
            <a:ext cx="9144000" cy="5386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8232764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A person eating a hot dog&#10;&#10;Description automatically generated with medium confidence">
            <a:extLst>
              <a:ext uri="{FF2B5EF4-FFF2-40B4-BE49-F238E27FC236}">
                <a16:creationId xmlns:a16="http://schemas.microsoft.com/office/drawing/2014/main" id="{60BC3841-8E6F-4F3D-B56A-765999A79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34" y="131365"/>
            <a:ext cx="8001000" cy="6675835"/>
          </a:xfrm>
          <a:prstGeom prst="rect">
            <a:avLst/>
          </a:prstGeom>
        </p:spPr>
      </p:pic>
      <p:sp>
        <p:nvSpPr>
          <p:cNvPr id="6" name="Rectangle 5">
            <a:extLst>
              <a:ext uri="{FF2B5EF4-FFF2-40B4-BE49-F238E27FC236}">
                <a16:creationId xmlns:a16="http://schemas.microsoft.com/office/drawing/2014/main" id="{43203C75-82E9-4D7F-9CCD-8B3C814F6ADC}"/>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03616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a:solidFill>
                  <a:schemeClr val="accent5">
                    <a:lumMod val="90000"/>
                  </a:schemeClr>
                </a:solidFill>
              </a:rPr>
              <a:t> </a:t>
            </a:r>
            <a:r>
              <a:rPr lang="en-US" sz="4400" b="1" dirty="0">
                <a:solidFill>
                  <a:schemeClr val="accent5">
                    <a:lumMod val="90000"/>
                  </a:schemeClr>
                </a:solidFill>
              </a:rPr>
              <a:t>“cultures”</a:t>
            </a:r>
            <a:endParaRPr lang="en-US" sz="4000" b="1" dirty="0">
              <a:solidFill>
                <a:schemeClr val="accent5">
                  <a:lumMod val="90000"/>
                </a:schemeClr>
              </a:solidFill>
            </a:endParaRPr>
          </a:p>
          <a:p>
            <a:pPr marL="1257300" lvl="2" eaLnBrk="1" hangingPunct="1">
              <a:lnSpc>
                <a:spcPct val="150000"/>
              </a:lnSpc>
              <a:tabLst>
                <a:tab pos="685800" algn="l"/>
                <a:tab pos="1200150" algn="l"/>
              </a:tabLst>
            </a:pPr>
            <a:r>
              <a:rPr lang="en-US" sz="2800" b="1" dirty="0">
                <a:solidFill>
                  <a:schemeClr val="accent1"/>
                </a:solidFill>
              </a:rPr>
              <a:t>are integrated</a:t>
            </a:r>
          </a:p>
          <a:p>
            <a:pPr marL="1257300" lvl="2" eaLnBrk="1" hangingPunct="1">
              <a:spcBef>
                <a:spcPts val="0"/>
              </a:spcBef>
              <a:tabLst>
                <a:tab pos="685800" algn="l"/>
                <a:tab pos="1200150" algn="l"/>
              </a:tabLst>
            </a:pPr>
            <a:r>
              <a:rPr lang="en-US" sz="2800" b="1" dirty="0">
                <a:solidFill>
                  <a:srgbClr val="000000"/>
                </a:solidFill>
              </a:rPr>
              <a:t>Interact  and change</a:t>
            </a:r>
          </a:p>
          <a:p>
            <a:pPr marL="1714500" lvl="3" eaLnBrk="1" hangingPunct="1">
              <a:spcBef>
                <a:spcPts val="0"/>
              </a:spcBef>
              <a:tabLst>
                <a:tab pos="685800" algn="l"/>
                <a:tab pos="1200150" algn="l"/>
              </a:tabLst>
            </a:pPr>
            <a:r>
              <a:rPr lang="en-US" sz="1800" b="1" dirty="0">
                <a:solidFill>
                  <a:srgbClr val="000000"/>
                </a:solidFill>
              </a:rPr>
              <a:t>the idea that some cultures  </a:t>
            </a:r>
            <a:br>
              <a:rPr lang="en-US" sz="1800" b="1" dirty="0">
                <a:solidFill>
                  <a:srgbClr val="000000"/>
                </a:solidFill>
              </a:rPr>
            </a:br>
            <a:r>
              <a:rPr lang="en-US" sz="1600" b="1" dirty="0">
                <a:solidFill>
                  <a:srgbClr val="000000"/>
                </a:solidFill>
              </a:rPr>
              <a:t>(like “hunting and gathering” cultures, or the Amish) </a:t>
            </a:r>
            <a:br>
              <a:rPr lang="en-US" sz="1800" b="1" dirty="0">
                <a:solidFill>
                  <a:srgbClr val="000000"/>
                </a:solidFill>
              </a:rPr>
            </a:br>
            <a:r>
              <a:rPr lang="en-US" sz="1800" b="1" dirty="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DAEDEF">
                    <a:lumMod val="90000"/>
                  </a:srgbClr>
                </a:solidFill>
                <a:effectLst/>
                <a:uLnTx/>
                <a:uFillTx/>
                <a:latin typeface="Arial" charset="0"/>
                <a:ea typeface="+mn-ea"/>
                <a:cs typeface="+mn-cs"/>
              </a:rPr>
              <a:t>Main Characteristics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76" name="Picture 4" descr="eating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74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2853868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Traditional Czech Dress - Reddemann - Tal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449"/>
            <a:ext cx="9144000" cy="6071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9242061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52" name="Picture 4" descr="http://www.cityofmontgomerymn.com/vertical/Sites/%7BC9488A4E-8C1B-4BE7-847A-8154FE8966A6%7D/uploads/%7B14E20CBD-B22C-40B5-9A8E-DDD0CBAA4AAD%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281219"/>
            <a:ext cx="9144000" cy="65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508800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 y="1021909"/>
            <a:ext cx="9144000" cy="523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719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80534" y="6553584"/>
            <a:ext cx="354937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https://fleetingfarms.wordpress.com/2014/06/25/budejovice-church-montgomery-minnesota/</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Rectangle 9"/>
          <p:cNvSpPr/>
          <p:nvPr/>
        </p:nvSpPr>
        <p:spPr>
          <a:xfrm>
            <a:off x="580611" y="4825158"/>
            <a:ext cx="3555999"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Budejovice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(St. John's Chapel)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Montgomery, Minnesota</a:t>
            </a:r>
          </a:p>
        </p:txBody>
      </p:sp>
    </p:spTree>
    <p:extLst>
      <p:ext uri="{BB962C8B-B14F-4D97-AF65-F5344CB8AC3E}">
        <p14:creationId xmlns:p14="http://schemas.microsoft.com/office/powerpoint/2010/main" val="335018229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rgbClr val="A4BCD0"/>
        </a:solidFill>
        <a:effectLst/>
      </p:bgPr>
    </p:bg>
    <p:spTree>
      <p:nvGrpSpPr>
        <p:cNvPr id="1" name=""/>
        <p:cNvGrpSpPr/>
        <p:nvPr/>
      </p:nvGrpSpPr>
      <p:grpSpPr>
        <a:xfrm>
          <a:off x="0" y="0"/>
          <a:ext cx="0" cy="0"/>
          <a:chOff x="0" y="0"/>
          <a:chExt cx="0" cy="0"/>
        </a:xfrm>
      </p:grpSpPr>
      <p:sp>
        <p:nvSpPr>
          <p:cNvPr id="9" name="Rectangle 8"/>
          <p:cNvSpPr/>
          <p:nvPr/>
        </p:nvSpPr>
        <p:spPr>
          <a:xfrm>
            <a:off x="3800044" y="6553584"/>
            <a:ext cx="151035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https://www.czechheritageclub.com/</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5A2A6393-2929-B549-5CDE-16303C75B386}"/>
              </a:ext>
            </a:extLst>
          </p:cNvPr>
          <p:cNvPicPr>
            <a:picLocks noChangeAspect="1"/>
          </p:cNvPicPr>
          <p:nvPr/>
        </p:nvPicPr>
        <p:blipFill>
          <a:blip r:embed="rId3"/>
          <a:stretch>
            <a:fillRect/>
          </a:stretch>
        </p:blipFill>
        <p:spPr>
          <a:xfrm>
            <a:off x="457200" y="535723"/>
            <a:ext cx="8229600" cy="5964071"/>
          </a:xfrm>
          <a:prstGeom prst="rect">
            <a:avLst/>
          </a:prstGeom>
          <a:solidFill>
            <a:srgbClr val="ADC6D3"/>
          </a:solidFill>
        </p:spPr>
      </p:pic>
    </p:spTree>
    <p:extLst>
      <p:ext uri="{BB962C8B-B14F-4D97-AF65-F5344CB8AC3E}">
        <p14:creationId xmlns:p14="http://schemas.microsoft.com/office/powerpoint/2010/main" val="173866212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275061" y="6553584"/>
            <a:ext cx="256031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https://www.c8zechheritageclub.com/PDF-Files/StNick-23-full.pdf</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2D943C0C-7E2F-6191-EA3D-A15301BB91C7}"/>
              </a:ext>
            </a:extLst>
          </p:cNvPr>
          <p:cNvPicPr>
            <a:picLocks noChangeAspect="1"/>
          </p:cNvPicPr>
          <p:nvPr/>
        </p:nvPicPr>
        <p:blipFill>
          <a:blip r:embed="rId3"/>
          <a:stretch>
            <a:fillRect/>
          </a:stretch>
        </p:blipFill>
        <p:spPr>
          <a:xfrm>
            <a:off x="2278646" y="391111"/>
            <a:ext cx="4572000" cy="6056923"/>
          </a:xfrm>
          <a:prstGeom prst="rect">
            <a:avLst/>
          </a:prstGeom>
          <a:ln w="12700">
            <a:solidFill>
              <a:schemeClr val="bg1"/>
            </a:solidFill>
          </a:ln>
        </p:spPr>
      </p:pic>
    </p:spTree>
    <p:extLst>
      <p:ext uri="{BB962C8B-B14F-4D97-AF65-F5344CB8AC3E}">
        <p14:creationId xmlns:p14="http://schemas.microsoft.com/office/powerpoint/2010/main" val="120332068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670201" y="6553584"/>
            <a:ext cx="177003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https://www.montgomerymn.org/masopust/</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4335883B-D9F5-DE9F-0049-D14E3A5932BC}"/>
              </a:ext>
            </a:extLst>
          </p:cNvPr>
          <p:cNvPicPr>
            <a:picLocks noChangeAspect="1"/>
          </p:cNvPicPr>
          <p:nvPr/>
        </p:nvPicPr>
        <p:blipFill>
          <a:blip r:embed="rId3"/>
          <a:stretch>
            <a:fillRect/>
          </a:stretch>
        </p:blipFill>
        <p:spPr>
          <a:xfrm>
            <a:off x="2285882" y="453872"/>
            <a:ext cx="4572235" cy="5950256"/>
          </a:xfrm>
          <a:prstGeom prst="rect">
            <a:avLst/>
          </a:prstGeom>
        </p:spPr>
      </p:pic>
    </p:spTree>
    <p:extLst>
      <p:ext uri="{BB962C8B-B14F-4D97-AF65-F5344CB8AC3E}">
        <p14:creationId xmlns:p14="http://schemas.microsoft.com/office/powerpoint/2010/main" val="53148226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9" y="1386854"/>
            <a:ext cx="5160410" cy="30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3768" y="4626429"/>
            <a:ext cx="7561943" cy="144655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Arial" pitchFamily="34" charset="0"/>
                <a:ea typeface="+mn-ea"/>
                <a:cs typeface="+mn-cs"/>
              </a:rPr>
              <a:t>Dvořák</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or Dvorak is a common Czech surname, originally referring to a rich landowner with a manor house </a:t>
            </a:r>
            <a:b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(Czech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mn-cs"/>
              </a:rPr>
              <a:t>dvůr</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It is the fourth most common surname in the Czech lands.” </a:t>
            </a:r>
            <a:r>
              <a:rPr kumimoji="0" lang="en-US" sz="700" b="0" i="0" u="none" strike="noStrike" kern="1200" cap="none" spc="0" normalizeH="0" baseline="0" noProof="0" dirty="0">
                <a:ln>
                  <a:noFill/>
                </a:ln>
                <a:solidFill>
                  <a:srgbClr val="000000"/>
                </a:solidFill>
                <a:effectLst/>
                <a:uLnTx/>
                <a:uFillTx/>
                <a:latin typeface="Arial" pitchFamily="34" charset="0"/>
                <a:ea typeface="+mn-ea"/>
                <a:cs typeface="+mn-cs"/>
              </a:rPr>
              <a:t>-- Wikipedia</a:t>
            </a:r>
          </a:p>
        </p:txBody>
      </p:sp>
    </p:spTree>
    <p:extLst>
      <p:ext uri="{BB962C8B-B14F-4D97-AF65-F5344CB8AC3E}">
        <p14:creationId xmlns:p14="http://schemas.microsoft.com/office/powerpoint/2010/main" val="190651405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3" name="Rectangle 2"/>
          <p:cNvSpPr/>
          <p:nvPr/>
        </p:nvSpPr>
        <p:spPr>
          <a:xfrm>
            <a:off x="3308575" y="3500904"/>
            <a:ext cx="4872872" cy="243143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Motto: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200" cap="none" spc="0" normalizeH="0" baseline="0" noProof="0" dirty="0" err="1">
                <a:ln>
                  <a:noFill/>
                </a:ln>
                <a:solidFill>
                  <a:srgbClr val="FFFFFF"/>
                </a:solidFill>
                <a:effectLst/>
                <a:uLnTx/>
                <a:uFillTx/>
                <a:latin typeface="Arial" pitchFamily="34" charset="0"/>
                <a:ea typeface="+mn-ea"/>
                <a:cs typeface="+mn-cs"/>
              </a:rPr>
              <a:t>Vitáme</a:t>
            </a:r>
            <a:r>
              <a:rPr kumimoji="0" lang="en-US" sz="5400" b="0"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5400" b="0" i="1" u="none" strike="noStrike" kern="1200" cap="none" spc="0" normalizeH="0" baseline="0" noProof="0" dirty="0" err="1">
                <a:ln>
                  <a:noFill/>
                </a:ln>
                <a:solidFill>
                  <a:srgbClr val="FFFFFF"/>
                </a:solidFill>
                <a:effectLst/>
                <a:uLnTx/>
                <a:uFillTx/>
                <a:latin typeface="Arial" pitchFamily="34" charset="0"/>
                <a:ea typeface="+mn-ea"/>
                <a:cs typeface="+mn-cs"/>
              </a:rPr>
              <a:t>Vás</a:t>
            </a:r>
            <a:r>
              <a:rPr kumimoji="0" lang="en-US" sz="5400" b="0" i="1"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itchFamily="34" charset="0"/>
                <a:ea typeface="+mn-ea"/>
                <a:cs typeface="+mn-cs"/>
              </a:rPr>
              <a:t>"We welcome you"</a:t>
            </a:r>
            <a:endParaRPr kumimoji="0" lang="en-US" sz="4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422953736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243965"/>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t>are smaller groups with distinct pattern of learned and shared behavior and thinking found within larger cultures such as ethnic groups in localized regions</a:t>
            </a:r>
          </a:p>
          <a:p>
            <a:pPr lvl="1" eaLnBrk="1" hangingPunct="1">
              <a:tabLst>
                <a:tab pos="0" algn="l"/>
              </a:tabLst>
            </a:pPr>
            <a:r>
              <a:rPr lang="en-US" sz="2400" b="1" dirty="0"/>
              <a:t>some people like to think of these as </a:t>
            </a:r>
            <a:br>
              <a:rPr lang="en-US" sz="2400" b="1" dirty="0"/>
            </a:br>
            <a:r>
              <a:rPr lang="en-US" sz="2400" b="1" dirty="0"/>
              <a:t>“local cultures”</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there are many </a:t>
            </a:r>
            <a:r>
              <a:rPr kumimoji="0" lang="en-US" sz="40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 . . .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for example . . .</a:t>
            </a:r>
          </a:p>
        </p:txBody>
      </p:sp>
    </p:spTree>
    <p:extLst>
      <p:ext uri="{BB962C8B-B14F-4D97-AF65-F5344CB8AC3E}">
        <p14:creationId xmlns:p14="http://schemas.microsoft.com/office/powerpoint/2010/main" val="102980844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80464255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4260A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648A2-F0C0-E567-683E-10D342F05E1F}"/>
              </a:ext>
            </a:extLst>
          </p:cNvPr>
          <p:cNvPicPr>
            <a:picLocks noChangeAspect="1"/>
          </p:cNvPicPr>
          <p:nvPr/>
        </p:nvPicPr>
        <p:blipFill>
          <a:blip r:embed="rId3"/>
          <a:stretch>
            <a:fillRect/>
          </a:stretch>
        </p:blipFill>
        <p:spPr>
          <a:xfrm>
            <a:off x="2188668" y="196247"/>
            <a:ext cx="4800600" cy="6324716"/>
          </a:xfrm>
          <a:prstGeom prst="rect">
            <a:avLst/>
          </a:prstGeom>
        </p:spPr>
      </p:pic>
      <p:sp>
        <p:nvSpPr>
          <p:cNvPr id="14" name="TextBox 13">
            <a:extLst>
              <a:ext uri="{FF2B5EF4-FFF2-40B4-BE49-F238E27FC236}">
                <a16:creationId xmlns:a16="http://schemas.microsoft.com/office/drawing/2014/main" id="{B25FCD0F-1218-DF10-ED99-346369835F7E}"/>
              </a:ext>
            </a:extLst>
          </p:cNvPr>
          <p:cNvSpPr txBox="1"/>
          <p:nvPr/>
        </p:nvSpPr>
        <p:spPr>
          <a:xfrm>
            <a:off x="1783974" y="6232316"/>
            <a:ext cx="5611906" cy="307777"/>
          </a:xfrm>
          <a:prstGeom prst="rect">
            <a:avLst/>
          </a:prstGeom>
          <a:noFill/>
        </p:spPr>
        <p:txBody>
          <a:bodyPr wrap="square">
            <a:spAutoFit/>
          </a:bodyPr>
          <a:lstStyle/>
          <a:p>
            <a:pPr algn="ctr"/>
            <a:r>
              <a:rPr lang="en-US" sz="1400" dirty="0"/>
              <a:t>A "Taste of Slovenia" Event Branch 23 Ely, Minnesota</a:t>
            </a:r>
          </a:p>
        </p:txBody>
      </p:sp>
    </p:spTree>
    <p:extLst>
      <p:ext uri="{BB962C8B-B14F-4D97-AF65-F5344CB8AC3E}">
        <p14:creationId xmlns:p14="http://schemas.microsoft.com/office/powerpoint/2010/main" val="326451015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0"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uLnTx/>
                <a:uFillTx/>
                <a:latin typeface="Arial" pitchFamily="34" charset="0"/>
                <a:ea typeface="+mn-ea"/>
                <a:cs typeface="+mn-cs"/>
              </a:rPr>
              <a:t>potica</a:t>
            </a:r>
            <a:endParaRPr kumimoji="0" lang="en-US" sz="2400" b="1" i="1"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288451715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3504" y="4355426"/>
            <a:ext cx="8425384" cy="1292662"/>
          </a:xfrm>
          <a:prstGeom prst="rect">
            <a:avLst/>
          </a:prstGeom>
          <a:solidFill>
            <a:srgbClr val="FFFFFF"/>
          </a:solidFill>
          <a:ln w="38100">
            <a:solidFill>
              <a:schemeClr val="accent6">
                <a:lumMod val="75000"/>
              </a:schemeClr>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err="1">
                <a:ln>
                  <a:noFill/>
                </a:ln>
                <a:solidFill>
                  <a:srgbClr val="800000"/>
                </a:solidFill>
                <a:effectLst/>
                <a:uLnTx/>
                <a:uFillTx/>
                <a:latin typeface="Arial" pitchFamily="34" charset="0"/>
                <a:ea typeface="+mn-ea"/>
                <a:cs typeface="+mn-cs"/>
              </a:rPr>
              <a:t>potica</a:t>
            </a:r>
            <a:r>
              <a:rPr kumimoji="0" lang="en-US" sz="5400" b="1" i="1" u="none" strike="noStrike" kern="1200" cap="none" spc="0" normalizeH="0" baseline="0" noProof="0" dirty="0">
                <a:ln>
                  <a:noFill/>
                </a:ln>
                <a:solidFill>
                  <a:srgbClr val="800000"/>
                </a:solidFill>
                <a:effectLst/>
                <a:uLnTx/>
                <a:uFillTx/>
                <a:latin typeface="Arial" pitchFamily="34" charset="0"/>
                <a:ea typeface="+mn-ea"/>
                <a:cs typeface="+mn-cs"/>
              </a:rPr>
              <a:t>, </a:t>
            </a:r>
            <a:r>
              <a:rPr kumimoji="0" lang="en-US" sz="5400" b="1" i="0" u="none" strike="noStrike" kern="1200" cap="none" spc="0" normalizeH="0" baseline="0" noProof="0" dirty="0">
                <a:ln>
                  <a:noFill/>
                </a:ln>
                <a:solidFill>
                  <a:srgbClr val="800000"/>
                </a:solidFill>
                <a:effectLst/>
                <a:uLnTx/>
                <a:uFillTx/>
                <a:latin typeface="Arial" pitchFamily="34" charset="0"/>
                <a:ea typeface="+mn-ea"/>
                <a:cs typeface="+mn-cs"/>
              </a:rPr>
              <a:t>a Slovenian treat</a:t>
            </a:r>
            <a:endParaRPr kumimoji="0" lang="en-US" sz="2000" b="1" i="1" u="none" strike="noStrike" kern="1200" cap="none" spc="0" normalizeH="0" baseline="0" noProof="0" dirty="0">
              <a:ln>
                <a:noFill/>
              </a:ln>
              <a:solidFill>
                <a:srgbClr val="8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6695165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9719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img.washingtonpost.com/wp-apps/imrs.php?src=https://img.washingtonpost.com/news/in-sight/wp-content/uploads/sites/35/2017/06/Melania-Home-town-01.jp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02104"/>
            <a:ext cx="9144000" cy="6093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7429" y="5816084"/>
            <a:ext cx="4211409"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Sevnica</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 Slovenia</a:t>
            </a:r>
          </a:p>
        </p:txBody>
      </p:sp>
      <p:pic>
        <p:nvPicPr>
          <p:cNvPr id="1028" name="Picture 4" descr="Flag of Slovenia.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639763"/>
            <a:ext cx="2428875"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6168" y="6501884"/>
            <a:ext cx="625203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5"/>
              </a:rPr>
              <a:t>https://www.washingtonpost.com/news/in-sight/wp/2017/06/19/inside-melania-trumps-home-town/?utm_term=.f78c5c044104</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499219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1466168" y="6501884"/>
            <a:ext cx="625203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https://www.washingtonpost.com/news/in-sight/wp/2017/06/19/inside-melania-trumps-home-town/?utm_term=.f78c5c044104</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4" y="361950"/>
            <a:ext cx="9144000" cy="60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5342" y="5587484"/>
            <a:ext cx="3535584"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hometown of </a:t>
            </a:r>
            <a:b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Melania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Knauss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Trump</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0299642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275" y="177733"/>
            <a:ext cx="4279451" cy="642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11513" y="6609606"/>
            <a:ext cx="396134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4"/>
              </a:rPr>
              <a:t>https://commons.wikimedia.org/wiki/File:Melania_Trump_Official_Portrait.jpg</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10"/>
          <p:cNvSpPr/>
          <p:nvPr/>
        </p:nvSpPr>
        <p:spPr>
          <a:xfrm>
            <a:off x="2805342" y="5797034"/>
            <a:ext cx="3535583"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Melania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Knauss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Trump</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8042950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Duluth,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520945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E8EAD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6D31B-866F-3A71-DD5B-BC60F601C0FF}"/>
              </a:ext>
            </a:extLst>
          </p:cNvPr>
          <p:cNvPicPr>
            <a:picLocks noChangeAspect="1"/>
          </p:cNvPicPr>
          <p:nvPr/>
        </p:nvPicPr>
        <p:blipFill>
          <a:blip r:embed="rId3"/>
          <a:stretch>
            <a:fillRect/>
          </a:stretch>
        </p:blipFill>
        <p:spPr>
          <a:xfrm>
            <a:off x="1600200" y="499452"/>
            <a:ext cx="5943600" cy="5859095"/>
          </a:xfrm>
          <a:prstGeom prst="rect">
            <a:avLst/>
          </a:prstGeom>
        </p:spPr>
      </p:pic>
    </p:spTree>
    <p:extLst>
      <p:ext uri="{BB962C8B-B14F-4D97-AF65-F5344CB8AC3E}">
        <p14:creationId xmlns:p14="http://schemas.microsoft.com/office/powerpoint/2010/main" val="207154314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6" name="Picture 5" descr="An old person playing an accordion">
            <a:extLst>
              <a:ext uri="{FF2B5EF4-FFF2-40B4-BE49-F238E27FC236}">
                <a16:creationId xmlns:a16="http://schemas.microsoft.com/office/drawing/2014/main" id="{B848598F-FB1C-3766-8460-801E37E7C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98466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D4F72-F50B-1669-F9D9-9129DCA56E29}"/>
              </a:ext>
            </a:extLst>
          </p:cNvPr>
          <p:cNvPicPr>
            <a:picLocks noChangeAspect="1"/>
          </p:cNvPicPr>
          <p:nvPr/>
        </p:nvPicPr>
        <p:blipFill>
          <a:blip r:embed="rId3"/>
          <a:stretch>
            <a:fillRect/>
          </a:stretch>
        </p:blipFill>
        <p:spPr>
          <a:xfrm>
            <a:off x="-1" y="484095"/>
            <a:ext cx="9119423" cy="6373906"/>
          </a:xfrm>
          <a:prstGeom prst="rect">
            <a:avLst/>
          </a:prstGeom>
        </p:spPr>
      </p:pic>
      <p:sp>
        <p:nvSpPr>
          <p:cNvPr id="4" name="TextBox 3">
            <a:extLst>
              <a:ext uri="{FF2B5EF4-FFF2-40B4-BE49-F238E27FC236}">
                <a16:creationId xmlns:a16="http://schemas.microsoft.com/office/drawing/2014/main" id="{2E28EC03-7A64-E6ED-9736-FEC49B9724C1}"/>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Salolampi</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Finnish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 Box 2">
            <a:extLst>
              <a:ext uri="{FF2B5EF4-FFF2-40B4-BE49-F238E27FC236}">
                <a16:creationId xmlns:a16="http://schemas.microsoft.com/office/drawing/2014/main" id="{02EC8521-3FE7-6547-15CE-A2E8905FD034}"/>
              </a:ext>
            </a:extLst>
          </p:cNvPr>
          <p:cNvSpPr txBox="1">
            <a:spLocks noChangeArrowheads="1"/>
          </p:cNvSpPr>
          <p:nvPr/>
        </p:nvSpPr>
        <p:spPr bwMode="auto">
          <a:xfrm>
            <a:off x="2872114" y="6498052"/>
            <a:ext cx="339387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rPr>
              <a:t>https://www.concordialanguagevillages.org/languages/finnish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41953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35094"/>
        </a:solidFill>
        <a:effectLst/>
      </p:bgPr>
    </p:bg>
    <p:spTree>
      <p:nvGrpSpPr>
        <p:cNvPr id="1" name=""/>
        <p:cNvGrpSpPr/>
        <p:nvPr/>
      </p:nvGrpSpPr>
      <p:grpSpPr>
        <a:xfrm>
          <a:off x="0" y="0"/>
          <a:ext cx="0" cy="0"/>
          <a:chOff x="0" y="0"/>
          <a:chExt cx="0" cy="0"/>
        </a:xfrm>
      </p:grpSpPr>
      <p:pic>
        <p:nvPicPr>
          <p:cNvPr id="3" name="Picture 2" descr="A white bridge with a yellow cross on a blue background&#10;&#10;Description automatically generated">
            <a:extLst>
              <a:ext uri="{FF2B5EF4-FFF2-40B4-BE49-F238E27FC236}">
                <a16:creationId xmlns:a16="http://schemas.microsoft.com/office/drawing/2014/main" id="{1460E57A-B74E-0924-FDCC-E75A9584C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512"/>
            <a:ext cx="9144000" cy="5406976"/>
          </a:xfrm>
          <a:prstGeom prst="rect">
            <a:avLst/>
          </a:prstGeom>
        </p:spPr>
      </p:pic>
    </p:spTree>
    <p:extLst>
      <p:ext uri="{BB962C8B-B14F-4D97-AF65-F5344CB8AC3E}">
        <p14:creationId xmlns:p14="http://schemas.microsoft.com/office/powerpoint/2010/main" val="62108901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1A2738"/>
        </a:solidFill>
        <a:effectLst/>
      </p:bgPr>
    </p:bg>
    <p:spTree>
      <p:nvGrpSpPr>
        <p:cNvPr id="1" name=""/>
        <p:cNvGrpSpPr/>
        <p:nvPr/>
      </p:nvGrpSpPr>
      <p:grpSpPr>
        <a:xfrm>
          <a:off x="0" y="0"/>
          <a:ext cx="0" cy="0"/>
          <a:chOff x="0" y="0"/>
          <a:chExt cx="0" cy="0"/>
        </a:xfrm>
      </p:grpSpPr>
      <p:pic>
        <p:nvPicPr>
          <p:cNvPr id="4" name="Picture 3" descr="A blue sign with text on it&#10;&#10;Description automatically generated">
            <a:extLst>
              <a:ext uri="{FF2B5EF4-FFF2-40B4-BE49-F238E27FC236}">
                <a16:creationId xmlns:a16="http://schemas.microsoft.com/office/drawing/2014/main" id="{6EDDB4C5-9702-CB03-51E5-36443FB5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2" y="265015"/>
            <a:ext cx="6581775" cy="6076950"/>
          </a:xfrm>
          <a:prstGeom prst="rect">
            <a:avLst/>
          </a:prstGeom>
        </p:spPr>
      </p:pic>
      <p:sp>
        <p:nvSpPr>
          <p:cNvPr id="5" name="TextBox 4">
            <a:extLst>
              <a:ext uri="{FF2B5EF4-FFF2-40B4-BE49-F238E27FC236}">
                <a16:creationId xmlns:a16="http://schemas.microsoft.com/office/drawing/2014/main" id="{2F106CA6-A6AB-E235-2BB7-5D6AAFFBC455}"/>
              </a:ext>
            </a:extLst>
          </p:cNvPr>
          <p:cNvSpPr txBox="1"/>
          <p:nvPr/>
        </p:nvSpPr>
        <p:spPr>
          <a:xfrm>
            <a:off x="2286000" y="6135926"/>
            <a:ext cx="4572000" cy="707886"/>
          </a:xfrm>
          <a:prstGeom prst="rect">
            <a:avLst/>
          </a:prstGeom>
          <a:noFill/>
        </p:spPr>
        <p:txBody>
          <a:bodyPr wrap="square">
            <a:spAutoFit/>
          </a:bodyPr>
          <a:lstStyle/>
          <a:p>
            <a:pPr algn="ctr"/>
            <a:r>
              <a:rPr lang="en-US" sz="2000" b="1" dirty="0">
                <a:solidFill>
                  <a:srgbClr val="FF0000"/>
                </a:solidFill>
              </a:rPr>
              <a:t>Sign in Scandia, MN.</a:t>
            </a:r>
          </a:p>
          <a:p>
            <a:pPr algn="ctr"/>
            <a:r>
              <a:rPr lang="en-US" sz="2000" b="1" dirty="0">
                <a:solidFill>
                  <a:srgbClr val="FF0000"/>
                </a:solidFill>
                <a:hlinkClick r:id="rId4">
                  <a:extLst>
                    <a:ext uri="{A12FA001-AC4F-418D-AE19-62706E023703}">
                      <ahyp:hlinkClr xmlns:ahyp="http://schemas.microsoft.com/office/drawing/2018/hyperlinkcolor" val="tx"/>
                    </a:ext>
                  </a:extLst>
                </a:hlinkClick>
              </a:rPr>
              <a:t>Swedish Cultural Society of Duluth</a:t>
            </a:r>
            <a:endParaRPr lang="en-US" sz="2000" b="1" dirty="0">
              <a:solidFill>
                <a:srgbClr val="FF0000"/>
              </a:solidFill>
            </a:endParaRPr>
          </a:p>
        </p:txBody>
      </p:sp>
    </p:spTree>
    <p:extLst>
      <p:ext uri="{BB962C8B-B14F-4D97-AF65-F5344CB8AC3E}">
        <p14:creationId xmlns:p14="http://schemas.microsoft.com/office/powerpoint/2010/main" val="74799659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8" name="Picture 4" descr="http://www.duluthbudgeteer.com/sites/default/files/styles/16x9_860/public/field/image/0925.F.DBN_.BeaOjakangas.BeaInKitchen.JPG?itok=2C9tW0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93700"/>
            <a:ext cx="9144000" cy="6162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5189835"/>
            <a:ext cx="834390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Duluthian</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Beatrice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Ojakangas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inducted into the Scandinavian-American Hall of Fame </a:t>
            </a:r>
          </a:p>
        </p:txBody>
      </p:sp>
      <p:pic>
        <p:nvPicPr>
          <p:cNvPr id="11270" name="Picture 6" descr="Flag of Fi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222374"/>
            <a:ext cx="1905000" cy="1171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01733" y="2444234"/>
            <a:ext cx="94128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85CF4"/>
                </a:solidFill>
                <a:effectLst/>
                <a:uLnTx/>
                <a:uFillTx/>
                <a:latin typeface="Arial" pitchFamily="34" charset="0"/>
                <a:ea typeface="+mn-ea"/>
                <a:cs typeface="+mn-cs"/>
              </a:rPr>
              <a:t>Finland</a:t>
            </a:r>
          </a:p>
        </p:txBody>
      </p:sp>
      <p:sp>
        <p:nvSpPr>
          <p:cNvPr id="7"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171120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4969" y="119213"/>
            <a:ext cx="8672050" cy="6598913"/>
          </a:xfrm>
          <a:prstGeom prst="rect">
            <a:avLst/>
          </a:prstGeom>
        </p:spPr>
      </p:pic>
      <p:sp>
        <p:nvSpPr>
          <p:cNvPr id="8" name="Text Box 2"/>
          <p:cNvSpPr txBox="1">
            <a:spLocks noChangeArrowheads="1"/>
          </p:cNvSpPr>
          <p:nvPr/>
        </p:nvSpPr>
        <p:spPr bwMode="auto">
          <a:xfrm>
            <a:off x="4735414" y="6296202"/>
            <a:ext cx="25186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https://www.swedishculturalsociety.org/lucia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69204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5E5442"/>
        </a:solidFill>
        <a:effectLst/>
      </p:bgPr>
    </p:bg>
    <p:spTree>
      <p:nvGrpSpPr>
        <p:cNvPr id="1" name=""/>
        <p:cNvGrpSpPr/>
        <p:nvPr/>
      </p:nvGrpSpPr>
      <p:grpSpPr>
        <a:xfrm>
          <a:off x="0" y="0"/>
          <a:ext cx="0" cy="0"/>
          <a:chOff x="0" y="0"/>
          <a:chExt cx="0" cy="0"/>
        </a:xfrm>
      </p:grpSpPr>
      <p:pic>
        <p:nvPicPr>
          <p:cNvPr id="3" name="Picture 2" descr="A table with food on it&#10;&#10;Description automatically generated">
            <a:extLst>
              <a:ext uri="{FF2B5EF4-FFF2-40B4-BE49-F238E27FC236}">
                <a16:creationId xmlns:a16="http://schemas.microsoft.com/office/drawing/2014/main" id="{048F0292-5853-49CF-96FE-13B4C9CA9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0"/>
            <a:ext cx="5116286" cy="6858000"/>
          </a:xfrm>
          <a:prstGeom prst="rect">
            <a:avLst/>
          </a:prstGeom>
        </p:spPr>
      </p:pic>
      <p:sp>
        <p:nvSpPr>
          <p:cNvPr id="6" name="TextBox 5">
            <a:extLst>
              <a:ext uri="{FF2B5EF4-FFF2-40B4-BE49-F238E27FC236}">
                <a16:creationId xmlns:a16="http://schemas.microsoft.com/office/drawing/2014/main" id="{4928FA49-4CF9-FF09-02B2-AB50B555C545}"/>
              </a:ext>
            </a:extLst>
          </p:cNvPr>
          <p:cNvSpPr txBox="1"/>
          <p:nvPr/>
        </p:nvSpPr>
        <p:spPr>
          <a:xfrm>
            <a:off x="2286000" y="6243506"/>
            <a:ext cx="4572000" cy="400110"/>
          </a:xfrm>
          <a:prstGeom prst="rect">
            <a:avLst/>
          </a:prstGeom>
          <a:noFill/>
        </p:spPr>
        <p:txBody>
          <a:bodyPr wrap="square">
            <a:spAutoFit/>
          </a:bodyPr>
          <a:lstStyle/>
          <a:p>
            <a:pPr algn="ctr"/>
            <a:r>
              <a:rPr lang="en-US" sz="2000" b="1" dirty="0">
                <a:solidFill>
                  <a:srgbClr val="FF0000"/>
                </a:solidFill>
                <a:hlinkClick r:id="rId4">
                  <a:extLst>
                    <a:ext uri="{A12FA001-AC4F-418D-AE19-62706E023703}">
                      <ahyp:hlinkClr xmlns:ahyp="http://schemas.microsoft.com/office/drawing/2018/hyperlinkcolor" val="tx"/>
                    </a:ext>
                  </a:extLst>
                </a:hlinkClick>
              </a:rPr>
              <a:t>Swedish Cultural Society of Duluth</a:t>
            </a:r>
            <a:endParaRPr lang="en-US" sz="2000" b="1" dirty="0">
              <a:solidFill>
                <a:srgbClr val="FF0000"/>
              </a:solidFill>
            </a:endParaRPr>
          </a:p>
        </p:txBody>
      </p:sp>
    </p:spTree>
    <p:extLst>
      <p:ext uri="{BB962C8B-B14F-4D97-AF65-F5344CB8AC3E}">
        <p14:creationId xmlns:p14="http://schemas.microsoft.com/office/powerpoint/2010/main" val="144384152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916727" y="6551842"/>
            <a:ext cx="53046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http://www.duluthnewstribune.com/pursuits/scrapbook/3895745-linnea-hinkel-chosen-santa-lucia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77" y="109538"/>
            <a:ext cx="744395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Flag of Sweden.  Click for national ant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7492530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C4C5A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Text Box 2">
            <a:extLst>
              <a:ext uri="{FF2B5EF4-FFF2-40B4-BE49-F238E27FC236}">
                <a16:creationId xmlns:a16="http://schemas.microsoft.com/office/drawing/2014/main" id="{7F6B398E-7D5D-A685-506C-039306158325}"/>
              </a:ext>
            </a:extLst>
          </p:cNvPr>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descr="No photo description available.">
            <a:extLst>
              <a:ext uri="{FF2B5EF4-FFF2-40B4-BE49-F238E27FC236}">
                <a16:creationId xmlns:a16="http://schemas.microsoft.com/office/drawing/2014/main" id="{3F5825AC-7152-F38F-CDDC-250564EF9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306" y="-90714"/>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103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96292740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descr="Flag of Sweden.  Click for national ant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descr="Diagram, text, letter&#10;&#10;Description automatically generated">
            <a:extLst>
              <a:ext uri="{FF2B5EF4-FFF2-40B4-BE49-F238E27FC236}">
                <a16:creationId xmlns:a16="http://schemas.microsoft.com/office/drawing/2014/main" id="{79E12519-FD41-D2E9-87D8-87A16E184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150" y="444500"/>
            <a:ext cx="4457700" cy="5943600"/>
          </a:xfrm>
          <a:prstGeom prst="rect">
            <a:avLst/>
          </a:prstGeom>
        </p:spPr>
      </p:pic>
    </p:spTree>
    <p:extLst>
      <p:ext uri="{BB962C8B-B14F-4D97-AF65-F5344CB8AC3E}">
        <p14:creationId xmlns:p14="http://schemas.microsoft.com/office/powerpoint/2010/main" val="3372881640"/>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child holding a tray with a cup and a teapot&#10;&#10;Description automatically generated">
            <a:extLst>
              <a:ext uri="{FF2B5EF4-FFF2-40B4-BE49-F238E27FC236}">
                <a16:creationId xmlns:a16="http://schemas.microsoft.com/office/drawing/2014/main" id="{005B3805-FBDE-DD0A-B651-D6C49E15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503" y="1"/>
            <a:ext cx="5143500" cy="6858000"/>
          </a:xfrm>
          <a:prstGeom prst="rect">
            <a:avLst/>
          </a:prstGeom>
        </p:spPr>
      </p:pic>
      <p:sp>
        <p:nvSpPr>
          <p:cNvPr id="10" name="TextBox 9">
            <a:extLst>
              <a:ext uri="{FF2B5EF4-FFF2-40B4-BE49-F238E27FC236}">
                <a16:creationId xmlns:a16="http://schemas.microsoft.com/office/drawing/2014/main" id="{BCC12463-E284-968A-7D4F-786306E63584}"/>
              </a:ext>
            </a:extLst>
          </p:cNvPr>
          <p:cNvSpPr txBox="1"/>
          <p:nvPr/>
        </p:nvSpPr>
        <p:spPr>
          <a:xfrm>
            <a:off x="2286000" y="5831127"/>
            <a:ext cx="4572000" cy="984885"/>
          </a:xfrm>
          <a:prstGeom prst="rect">
            <a:avLst/>
          </a:prstGeom>
          <a:noFill/>
        </p:spPr>
        <p:txBody>
          <a:bodyPr wrap="square">
            <a:spAutoFit/>
          </a:bodyPr>
          <a:lstStyle/>
          <a:p>
            <a:pPr algn="ctr"/>
            <a:r>
              <a:rPr lang="pt-BR" sz="2000" b="1" dirty="0">
                <a:solidFill>
                  <a:srgbClr val="FF0000"/>
                </a:solidFill>
              </a:rPr>
              <a:t>2023 Lucia Greta Jablonski</a:t>
            </a:r>
          </a:p>
          <a:p>
            <a:pPr algn="ctr"/>
            <a:r>
              <a:rPr lang="en-US" sz="2000" b="1" dirty="0">
                <a:solidFill>
                  <a:srgbClr val="FF0000"/>
                </a:solidFill>
                <a:hlinkClick r:id="rId6">
                  <a:extLst>
                    <a:ext uri="{A12FA001-AC4F-418D-AE19-62706E023703}">
                      <ahyp:hlinkClr xmlns:ahyp="http://schemas.microsoft.com/office/drawing/2018/hyperlinkcolor" val="tx"/>
                    </a:ext>
                  </a:extLst>
                </a:hlinkClick>
              </a:rPr>
              <a:t>Swedish Cultural Society of Duluth</a:t>
            </a:r>
            <a:endParaRPr lang="en-US" sz="2000" b="1" dirty="0">
              <a:solidFill>
                <a:srgbClr val="FF0000"/>
              </a:solidFill>
            </a:endParaRPr>
          </a:p>
          <a:p>
            <a:endParaRPr lang="en-US" dirty="0"/>
          </a:p>
        </p:txBody>
      </p:sp>
      <p:sp>
        <p:nvSpPr>
          <p:cNvPr id="11" name="Text Box 2">
            <a:extLst>
              <a:ext uri="{FF2B5EF4-FFF2-40B4-BE49-F238E27FC236}">
                <a16:creationId xmlns:a16="http://schemas.microsoft.com/office/drawing/2014/main" id="{FE1F75F8-64DD-517B-4141-C5857ACBB657}"/>
              </a:ext>
            </a:extLst>
          </p:cNvPr>
          <p:cNvSpPr txBox="1">
            <a:spLocks noChangeArrowheads="1"/>
          </p:cNvSpPr>
          <p:nvPr/>
        </p:nvSpPr>
        <p:spPr bwMode="auto">
          <a:xfrm>
            <a:off x="3143021"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333612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1E1A13"/>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2" name="Picture 11" descr="A poster for a festival&#10;&#10;Description automatically generated">
            <a:extLst>
              <a:ext uri="{FF2B5EF4-FFF2-40B4-BE49-F238E27FC236}">
                <a16:creationId xmlns:a16="http://schemas.microsoft.com/office/drawing/2014/main" id="{2F3A53B1-DD09-A559-DC35-919532BF4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050" y="151042"/>
            <a:ext cx="4946073" cy="6400800"/>
          </a:xfrm>
          <a:prstGeom prst="rect">
            <a:avLst/>
          </a:prstGeom>
        </p:spPr>
      </p:pic>
      <p:sp>
        <p:nvSpPr>
          <p:cNvPr id="14" name="Text Box 2">
            <a:extLst>
              <a:ext uri="{FF2B5EF4-FFF2-40B4-BE49-F238E27FC236}">
                <a16:creationId xmlns:a16="http://schemas.microsoft.com/office/drawing/2014/main" id="{A04CA75C-C6FA-98D3-086D-69053DA4A0B9}"/>
              </a:ext>
            </a:extLst>
          </p:cNvPr>
          <p:cNvSpPr txBox="1">
            <a:spLocks noChangeArrowheads="1"/>
          </p:cNvSpPr>
          <p:nvPr/>
        </p:nvSpPr>
        <p:spPr bwMode="auto">
          <a:xfrm>
            <a:off x="2134733" y="6609592"/>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6"/>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326019161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colorful art piece of artwork">
            <a:extLst>
              <a:ext uri="{FF2B5EF4-FFF2-40B4-BE49-F238E27FC236}">
                <a16:creationId xmlns:a16="http://schemas.microsoft.com/office/drawing/2014/main" id="{C4E46B45-2D81-311A-6235-E69CE7D0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0268"/>
            <a:ext cx="9144000" cy="5116711"/>
          </a:xfrm>
          <a:prstGeom prst="rect">
            <a:avLst/>
          </a:prstGeom>
        </p:spPr>
      </p:pic>
      <p:sp>
        <p:nvSpPr>
          <p:cNvPr id="6" name="TextBox 5">
            <a:extLst>
              <a:ext uri="{FF2B5EF4-FFF2-40B4-BE49-F238E27FC236}">
                <a16:creationId xmlns:a16="http://schemas.microsoft.com/office/drawing/2014/main" id="{D3BB3344-0B53-D9F5-3E60-81EA7B2A7562}"/>
              </a:ext>
            </a:extLst>
          </p:cNvPr>
          <p:cNvSpPr txBox="1"/>
          <p:nvPr/>
        </p:nvSpPr>
        <p:spPr>
          <a:xfrm>
            <a:off x="2286000" y="5472536"/>
            <a:ext cx="4572000" cy="1415772"/>
          </a:xfrm>
          <a:prstGeom prst="rect">
            <a:avLst/>
          </a:prstGeom>
          <a:noFill/>
        </p:spPr>
        <p:txBody>
          <a:bodyPr wrap="square">
            <a:spAutoFit/>
          </a:bodyPr>
          <a:lstStyle/>
          <a:p>
            <a:pPr algn="ctr"/>
            <a:r>
              <a:rPr lang="pt-BR" sz="2000" b="1" dirty="0">
                <a:solidFill>
                  <a:srgbClr val="FF0000"/>
                </a:solidFill>
              </a:rPr>
              <a:t>Alison Aune, 2020</a:t>
            </a:r>
          </a:p>
          <a:p>
            <a:pPr algn="ctr"/>
            <a:r>
              <a:rPr lang="en-US" sz="2000" b="1" dirty="0">
                <a:solidFill>
                  <a:srgbClr val="FF0000"/>
                </a:solidFill>
              </a:rPr>
              <a:t>“Swedish Immigration Paintings”  </a:t>
            </a:r>
            <a:r>
              <a:rPr lang="en-US" sz="1400" b="1" dirty="0" err="1">
                <a:solidFill>
                  <a:srgbClr val="FF0000"/>
                </a:solidFill>
              </a:rPr>
              <a:t>Gammelgården</a:t>
            </a:r>
            <a:r>
              <a:rPr lang="en-US" sz="1400" b="1" dirty="0">
                <a:solidFill>
                  <a:srgbClr val="FF0000"/>
                </a:solidFill>
              </a:rPr>
              <a:t> Museum . </a:t>
            </a:r>
            <a:endParaRPr lang="pt-BR" sz="1400" b="1" dirty="0">
              <a:solidFill>
                <a:srgbClr val="FF0000"/>
              </a:solidFill>
            </a:endParaRPr>
          </a:p>
          <a:p>
            <a:pPr algn="ctr"/>
            <a:r>
              <a:rPr lang="en-US" sz="1400" b="1" dirty="0">
                <a:solidFill>
                  <a:srgbClr val="FF0000"/>
                </a:solidFill>
                <a:hlinkClick r:id="rId6">
                  <a:extLst>
                    <a:ext uri="{A12FA001-AC4F-418D-AE19-62706E023703}">
                      <ahyp:hlinkClr xmlns:ahyp="http://schemas.microsoft.com/office/drawing/2018/hyperlinkcolor" val="tx"/>
                    </a:ext>
                  </a:extLst>
                </a:hlinkClick>
              </a:rPr>
              <a:t>Swedish Cultural Society of Duluth</a:t>
            </a:r>
            <a:endParaRPr lang="en-US" sz="1400" b="1" dirty="0">
              <a:solidFill>
                <a:srgbClr val="FF0000"/>
              </a:solidFill>
            </a:endParaRPr>
          </a:p>
          <a:p>
            <a:endParaRPr lang="en-US" dirty="0"/>
          </a:p>
        </p:txBody>
      </p:sp>
      <p:sp>
        <p:nvSpPr>
          <p:cNvPr id="7" name="Text Box 2">
            <a:extLst>
              <a:ext uri="{FF2B5EF4-FFF2-40B4-BE49-F238E27FC236}">
                <a16:creationId xmlns:a16="http://schemas.microsoft.com/office/drawing/2014/main" id="{A4773BFC-0566-A3AA-D4F3-651B26B16B82}"/>
              </a:ext>
            </a:extLst>
          </p:cNvPr>
          <p:cNvSpPr txBox="1">
            <a:spLocks noChangeArrowheads="1"/>
          </p:cNvSpPr>
          <p:nvPr/>
        </p:nvSpPr>
        <p:spPr bwMode="auto">
          <a:xfrm>
            <a:off x="2969095" y="6551842"/>
            <a:ext cx="31999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https://www.facebook.com/Swedishculturalsociety/photos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861694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2BA2E-CD38-B18F-61D7-953D91546D4B}"/>
              </a:ext>
            </a:extLst>
          </p:cNvPr>
          <p:cNvPicPr>
            <a:picLocks noChangeAspect="1"/>
          </p:cNvPicPr>
          <p:nvPr/>
        </p:nvPicPr>
        <p:blipFill>
          <a:blip r:embed="rId3"/>
          <a:stretch>
            <a:fillRect/>
          </a:stretch>
        </p:blipFill>
        <p:spPr>
          <a:xfrm>
            <a:off x="-1" y="421344"/>
            <a:ext cx="9150011" cy="6427694"/>
          </a:xfrm>
          <a:prstGeom prst="rect">
            <a:avLst/>
          </a:prstGeom>
        </p:spPr>
      </p:pic>
      <p:sp>
        <p:nvSpPr>
          <p:cNvPr id="8" name="TextBox 7">
            <a:extLst>
              <a:ext uri="{FF2B5EF4-FFF2-40B4-BE49-F238E27FC236}">
                <a16:creationId xmlns:a16="http://schemas.microsoft.com/office/drawing/2014/main" id="{86918986-9F30-C7EC-5932-30225A3AEBE8}"/>
              </a:ext>
            </a:extLst>
          </p:cNvPr>
          <p:cNvSpPr txBox="1"/>
          <p:nvPr/>
        </p:nvSpPr>
        <p:spPr>
          <a:xfrm>
            <a:off x="2286000" y="5804233"/>
            <a:ext cx="4572000" cy="707886"/>
          </a:xfrm>
          <a:prstGeom prst="rect">
            <a:avLst/>
          </a:prstGeom>
          <a:noFill/>
        </p:spPr>
        <p:txBody>
          <a:bodyPr wrap="square">
            <a:spAutoFit/>
          </a:bodyPr>
          <a:lstStyle/>
          <a:p>
            <a:pPr algn="ctr"/>
            <a:r>
              <a:rPr lang="en-US" sz="2000" b="1" dirty="0" err="1">
                <a:solidFill>
                  <a:srgbClr val="FF0000"/>
                </a:solidFill>
              </a:rPr>
              <a:t>Sjölunden</a:t>
            </a:r>
            <a:r>
              <a:rPr lang="en-US" sz="2000" b="1" dirty="0">
                <a:solidFill>
                  <a:srgbClr val="FF0000"/>
                </a:solidFill>
              </a:rPr>
              <a:t>, the Concordia Swedish Language, Near Bemidji, MN</a:t>
            </a:r>
            <a:endParaRPr lang="en-US" dirty="0"/>
          </a:p>
        </p:txBody>
      </p:sp>
      <p:sp>
        <p:nvSpPr>
          <p:cNvPr id="9" name="Text Box 2">
            <a:extLst>
              <a:ext uri="{FF2B5EF4-FFF2-40B4-BE49-F238E27FC236}">
                <a16:creationId xmlns:a16="http://schemas.microsoft.com/office/drawing/2014/main" id="{48C8FA82-1ECD-E0F7-F154-B112E9398100}"/>
              </a:ext>
            </a:extLst>
          </p:cNvPr>
          <p:cNvSpPr txBox="1">
            <a:spLocks noChangeArrowheads="1"/>
          </p:cNvSpPr>
          <p:nvPr/>
        </p:nvSpPr>
        <p:spPr bwMode="auto">
          <a:xfrm>
            <a:off x="2840054" y="6498052"/>
            <a:ext cx="345799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https://www.concordialanguagevillages.org/languages/swedish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pic>
        <p:nvPicPr>
          <p:cNvPr id="10" name="Picture 2" descr="Flag of Sweden.  Click for national anthem.">
            <a:extLst>
              <a:ext uri="{FF2B5EF4-FFF2-40B4-BE49-F238E27FC236}">
                <a16:creationId xmlns:a16="http://schemas.microsoft.com/office/drawing/2014/main" id="{607A8652-8978-5FD9-A43B-149553A81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E2CFE50-0B2C-5D27-A299-A8CB0A94D638}"/>
              </a:ext>
            </a:extLst>
          </p:cNvPr>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6"/>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64148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http://www.samiculturalcenter.org/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62384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http://www.samiculturalcenter.org/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4" y="2154552"/>
            <a:ext cx="5101771" cy="3539430"/>
          </a:xfrm>
          <a:prstGeom prst="rect">
            <a:avLst/>
          </a:prstGeom>
          <a:solidFill>
            <a:srgbClr val="FF00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Sami Cultural Center of North America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Lakeside Professional Building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4915 E Superior St, Duluth, MN 55804,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161255595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1EA3C9F-49FB-E106-0C51-822E9FB7BBD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93F8A7D-9F0E-6FB2-FE1C-BED706FC63AF}"/>
              </a:ext>
            </a:extLst>
          </p:cNvPr>
          <p:cNvGraphicFramePr>
            <a:graphicFrameLocks noGrp="1"/>
          </p:cNvGraphicFramePr>
          <p:nvPr>
            <p:extLst>
              <p:ext uri="{D42A27DB-BD31-4B8C-83A1-F6EECF244321}">
                <p14:modId xmlns:p14="http://schemas.microsoft.com/office/powerpoint/2010/main" val="1500916010"/>
              </p:ext>
            </p:extLst>
          </p:nvPr>
        </p:nvGraphicFramePr>
        <p:xfrm>
          <a:off x="469900" y="1331172"/>
          <a:ext cx="8178800" cy="4282440"/>
        </p:xfrm>
        <a:graphic>
          <a:graphicData uri="http://schemas.openxmlformats.org/drawingml/2006/table">
            <a:tbl>
              <a:tblPr/>
              <a:tblGrid>
                <a:gridCol w="8178800">
                  <a:extLst>
                    <a:ext uri="{9D8B030D-6E8A-4147-A177-3AD203B41FA5}">
                      <a16:colId xmlns:a16="http://schemas.microsoft.com/office/drawing/2014/main" val="2059220037"/>
                    </a:ext>
                  </a:extLst>
                </a:gridCol>
              </a:tblGrid>
              <a:tr h="3848030">
                <a:tc>
                  <a:txBody>
                    <a:bodyPr/>
                    <a:lstStyle/>
                    <a:p>
                      <a:pPr fontAlgn="t">
                        <a:lnSpc>
                          <a:spcPct val="100000"/>
                        </a:lnSpc>
                        <a:buNone/>
                      </a:pPr>
                      <a:r>
                        <a:rPr lang="en-US" sz="2400" b="1" i="0" dirty="0">
                          <a:effectLst/>
                          <a:latin typeface="Arial" panose="020B0604020202020204" pitchFamily="34" charset="0"/>
                          <a:cs typeface="Arial" panose="020B0604020202020204" pitchFamily="34" charset="0"/>
                        </a:rPr>
                        <a:t>Here’s the current status of the Sami Cultural Center in Duluth, MN </a:t>
                      </a:r>
                      <a:r>
                        <a:rPr lang="en-US" sz="1600" b="0" i="0" baseline="0" dirty="0">
                          <a:effectLst/>
                          <a:latin typeface="Arial" panose="020B0604020202020204" pitchFamily="34" charset="0"/>
                          <a:cs typeface="Arial" panose="020B0604020202020204" pitchFamily="34" charset="0"/>
                        </a:rPr>
                        <a:t>(According to CoPilot, 29 December 2025)</a:t>
                      </a:r>
                      <a:r>
                        <a:rPr lang="en-US" sz="2400" b="1" i="0" dirty="0">
                          <a:effectLst/>
                          <a:latin typeface="Arial" panose="020B0604020202020204" pitchFamily="34" charset="0"/>
                          <a:cs typeface="Arial" panose="020B0604020202020204" pitchFamily="34" charset="0"/>
                        </a:rPr>
                        <a:t>:</a:t>
                      </a:r>
                    </a:p>
                    <a:p>
                      <a:pPr fontAlgn="t">
                        <a:lnSpc>
                          <a:spcPct val="100000"/>
                        </a:lnSpc>
                        <a:buNone/>
                      </a:pPr>
                      <a:endParaRPr lang="en-US" sz="1100" b="1" i="0" dirty="0">
                        <a:effectLst/>
                        <a:latin typeface="Arial" panose="020B0604020202020204" pitchFamily="34" charset="0"/>
                        <a:cs typeface="Arial" panose="020B0604020202020204" pitchFamily="34" charset="0"/>
                      </a:endParaRPr>
                    </a:p>
                    <a:p>
                      <a:r>
                        <a:rPr lang="en-US" sz="2400" b="1" dirty="0">
                          <a:effectLst/>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hlinkClick r:id="rId3"/>
                        </a:rPr>
                        <a:t>Sámi Cultural Center of North America</a:t>
                      </a:r>
                      <a:r>
                        <a:rPr lang="en-US" sz="2400" b="1" dirty="0">
                          <a:latin typeface="Arial" panose="020B0604020202020204" pitchFamily="34" charset="0"/>
                          <a:cs typeface="Arial" panose="020B0604020202020204" pitchFamily="34" charset="0"/>
                        </a:rPr>
                        <a:t> in Duluth </a:t>
                      </a:r>
                      <a:r>
                        <a:rPr lang="en-US" sz="2400" b="1" i="0" dirty="0">
                          <a:latin typeface="Arial" panose="020B0604020202020204" pitchFamily="34" charset="0"/>
                          <a:cs typeface="Arial" panose="020B0604020202020204" pitchFamily="34" charset="0"/>
                        </a:rPr>
                        <a:t>moved i</a:t>
                      </a:r>
                      <a:r>
                        <a:rPr lang="en-US" sz="2400" b="1" dirty="0">
                          <a:latin typeface="Arial" panose="020B0604020202020204" pitchFamily="34" charset="0"/>
                          <a:cs typeface="Arial" panose="020B0604020202020204" pitchFamily="34" charset="0"/>
                        </a:rPr>
                        <a:t>n late 2024/early 2025 after its Lakeside building was slated for demolition, with its collections moving to the UMD (University of Minnesota Duluth) campus, but the original non-profit organization adopted a new name, </a:t>
                      </a:r>
                      <a:r>
                        <a:rPr lang="en-US" sz="2400" b="1" dirty="0">
                          <a:latin typeface="Arial" panose="020B0604020202020204" pitchFamily="34" charset="0"/>
                          <a:cs typeface="Arial" panose="020B0604020202020204" pitchFamily="34" charset="0"/>
                          <a:hlinkClick r:id="rId4"/>
                        </a:rPr>
                        <a:t>Saami Circle of North America</a:t>
                      </a:r>
                      <a:r>
                        <a:rPr lang="en-US" sz="2400" b="1" dirty="0">
                          <a:latin typeface="Arial" panose="020B0604020202020204" pitchFamily="34" charset="0"/>
                          <a:cs typeface="Arial" panose="020B0604020202020204" pitchFamily="34" charset="0"/>
                        </a:rPr>
                        <a:t>, while the UMD entity now carries the "Sámi Cultural Center" name.</a:t>
                      </a:r>
                      <a:endParaRPr lang="en-US" sz="2400" b="1" i="0" dirty="0">
                        <a:effectLst/>
                        <a:latin typeface="Arial" panose="020B0604020202020204" pitchFamily="34" charset="0"/>
                        <a:cs typeface="Arial" panose="020B0604020202020204" pitchFamily="34" charset="0"/>
                      </a:endParaRP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92336478"/>
                  </a:ext>
                </a:extLst>
              </a:tr>
              <a:tr h="298054">
                <a:tc>
                  <a:txBody>
                    <a:bodyPr/>
                    <a:lstStyle/>
                    <a:p>
                      <a:endParaRPr lang="en-US" dirty="0"/>
                    </a:p>
                  </a:txBody>
                  <a:tcPr>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269012403"/>
                  </a:ext>
                </a:extLst>
              </a:tr>
            </a:tbl>
          </a:graphicData>
        </a:graphic>
      </p:graphicFrame>
    </p:spTree>
    <p:extLst>
      <p:ext uri="{BB962C8B-B14F-4D97-AF65-F5344CB8AC3E}">
        <p14:creationId xmlns:p14="http://schemas.microsoft.com/office/powerpoint/2010/main" val="83253453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E02FACD-0203-6CBE-530F-A01AF70A0E8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DE38BD-E658-AA88-807B-5062F01D1E85}"/>
              </a:ext>
            </a:extLst>
          </p:cNvPr>
          <p:cNvGraphicFramePr>
            <a:graphicFrameLocks noGrp="1"/>
          </p:cNvGraphicFramePr>
          <p:nvPr>
            <p:extLst>
              <p:ext uri="{D42A27DB-BD31-4B8C-83A1-F6EECF244321}">
                <p14:modId xmlns:p14="http://schemas.microsoft.com/office/powerpoint/2010/main" val="3180336626"/>
              </p:ext>
            </p:extLst>
          </p:nvPr>
        </p:nvGraphicFramePr>
        <p:xfrm>
          <a:off x="469900" y="837396"/>
          <a:ext cx="8178800" cy="5034810"/>
        </p:xfrm>
        <a:graphic>
          <a:graphicData uri="http://schemas.openxmlformats.org/drawingml/2006/table">
            <a:tbl>
              <a:tblPr/>
              <a:tblGrid>
                <a:gridCol w="8178800">
                  <a:extLst>
                    <a:ext uri="{9D8B030D-6E8A-4147-A177-3AD203B41FA5}">
                      <a16:colId xmlns:a16="http://schemas.microsoft.com/office/drawing/2014/main" val="2059220037"/>
                    </a:ext>
                  </a:extLst>
                </a:gridCol>
              </a:tblGrid>
              <a:tr h="4669050">
                <a:tc>
                  <a:txBody>
                    <a:bodyPr/>
                    <a:lstStyle/>
                    <a:p>
                      <a:pPr fontAlgn="t">
                        <a:lnSpc>
                          <a:spcPct val="100000"/>
                        </a:lnSpc>
                        <a:buNone/>
                      </a:pPr>
                      <a:r>
                        <a:rPr lang="en-US" sz="2400" b="1" i="0" dirty="0">
                          <a:effectLst/>
                          <a:latin typeface="Arial" panose="020B0604020202020204" pitchFamily="34" charset="0"/>
                          <a:cs typeface="Arial" panose="020B0604020202020204" pitchFamily="34" charset="0"/>
                        </a:rPr>
                        <a:t>Here’s the current status of the Sami Cultural Center in Duluth, MN </a:t>
                      </a:r>
                      <a:r>
                        <a:rPr lang="en-US" sz="1600" b="0" i="0" baseline="0" dirty="0">
                          <a:effectLst/>
                          <a:latin typeface="Arial" panose="020B0604020202020204" pitchFamily="34" charset="0"/>
                          <a:cs typeface="Arial" panose="020B0604020202020204" pitchFamily="34" charset="0"/>
                        </a:rPr>
                        <a:t>(29 December 2025)</a:t>
                      </a:r>
                      <a:r>
                        <a:rPr lang="en-US" sz="2400" b="1" i="0" dirty="0">
                          <a:effectLst/>
                          <a:latin typeface="Arial" panose="020B0604020202020204" pitchFamily="34" charset="0"/>
                          <a:cs typeface="Arial" panose="020B0604020202020204" pitchFamily="34" charset="0"/>
                        </a:rPr>
                        <a:t>:</a:t>
                      </a:r>
                    </a:p>
                    <a:p>
                      <a:pPr fontAlgn="t">
                        <a:lnSpc>
                          <a:spcPct val="100000"/>
                        </a:lnSpc>
                        <a:buNone/>
                      </a:pPr>
                      <a:endParaRPr lang="en-US" sz="1100" b="1" i="0" dirty="0">
                        <a:effectLst/>
                        <a:latin typeface="Arial" panose="020B0604020202020204" pitchFamily="34" charset="0"/>
                        <a:cs typeface="Arial" panose="020B0604020202020204" pitchFamily="34" charset="0"/>
                      </a:endParaRPr>
                    </a:p>
                    <a:p>
                      <a:r>
                        <a:rPr lang="en-US" sz="2400" dirty="0"/>
                        <a:t>The original non-profit decided to pivot, becoming the </a:t>
                      </a:r>
                      <a:r>
                        <a:rPr lang="en-US" sz="2400" b="1" dirty="0"/>
                        <a:t>Saami Circle of North America</a:t>
                      </a:r>
                      <a:r>
                        <a:rPr lang="en-US" sz="2400" dirty="0"/>
                        <a:t>, focusing on broader outreach. </a:t>
                      </a:r>
                      <a:r>
                        <a:rPr lang="en-US" sz="2400" b="1" dirty="0"/>
                        <a:t>New Home for Collections:</a:t>
                      </a:r>
                      <a:r>
                        <a:rPr lang="en-US" sz="2400" dirty="0"/>
                        <a:t> The university (UMD) now houses the physical library, archives, and materials under the name </a:t>
                      </a:r>
                      <a:r>
                        <a:rPr lang="en-US" sz="2400" b="1" dirty="0"/>
                        <a:t>Sámi Cultural Center of North America</a:t>
                      </a:r>
                      <a:r>
                        <a:rPr lang="en-US" sz="2400" dirty="0"/>
                        <a:t>, becoming an entity </a:t>
                      </a:r>
                      <a:r>
                        <a:rPr lang="en-US" sz="2400" i="1" dirty="0"/>
                        <a:t>within</a:t>
                      </a:r>
                      <a:r>
                        <a:rPr lang="en-US" sz="2400" dirty="0"/>
                        <a:t> UMD. </a:t>
                      </a:r>
                      <a:r>
                        <a:rPr lang="en-US" sz="2400" b="1" dirty="0"/>
                        <a:t>Status:</a:t>
                      </a:r>
                      <a:r>
                        <a:rPr lang="en-US" sz="2400" dirty="0"/>
                        <a:t> The original physical center is closed, but its legacy continues through the new non-profit and the UMD partnership.</a:t>
                      </a:r>
                      <a:endParaRPr lang="en-US" sz="2400" b="1" i="0" dirty="0">
                        <a:effectLst/>
                        <a:latin typeface="Arial" panose="020B0604020202020204" pitchFamily="34" charset="0"/>
                        <a:cs typeface="Arial" panose="020B0604020202020204" pitchFamily="34" charset="0"/>
                      </a:endParaRP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92336478"/>
                  </a:ext>
                </a:extLst>
              </a:tr>
              <a:tr h="307211">
                <a:tc>
                  <a:txBody>
                    <a:bodyPr/>
                    <a:lstStyle/>
                    <a:p>
                      <a:endParaRPr lang="en-US" dirty="0"/>
                    </a:p>
                  </a:txBody>
                  <a:tcPr>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269012403"/>
                  </a:ext>
                </a:extLst>
              </a:tr>
            </a:tbl>
          </a:graphicData>
        </a:graphic>
      </p:graphicFrame>
    </p:spTree>
    <p:extLst>
      <p:ext uri="{BB962C8B-B14F-4D97-AF65-F5344CB8AC3E}">
        <p14:creationId xmlns:p14="http://schemas.microsoft.com/office/powerpoint/2010/main" val="172100578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descr="A poster and a photo of a cat&#10;&#10;Description automatically generated">
            <a:extLst>
              <a:ext uri="{FF2B5EF4-FFF2-40B4-BE49-F238E27FC236}">
                <a16:creationId xmlns:a16="http://schemas.microsoft.com/office/drawing/2014/main" id="{47202CA9-93EA-0607-F9D8-7C7A849BE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 y="32964"/>
            <a:ext cx="9144000" cy="6856629"/>
          </a:xfrm>
          <a:prstGeom prst="rect">
            <a:avLst/>
          </a:prstGeom>
        </p:spPr>
      </p:pic>
      <p:sp>
        <p:nvSpPr>
          <p:cNvPr id="10" name="Text Box 2">
            <a:extLst>
              <a:ext uri="{FF2B5EF4-FFF2-40B4-BE49-F238E27FC236}">
                <a16:creationId xmlns:a16="http://schemas.microsoft.com/office/drawing/2014/main" id="{298DAA15-590F-A0E3-1493-D7D0DAB6B027}"/>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12974089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a:spLocks noChangeArrowheads="1"/>
          </p:cNvSpPr>
          <p:nvPr/>
        </p:nvSpPr>
        <p:spPr bwMode="auto">
          <a:xfrm>
            <a:off x="1683930"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a:t>
            </a:r>
          </a:p>
        </p:txBody>
      </p:sp>
    </p:spTree>
    <p:extLst>
      <p:ext uri="{BB962C8B-B14F-4D97-AF65-F5344CB8AC3E}">
        <p14:creationId xmlns:p14="http://schemas.microsoft.com/office/powerpoint/2010/main" val="96721253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85C9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01662-8726-7EDA-D19A-664745969B16}"/>
              </a:ext>
            </a:extLst>
          </p:cNvPr>
          <p:cNvPicPr>
            <a:picLocks noChangeAspect="1"/>
          </p:cNvPicPr>
          <p:nvPr/>
        </p:nvPicPr>
        <p:blipFill>
          <a:blip r:embed="rId3"/>
          <a:stretch>
            <a:fillRect/>
          </a:stretch>
        </p:blipFill>
        <p:spPr>
          <a:xfrm>
            <a:off x="454255" y="836797"/>
            <a:ext cx="8229600" cy="5329238"/>
          </a:xfrm>
          <a:prstGeom prst="rect">
            <a:avLst/>
          </a:prstGeom>
        </p:spPr>
      </p:pic>
      <p:sp>
        <p:nvSpPr>
          <p:cNvPr id="2" name="Text Box 2">
            <a:extLst>
              <a:ext uri="{FF2B5EF4-FFF2-40B4-BE49-F238E27FC236}">
                <a16:creationId xmlns:a16="http://schemas.microsoft.com/office/drawing/2014/main" id="{0375FD82-F2E2-AC1E-2675-92AAC089D7F9}"/>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37500621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30200" y="3140485"/>
            <a:ext cx="84582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8061235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A1D0-CBF4-1D40-B9D1-DFE5C2714DDF}"/>
              </a:ext>
            </a:extLst>
          </p:cNvPr>
          <p:cNvPicPr>
            <a:picLocks noChangeAspect="1"/>
          </p:cNvPicPr>
          <p:nvPr/>
        </p:nvPicPr>
        <p:blipFill>
          <a:blip r:embed="rId3"/>
          <a:stretch>
            <a:fillRect/>
          </a:stretch>
        </p:blipFill>
        <p:spPr>
          <a:xfrm>
            <a:off x="173250" y="28882"/>
            <a:ext cx="8823960" cy="6789258"/>
          </a:xfrm>
          <a:prstGeom prst="rect">
            <a:avLst/>
          </a:prstGeom>
        </p:spPr>
      </p:pic>
      <p:sp>
        <p:nvSpPr>
          <p:cNvPr id="6" name="TextBox 5">
            <a:extLst>
              <a:ext uri="{FF2B5EF4-FFF2-40B4-BE49-F238E27FC236}">
                <a16:creationId xmlns:a16="http://schemas.microsoft.com/office/drawing/2014/main" id="{09AC01B7-C0C1-6040-7226-F4F66594901E}"/>
              </a:ext>
            </a:extLst>
          </p:cNvPr>
          <p:cNvSpPr txBox="1"/>
          <p:nvPr/>
        </p:nvSpPr>
        <p:spPr>
          <a:xfrm>
            <a:off x="2276375" y="6192075"/>
            <a:ext cx="4572000" cy="369332"/>
          </a:xfrm>
          <a:prstGeom prst="rect">
            <a:avLst/>
          </a:prstGeom>
          <a:solidFill>
            <a:schemeClr val="bg1"/>
          </a:solidFill>
        </p:spPr>
        <p:txBody>
          <a:bodyPr wrap="square">
            <a:spAutoFit/>
          </a:bodyPr>
          <a:lstStyle/>
          <a:p>
            <a:r>
              <a:rPr lang="en-US" dirty="0">
                <a:hlinkClick r:id="rId4"/>
              </a:rPr>
              <a:t>https://www.facebook.com/NortunLodge16/</a:t>
            </a:r>
            <a:endParaRPr lang="en-US" dirty="0"/>
          </a:p>
        </p:txBody>
      </p:sp>
      <p:pic>
        <p:nvPicPr>
          <p:cNvPr id="8" name="Picture 7" descr="A red and blue flag&#10;&#10;Description automatically generated">
            <a:extLst>
              <a:ext uri="{FF2B5EF4-FFF2-40B4-BE49-F238E27FC236}">
                <a16:creationId xmlns:a16="http://schemas.microsoft.com/office/drawing/2014/main" id="{DD02D930-547E-C4A6-5764-06462A426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954" y="243037"/>
            <a:ext cx="1414918" cy="857887"/>
          </a:xfrm>
          <a:prstGeom prst="rect">
            <a:avLst/>
          </a:prstGeom>
        </p:spPr>
      </p:pic>
    </p:spTree>
    <p:extLst>
      <p:ext uri="{BB962C8B-B14F-4D97-AF65-F5344CB8AC3E}">
        <p14:creationId xmlns:p14="http://schemas.microsoft.com/office/powerpoint/2010/main" val="227691351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706" y="437244"/>
            <a:ext cx="69374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1028" name="Picture 4" descr="http://www.duluthnewstribune.com/sites/default/files/styles/16x9_860/public/field/image/austinPARADE0518c1.jpg?itok=-toQS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96" y="1522495"/>
            <a:ext cx="6782184" cy="38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3745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2" y="417741"/>
            <a:ext cx="689225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71" y="1501323"/>
            <a:ext cx="6784848" cy="381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18" y="571275"/>
            <a:ext cx="2058168" cy="301628"/>
          </a:xfrm>
          <a:prstGeom prst="rect">
            <a:avLst/>
          </a:prstGeom>
        </p:spPr>
      </p:pic>
    </p:spTree>
    <p:extLst>
      <p:ext uri="{BB962C8B-B14F-4D97-AF65-F5344CB8AC3E}">
        <p14:creationId xmlns:p14="http://schemas.microsoft.com/office/powerpoint/2010/main" val="104396986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318FA9"/>
        </a:solidFill>
        <a:effectLst/>
      </p:bgPr>
    </p:bg>
    <p:spTree>
      <p:nvGrpSpPr>
        <p:cNvPr id="1" name=""/>
        <p:cNvGrpSpPr/>
        <p:nvPr/>
      </p:nvGrpSpPr>
      <p:grpSpPr>
        <a:xfrm>
          <a:off x="0" y="0"/>
          <a:ext cx="0" cy="0"/>
          <a:chOff x="0" y="0"/>
          <a:chExt cx="0" cy="0"/>
        </a:xfrm>
      </p:grpSpPr>
      <p:pic>
        <p:nvPicPr>
          <p:cNvPr id="4" name="Picture 3" descr="A blue and white card with a boat and text&#10;&#10;Description automatically generated">
            <a:extLst>
              <a:ext uri="{FF2B5EF4-FFF2-40B4-BE49-F238E27FC236}">
                <a16:creationId xmlns:a16="http://schemas.microsoft.com/office/drawing/2014/main" id="{3FC2ED66-8A15-1CCD-6166-AEBC54385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702"/>
            <a:ext cx="9144000" cy="4389120"/>
          </a:xfrm>
          <a:prstGeom prst="rect">
            <a:avLst/>
          </a:prstGeom>
        </p:spPr>
      </p:pic>
      <p:sp>
        <p:nvSpPr>
          <p:cNvPr id="5" name="Text Box 2">
            <a:extLst>
              <a:ext uri="{FF2B5EF4-FFF2-40B4-BE49-F238E27FC236}">
                <a16:creationId xmlns:a16="http://schemas.microsoft.com/office/drawing/2014/main" id="{72BAEC6C-DFB3-A847-4115-125877FB273B}"/>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288551481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B7C9D5"/>
        </a:solidFill>
        <a:effectLst/>
      </p:bgPr>
    </p:bg>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07E786E5-119C-ACFE-C1C3-EA4079F0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 y="417442"/>
            <a:ext cx="9144000" cy="6105525"/>
          </a:xfrm>
          <a:prstGeom prst="rect">
            <a:avLst/>
          </a:prstGeom>
        </p:spPr>
      </p:pic>
      <p:sp>
        <p:nvSpPr>
          <p:cNvPr id="6" name="Text Box 2">
            <a:extLst>
              <a:ext uri="{FF2B5EF4-FFF2-40B4-BE49-F238E27FC236}">
                <a16:creationId xmlns:a16="http://schemas.microsoft.com/office/drawing/2014/main" id="{A390EBEA-1C90-2183-1ACA-60521FF7B01A}"/>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045ABA7F-3757-46D2-D554-BE9CA10F88D8}"/>
              </a:ext>
            </a:extLst>
          </p:cNvPr>
          <p:cNvSpPr txBox="1"/>
          <p:nvPr/>
        </p:nvSpPr>
        <p:spPr>
          <a:xfrm>
            <a:off x="3525252" y="5767939"/>
            <a:ext cx="2093495" cy="369332"/>
          </a:xfrm>
          <a:prstGeom prst="rect">
            <a:avLst/>
          </a:prstGeom>
          <a:noFill/>
        </p:spPr>
        <p:txBody>
          <a:bodyPr wrap="square">
            <a:spAutoFit/>
          </a:bodyPr>
          <a:lstStyle/>
          <a:p>
            <a:pPr algn="ctr"/>
            <a:r>
              <a:rPr lang="en-US" dirty="0"/>
              <a:t>Duluth, MN.</a:t>
            </a:r>
          </a:p>
        </p:txBody>
      </p:sp>
    </p:spTree>
    <p:extLst>
      <p:ext uri="{BB962C8B-B14F-4D97-AF65-F5344CB8AC3E}">
        <p14:creationId xmlns:p14="http://schemas.microsoft.com/office/powerpoint/2010/main" val="291463289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437520"/>
            <a:ext cx="88519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Norway</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8249487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531813"/>
            <a:ext cx="65436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50379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Image may contain: 1 person, smiling, standing,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684730" y="1262102"/>
            <a:ext cx="966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hlinkClick r:id="rId4"/>
              </a:rPr>
              <a:t>Norway</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172" name="Picture 4" descr="Flag of Nor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518" y="366970"/>
            <a:ext cx="1217147" cy="8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762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8734208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Image may contain: 1 person, smiling,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340" y="25400"/>
            <a:ext cx="5466079"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81152628"/>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may contain: 5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235" y="214542"/>
            <a:ext cx="449389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5078030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1943795"/>
            <a:ext cx="8851900" cy="39138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Friends of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3915773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https://scontent-ort2-2.xx.fbcdn.net/v/t1.0-9/14264254_10207786964773625_6318876985898348358_n.jpg?oh=6044ed06e1aaf408a4a3ea847d2e1c4b&amp;oe=5A1C1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 y="-23812"/>
            <a:ext cx="9147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047937" y="6146800"/>
            <a:ext cx="50195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Ecuadorian Friends at Duluth’s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Vikre</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Distillery</a:t>
            </a:r>
          </a:p>
        </p:txBody>
      </p:sp>
    </p:spTree>
    <p:extLst>
      <p:ext uri="{BB962C8B-B14F-4D97-AF65-F5344CB8AC3E}">
        <p14:creationId xmlns:p14="http://schemas.microsoft.com/office/powerpoint/2010/main" val="360731690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899185"/>
            <a:ext cx="88519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Others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81408005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02FCE-B492-407B-A5E4-628C51F7D215}"/>
              </a:ext>
            </a:extLst>
          </p:cNvPr>
          <p:cNvPicPr>
            <a:picLocks noChangeAspect="1"/>
          </p:cNvPicPr>
          <p:nvPr/>
        </p:nvPicPr>
        <p:blipFill>
          <a:blip r:embed="rId3"/>
          <a:stretch>
            <a:fillRect/>
          </a:stretch>
        </p:blipFill>
        <p:spPr>
          <a:xfrm>
            <a:off x="0" y="880533"/>
            <a:ext cx="9144000" cy="5147733"/>
          </a:xfrm>
          <a:prstGeom prst="rect">
            <a:avLst/>
          </a:prstGeom>
        </p:spPr>
      </p:pic>
      <p:sp>
        <p:nvSpPr>
          <p:cNvPr id="11" name="TextBox 10">
            <a:extLst>
              <a:ext uri="{FF2B5EF4-FFF2-40B4-BE49-F238E27FC236}">
                <a16:creationId xmlns:a16="http://schemas.microsoft.com/office/drawing/2014/main" id="{977555EA-CF81-4ABE-826A-878D2958CEF2}"/>
              </a:ext>
            </a:extLst>
          </p:cNvPr>
          <p:cNvSpPr txBox="1"/>
          <p:nvPr/>
        </p:nvSpPr>
        <p:spPr>
          <a:xfrm>
            <a:off x="2286000" y="6180667"/>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309 East Central Entrance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Duluth, MN 55811</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876948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19" y="816647"/>
            <a:ext cx="6583680" cy="553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2294235" y="6551842"/>
            <a:ext cx="454964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http://www.mprnews.org/story/2016/09/13/npr-pho-central-to-vietnamese-identity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Flag of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1359"/>
            <a:ext cx="1190625"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9780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Elsewhere in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7573761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Green Bay, Wisconsin</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5953364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4647" y="2235460"/>
            <a:ext cx="7927170" cy="3877985"/>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The Green Bay and UPER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Arial" pitchFamily="34" charset="0"/>
                <a:ea typeface="+mn-ea"/>
                <a:cs typeface="+mn-cs"/>
              </a:rPr>
              <a:t>Wallonians</a:t>
            </a: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celebrate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with Booyah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(French-speaking Belgian)</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57010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3600" b="1" dirty="0">
                <a:latin typeface="Verdana" pitchFamily="34" charset="0"/>
              </a:rPr>
              <a:t>e.g., Greek-Americans</a:t>
            </a:r>
          </a:p>
          <a:p>
            <a:pPr marL="566738" lvl="1" indent="-109538" eaLnBrk="1" hangingPunct="1"/>
            <a:r>
              <a:rPr lang="en-US" sz="2000" b="1" dirty="0">
                <a:solidFill>
                  <a:schemeClr val="bg1">
                    <a:lumMod val="85000"/>
                  </a:schemeClr>
                </a:solidFill>
                <a:latin typeface="Verdana" pitchFamily="34" charset="0"/>
              </a:rPr>
              <a:t> e.g., </a:t>
            </a:r>
            <a:r>
              <a:rPr lang="en-US" sz="2000" b="1" i="1" dirty="0" err="1">
                <a:solidFill>
                  <a:schemeClr val="bg1">
                    <a:lumMod val="85000"/>
                  </a:schemeClr>
                </a:solidFill>
                <a:latin typeface="Verdana" pitchFamily="34" charset="0"/>
              </a:rPr>
              <a:t>Anishinabe</a:t>
            </a:r>
            <a:r>
              <a:rPr lang="en-US" sz="2000" b="1" dirty="0">
                <a:solidFill>
                  <a:schemeClr val="bg1">
                    <a:lumMod val="85000"/>
                  </a:schemeClr>
                </a:solidFill>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97236254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6044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82010" y="6165334"/>
            <a:ext cx="233487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Green Bay,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286000" y="649673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https://www.facebook.com/TheBooyahShed/</a:t>
            </a: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5DA13"/>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5DA13"/>
                </a:solidFill>
                <a:effectLst/>
                <a:uLnTx/>
                <a:uFillTx/>
                <a:latin typeface="Arial" pitchFamily="34" charset="0"/>
                <a:ea typeface="+mn-ea"/>
                <a:cs typeface="+mn-cs"/>
              </a:rPr>
              <a:t>(Belgium)</a:t>
            </a:r>
          </a:p>
        </p:txBody>
      </p:sp>
    </p:spTree>
    <p:extLst>
      <p:ext uri="{BB962C8B-B14F-4D97-AF65-F5344CB8AC3E}">
        <p14:creationId xmlns:p14="http://schemas.microsoft.com/office/powerpoint/2010/main" val="220285395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1"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booyah</a:t>
            </a: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139164929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66343853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The Concept of Culture</a:t>
            </a:r>
          </a:p>
        </p:txBody>
      </p:sp>
      <p:sp>
        <p:nvSpPr>
          <p:cNvPr id="6" name="TextBox 5"/>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3" name="Rectangle 2"/>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599"/>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cultures sometimes can even be defined by their cuisine . . .</a:t>
            </a:r>
          </a:p>
        </p:txBody>
      </p:sp>
      <p:sp>
        <p:nvSpPr>
          <p:cNvPr id="6" name="Rectangle 5"/>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these cultures  are associated with their </a:t>
            </a:r>
            <a:r>
              <a:rPr kumimoji="0" lang="en-US" sz="28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599"/>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and </a:t>
            </a:r>
            <a:r>
              <a:rPr kumimoji="0" lang="en-US" sz="2800" b="1" i="1" u="none" strike="noStrike" kern="1200" cap="none" spc="0" normalizeH="0" baseline="0" noProof="0" dirty="0">
                <a:ln>
                  <a:noFill/>
                </a:ln>
                <a:solidFill>
                  <a:srgbClr val="BBE0E3"/>
                </a:solidFill>
                <a:effectLst/>
                <a:uLnTx/>
                <a:uFillTx/>
                <a:latin typeface="Arial" pitchFamily="34" charset="0"/>
                <a:ea typeface="+mn-ea"/>
                <a:cs typeface="+mn-cs"/>
              </a:rPr>
              <a:t>can sometimes even be defined by their </a:t>
            </a:r>
            <a:r>
              <a:rPr kumimoji="0" lang="en-US" sz="28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endParaRPr>
          </a:p>
        </p:txBody>
      </p:sp>
      <p:sp>
        <p:nvSpPr>
          <p:cNvPr id="6" name="Rectangle 5"/>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solidFill>
                  <a:schemeClr val="accent5">
                    <a:lumMod val="90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3106093"/>
            <a:ext cx="6686447" cy="3046988"/>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“cuisine”</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from French </a:t>
            </a: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‘cooking; culinary art; kitchen’;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ultimately from Latin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mn-cs"/>
              </a:rPr>
              <a:t>coquere</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‘to cook’“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a specific set of cooking traditions and practices, often associated with a specific culture” . .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91530"/>
            <a:ext cx="6686447" cy="309315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and one’s cuisine is often a key factor in one’s own individual and collective identity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91530"/>
            <a:ext cx="6686447" cy="244682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the most famous food and culture quote of all time is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521801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49107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624643" name="Text Box 3"/>
          <p:cNvSpPr txBox="1">
            <a:spLocks noChangeArrowheads="1"/>
          </p:cNvSpPr>
          <p:nvPr/>
        </p:nvSpPr>
        <p:spPr bwMode="auto">
          <a:xfrm>
            <a:off x="6207541" y="26755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2" name="Rectangle 1"/>
          <p:cNvSpPr/>
          <p:nvPr/>
        </p:nvSpPr>
        <p:spPr>
          <a:xfrm>
            <a:off x="575733" y="2480733"/>
            <a:ext cx="8128000" cy="2709524"/>
          </a:xfrm>
          <a:prstGeom prst="rect">
            <a:avLst/>
          </a:prstGeom>
        </p:spPr>
        <p:txBody>
          <a:bodyPr>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indicates that the materials</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are a </a:t>
            </a:r>
            <a:r>
              <a:rPr kumimoji="0" lang="en-US" sz="3200" b="1" i="0" u="none" strike="noStrike" kern="1200" cap="none" spc="0" normalizeH="0" baseline="0" noProof="0" dirty="0">
                <a:ln>
                  <a:noFill/>
                </a:ln>
                <a:solidFill>
                  <a:srgbClr val="790019"/>
                </a:solidFill>
                <a:effectLst/>
                <a:uLnTx/>
                <a:uFillTx/>
                <a:latin typeface="Arial" charset="0"/>
                <a:ea typeface="+mn-ea"/>
                <a:cs typeface="+mn-cs"/>
              </a:rPr>
              <a:t>         </a:t>
            </a:r>
            <a:r>
              <a:rPr kumimoji="0" lang="en-US" sz="3200" b="1" i="0" u="none" strike="noStrike" kern="1200" cap="none" spc="0" normalizeH="0" baseline="0" noProof="0" dirty="0" err="1">
                <a:ln>
                  <a:noFill/>
                </a:ln>
                <a:solidFill>
                  <a:srgbClr val="000000"/>
                </a:solidFill>
                <a:effectLst/>
                <a:uLnTx/>
                <a:uFillTx/>
                <a:latin typeface="Arial" charset="0"/>
                <a:ea typeface="+mn-ea"/>
                <a:cs typeface="+mn-cs"/>
              </a:rPr>
              <a:t>REMinder</a:t>
            </a: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and are thus being repeated . . .</a:t>
            </a:r>
          </a:p>
        </p:txBody>
      </p:sp>
      <p:sp>
        <p:nvSpPr>
          <p:cNvPr id="5" name="Text Box 4">
            <a:extLst>
              <a:ext uri="{FF2B5EF4-FFF2-40B4-BE49-F238E27FC236}">
                <a16:creationId xmlns:a16="http://schemas.microsoft.com/office/drawing/2014/main" id="{83C6527F-1964-4A22-D591-6E8D7E8964C6}"/>
              </a:ext>
            </a:extLst>
          </p:cNvPr>
          <p:cNvSpPr txBox="1">
            <a:spLocks noChangeArrowheads="1"/>
          </p:cNvSpPr>
          <p:nvPr/>
        </p:nvSpPr>
        <p:spPr bwMode="auto">
          <a:xfrm>
            <a:off x="3767755" y="2353822"/>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
        <p:nvSpPr>
          <p:cNvPr id="6" name="Text Box 4">
            <a:extLst>
              <a:ext uri="{FF2B5EF4-FFF2-40B4-BE49-F238E27FC236}">
                <a16:creationId xmlns:a16="http://schemas.microsoft.com/office/drawing/2014/main" id="{C1BA5425-8647-15E7-F5D2-50032CB5D842}"/>
              </a:ext>
            </a:extLst>
          </p:cNvPr>
          <p:cNvSpPr txBox="1">
            <a:spLocks noChangeArrowheads="1"/>
          </p:cNvSpPr>
          <p:nvPr/>
        </p:nvSpPr>
        <p:spPr bwMode="auto">
          <a:xfrm>
            <a:off x="3759200" y="3883501"/>
            <a:ext cx="2555076"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err="1">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r>
              <a:rPr kumimoji="0" lang="en-US" sz="3556" b="1" i="0" u="none" strike="noStrike" kern="1200" cap="none" spc="0" normalizeH="0" baseline="0" noProof="0" dirty="0" err="1">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rPr>
              <a:t>inder</a:t>
            </a:r>
            <a:endParaRPr kumimoji="0" lang="en-US" sz="3556" b="1"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250103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9098791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77108"/>
            <a:ext cx="6686447" cy="3554819"/>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“Tell me what you eat, and I will tell you what you are</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Jean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Anthelme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Brillat-Savarin</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Brillat-Savarin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1" u="none" strike="noStrike" kern="1200" cap="none" spc="0" normalizeH="0" baseline="0" noProof="0" dirty="0" err="1">
                <a:ln>
                  <a:noFill/>
                </a:ln>
                <a:solidFill>
                  <a:srgbClr val="000000"/>
                </a:solidFill>
                <a:effectLst/>
                <a:uLnTx/>
                <a:uFillTx/>
                <a:latin typeface="Arial" pitchFamily="34" charset="0"/>
                <a:ea typeface="+mn-ea"/>
                <a:cs typeface="+mn-cs"/>
              </a:rPr>
              <a:t>Physiologie</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 du </a:t>
            </a:r>
            <a:r>
              <a:rPr kumimoji="0" lang="en-US" sz="1800" b="0" i="1" u="none" strike="noStrike" kern="1200" cap="none" spc="0" normalizeH="0" baseline="0" noProof="0" dirty="0" err="1">
                <a:ln>
                  <a:noFill/>
                </a:ln>
                <a:solidFill>
                  <a:srgbClr val="000000"/>
                </a:solidFill>
                <a:effectLst/>
                <a:uLnTx/>
                <a:uFillTx/>
                <a:latin typeface="Arial" pitchFamily="34" charset="0"/>
                <a:ea typeface="+mn-ea"/>
                <a:cs typeface="+mn-cs"/>
              </a:rPr>
              <a:t>goût</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Physiology of Taste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1875</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http://en.wikipedia.org/wiki/Brillat-Savarin</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1875</a:t>
            </a:r>
          </a:p>
        </p:txBody>
      </p:sp>
    </p:spTree>
    <p:extLst>
      <p:ext uri="{BB962C8B-B14F-4D97-AF65-F5344CB8AC3E}">
        <p14:creationId xmlns:p14="http://schemas.microsoft.com/office/powerpoint/2010/main" val="355094452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http://en.wikipedia.org/wiki/Brillat-Savarin</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1875</a:t>
            </a:r>
          </a:p>
        </p:txBody>
      </p:sp>
      <p:sp>
        <p:nvSpPr>
          <p:cNvPr id="13" name="TextBox 12"/>
          <p:cNvSpPr txBox="1"/>
          <p:nvPr/>
        </p:nvSpPr>
        <p:spPr>
          <a:xfrm>
            <a:off x="1219241" y="3286613"/>
            <a:ext cx="6686447" cy="230832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This is one of the few books next to the Bible said to have never been out of print since its first edition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55"/>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51100938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br>
              <a:rPr kumimoji="0" lang="en-US" sz="36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every region has its own </a:t>
            </a:r>
            <a:br>
              <a:rPr kumimoji="0" lang="en-US" sz="40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local cultures, </a:t>
            </a:r>
            <a:br>
              <a:rPr kumimoji="0" lang="en-US" sz="40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or </a:t>
            </a:r>
            <a:r>
              <a:rPr kumimoji="0" lang="en-US" sz="40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a:ea typeface="+mn-ea"/>
                <a:cs typeface="+mn-cs"/>
              </a:rPr>
              <a:t> .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92257431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even in places like Minnesota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there are many </a:t>
            </a:r>
            <a:r>
              <a:rPr kumimoji="0" lang="en-US" sz="28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61052871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54898948"/>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Rectangle 4"/>
          <p:cNvSpPr>
            <a:spLocks noChangeArrowheads="1"/>
          </p:cNvSpPr>
          <p:nvPr/>
        </p:nvSpPr>
        <p:spPr bwMode="auto">
          <a:xfrm>
            <a:off x="666750" y="408726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for e.g., </a:t>
            </a:r>
            <a:r>
              <a:rPr kumimoji="0" lang="en-US" sz="3600" b="1" i="1" u="none" strike="noStrike" kern="1200" cap="none" spc="0" normalizeH="0" baseline="0" noProof="0" dirty="0">
                <a:ln>
                  <a:noFill/>
                </a:ln>
                <a:solidFill>
                  <a:srgbClr val="000000"/>
                </a:solidFill>
                <a:effectLst/>
                <a:uLnTx/>
                <a:uFillTx/>
                <a:latin typeface="Arial"/>
                <a:ea typeface="+mn-ea"/>
                <a:cs typeface="+mn-cs"/>
              </a:rPr>
              <a:t>Anishinabe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(known less appropriately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Ojibwa,” and “The Chippewa”)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 . . </a:t>
            </a:r>
          </a:p>
        </p:txBody>
      </p:sp>
    </p:spTree>
    <p:extLst>
      <p:ext uri="{BB962C8B-B14F-4D97-AF65-F5344CB8AC3E}">
        <p14:creationId xmlns:p14="http://schemas.microsoft.com/office/powerpoint/2010/main" val="2049081723"/>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1683966" y="3875178"/>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as we have seen,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 for e.g.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388674990"/>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050" y="6474414"/>
            <a:ext cx="3544112"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www.worldlicenceplates.com/usa/US_MNXX.html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44043" name="Picture 7"/>
          <p:cNvPicPr>
            <a:picLocks noChangeAspect="1" noChangeArrowheads="1"/>
          </p:cNvPicPr>
          <p:nvPr/>
        </p:nvPicPr>
        <p:blipFill>
          <a:blip r:embed="rId4" cstate="print"/>
          <a:srcRect/>
          <a:stretch>
            <a:fillRect/>
          </a:stretch>
        </p:blipFill>
        <p:spPr bwMode="auto">
          <a:xfrm>
            <a:off x="598555" y="874847"/>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
        <p:nvSpPr>
          <p:cNvPr id="13" name="Rectangle 12"/>
          <p:cNvSpPr>
            <a:spLocks noChangeArrowheads="1"/>
          </p:cNvSpPr>
          <p:nvPr/>
        </p:nvSpPr>
        <p:spPr bwMode="auto">
          <a:xfrm>
            <a:off x="666750" y="4573314"/>
            <a:ext cx="7772400" cy="144655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probably see signs of this in your area . . . </a:t>
            </a:r>
          </a:p>
        </p:txBody>
      </p:sp>
    </p:spTree>
    <p:extLst>
      <p:ext uri="{BB962C8B-B14F-4D97-AF65-F5344CB8AC3E}">
        <p14:creationId xmlns:p14="http://schemas.microsoft.com/office/powerpoint/2010/main" val="1085203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 . . .</a:t>
            </a: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24311256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765"/>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38"/>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3732339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32"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1"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2"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153008996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2741368" y="6400372"/>
            <a:ext cx="366799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http://minnesota.publicradio.org/display/web/2010/05/04/ojibwe-treaty-rights/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79222" y="407191"/>
            <a:ext cx="7772400" cy="5752365"/>
          </a:xfrm>
          <a:prstGeom prst="rect">
            <a:avLst/>
          </a:prstGeom>
          <a:noFill/>
          <a:ln w="9525">
            <a:noFill/>
            <a:miter lim="800000"/>
            <a:headEnd/>
            <a:tailEnd/>
          </a:ln>
        </p:spPr>
      </p:pic>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231248870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 name="Text Box 10"/>
          <p:cNvSpPr txBox="1">
            <a:spLocks noChangeArrowheads="1"/>
          </p:cNvSpPr>
          <p:nvPr/>
        </p:nvSpPr>
        <p:spPr bwMode="auto">
          <a:xfrm>
            <a:off x="2422060" y="6618082"/>
            <a:ext cx="425629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http://www.startribune.com/wild-rice-showdown-looms-in-northern-minnesota/322642951/</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428" y="179395"/>
            <a:ext cx="578966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160374343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22" y="217710"/>
            <a:ext cx="495710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
          <p:cNvSpPr txBox="1">
            <a:spLocks noChangeArrowheads="1"/>
          </p:cNvSpPr>
          <p:nvPr/>
        </p:nvSpPr>
        <p:spPr bwMode="auto">
          <a:xfrm>
            <a:off x="2305948" y="6618082"/>
            <a:ext cx="451758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http://www.startribune.com/indian-ricers-back-protesting-on-hole-in-the-day-lake/323222791/#5</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75193049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71220785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66396862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extLst>
      <p:ext uri="{BB962C8B-B14F-4D97-AF65-F5344CB8AC3E}">
        <p14:creationId xmlns:p14="http://schemas.microsoft.com/office/powerpoint/2010/main" val="54305137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174951812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8" name="Picture 4"/>
          <p:cNvPicPr>
            <a:picLocks noChangeAspect="1" noChangeArrowheads="1"/>
          </p:cNvPicPr>
          <p:nvPr/>
        </p:nvPicPr>
        <p:blipFill>
          <a:blip r:embed="rId3" cstate="print"/>
          <a:srcRect/>
          <a:stretch>
            <a:fillRect/>
          </a:stretch>
        </p:blipFill>
        <p:spPr bwMode="auto">
          <a:xfrm>
            <a:off x="2670663" y="356353"/>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Minnesota Historical Society Press</a:t>
            </a:r>
          </a:p>
        </p:txBody>
      </p:sp>
      <p:sp>
        <p:nvSpPr>
          <p:cNvPr id="2" name="Rectangle 1"/>
          <p:cNvSpPr/>
          <p:nvPr/>
        </p:nvSpPr>
        <p:spPr>
          <a:xfrm>
            <a:off x="479291" y="743823"/>
            <a:ext cx="2045753"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for example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765168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
        <p:nvSpPr>
          <p:cNvPr id="4" name="Right Arrow 3">
            <a:extLst>
              <a:ext uri="{FF2B5EF4-FFF2-40B4-BE49-F238E27FC236}">
                <a16:creationId xmlns:a16="http://schemas.microsoft.com/office/drawing/2014/main" id="{58AD7F7D-0A6A-4640-90F9-3474CE358A75}"/>
              </a:ext>
            </a:extLst>
          </p:cNvPr>
          <p:cNvSpPr/>
          <p:nvPr/>
        </p:nvSpPr>
        <p:spPr bwMode="auto">
          <a:xfrm>
            <a:off x="2714331" y="313783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47781973"/>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a:xfrm>
            <a:off x="2776110" y="6234218"/>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Minnesota Ethnic Food Book</a:t>
            </a:r>
          </a:p>
        </p:txBody>
      </p:sp>
      <p:pic>
        <p:nvPicPr>
          <p:cNvPr id="12"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Tree>
    <p:extLst>
      <p:ext uri="{BB962C8B-B14F-4D97-AF65-F5344CB8AC3E}">
        <p14:creationId xmlns:p14="http://schemas.microsoft.com/office/powerpoint/2010/main" val="415301267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
        <p:nvSpPr>
          <p:cNvPr id="13" name="Rectangle 12"/>
          <p:cNvSpPr/>
          <p:nvPr/>
        </p:nvSpPr>
        <p:spPr>
          <a:xfrm>
            <a:off x="2776110" y="6234218"/>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Minnesota Ethnic Food Book</a:t>
            </a:r>
          </a:p>
        </p:txBody>
      </p:sp>
      <p:sp>
        <p:nvSpPr>
          <p:cNvPr id="14" name="Oval 7"/>
          <p:cNvSpPr>
            <a:spLocks noChangeArrowheads="1"/>
          </p:cNvSpPr>
          <p:nvPr/>
        </p:nvSpPr>
        <p:spPr bwMode="auto">
          <a:xfrm>
            <a:off x="1882321" y="427399"/>
            <a:ext cx="2743200" cy="519351"/>
          </a:xfrm>
          <a:prstGeom prst="ellipse">
            <a:avLst/>
          </a:prstGeom>
          <a:noFill/>
          <a:ln w="101600">
            <a:solidFill>
              <a:srgbClr val="FFC000"/>
            </a:solidFill>
            <a:round/>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92614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for e.g., </a:t>
            </a:r>
            <a:r>
              <a:rPr kumimoji="0" lang="en-US" sz="3600" b="1" i="1" u="none" strike="noStrike" kern="1200" cap="none" spc="0" normalizeH="0" baseline="0" noProof="0" dirty="0">
                <a:ln>
                  <a:noFill/>
                </a:ln>
                <a:solidFill>
                  <a:srgbClr val="000000"/>
                </a:solidFill>
                <a:effectLst/>
                <a:uLnTx/>
                <a:uFillTx/>
                <a:latin typeface="Arial"/>
                <a:ea typeface="+mn-ea"/>
                <a:cs typeface="+mn-cs"/>
              </a:rPr>
              <a:t>Anishinabe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(known less appropriately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Ojibwa,” and “The Chippewa”)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 . . </a:t>
            </a:r>
          </a:p>
        </p:txBody>
      </p:sp>
    </p:spTree>
    <p:extLst>
      <p:ext uri="{BB962C8B-B14F-4D97-AF65-F5344CB8AC3E}">
        <p14:creationId xmlns:p14="http://schemas.microsoft.com/office/powerpoint/2010/main" val="240142694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63671"/>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Indian hunter with deer, 1908.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5122" name="Picture 2"/>
          <p:cNvPicPr>
            <a:picLocks noChangeAspect="1" noChangeArrowheads="1"/>
          </p:cNvPicPr>
          <p:nvPr/>
        </p:nvPicPr>
        <p:blipFill>
          <a:blip r:embed="rId3" cstate="print"/>
          <a:srcRect/>
          <a:stretch>
            <a:fillRect/>
          </a:stretch>
        </p:blipFill>
        <p:spPr bwMode="auto">
          <a:xfrm>
            <a:off x="928020" y="185076"/>
            <a:ext cx="7315200" cy="5591236"/>
          </a:xfrm>
          <a:prstGeom prst="rect">
            <a:avLst/>
          </a:prstGeom>
          <a:noFill/>
          <a:ln w="9525">
            <a:noFill/>
            <a:miter lim="800000"/>
            <a:headEnd/>
            <a:tailEnd/>
          </a:ln>
          <a:effectLst/>
        </p:spPr>
      </p:pic>
    </p:spTree>
    <p:extLst>
      <p:ext uri="{BB962C8B-B14F-4D97-AF65-F5344CB8AC3E}">
        <p14:creationId xmlns:p14="http://schemas.microsoft.com/office/powerpoint/2010/main" val="427505737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a:xfrm>
            <a:off x="1676414" y="5878009"/>
            <a:ext cx="5769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Pictograph from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Hegman</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079"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105870532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Text Box 2">
            <a:hlinkClick r:id="rId3"/>
          </p:cNvPr>
          <p:cNvSpPr txBox="1">
            <a:spLocks noChangeArrowheads="1"/>
          </p:cNvSpPr>
          <p:nvPr/>
        </p:nvSpPr>
        <p:spPr bwMode="auto">
          <a:xfrm>
            <a:off x="1831187" y="6336795"/>
            <a:ext cx="547573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charset="0"/>
                <a:ea typeface="+mn-ea"/>
                <a:cs typeface="+mn-cs"/>
                <a:hlinkClick r:id="rId4"/>
              </a:rPr>
              <a:t>www.duluthnewstribune.com/articles/index.cfm?id=60658&amp;section=homepage</a:t>
            </a: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26979" name="Picture 3"/>
          <p:cNvPicPr>
            <a:picLocks noChangeAspect="1" noChangeArrowheads="1"/>
          </p:cNvPicPr>
          <p:nvPr/>
        </p:nvPicPr>
        <p:blipFill>
          <a:blip r:embed="rId5" cstate="print"/>
          <a:srcRect/>
          <a:stretch>
            <a:fillRect/>
          </a:stretch>
        </p:blipFill>
        <p:spPr bwMode="auto">
          <a:xfrm>
            <a:off x="899658" y="529770"/>
            <a:ext cx="7315200" cy="5755014"/>
          </a:xfrm>
          <a:prstGeom prst="rect">
            <a:avLst/>
          </a:prstGeom>
          <a:noFill/>
          <a:ln w="9525">
            <a:noFill/>
            <a:miter lim="800000"/>
            <a:headEnd/>
            <a:tailEnd/>
          </a:ln>
        </p:spPr>
      </p:pic>
    </p:spTree>
    <p:extLst>
      <p:ext uri="{BB962C8B-B14F-4D97-AF65-F5344CB8AC3E}">
        <p14:creationId xmlns:p14="http://schemas.microsoft.com/office/powerpoint/2010/main" val="428846879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971914" y="6578770"/>
            <a:ext cx="3179075" cy="24622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hlinkClick r:id="rId3"/>
              </a:rPr>
              <a:t>www.indiancountry.com/content.cfm?id=1096416829</a:t>
            </a:r>
            <a:endParaRPr kumimoji="0" lang="en-US" sz="10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11619" name="Picture 2"/>
          <p:cNvPicPr>
            <a:picLocks noChangeAspect="1" noChangeArrowheads="1"/>
          </p:cNvPicPr>
          <p:nvPr/>
        </p:nvPicPr>
        <p:blipFill>
          <a:blip r:embed="rId4" cstate="print"/>
          <a:srcRect/>
          <a:stretch>
            <a:fillRect/>
          </a:stretch>
        </p:blipFill>
        <p:spPr bwMode="auto">
          <a:xfrm>
            <a:off x="2572653" y="723435"/>
            <a:ext cx="3976007" cy="5486400"/>
          </a:xfrm>
          <a:prstGeom prst="rect">
            <a:avLst/>
          </a:prstGeom>
          <a:noFill/>
          <a:ln w="9525">
            <a:noFill/>
            <a:miter lim="800000"/>
            <a:headEnd/>
            <a:tailEnd/>
          </a:ln>
        </p:spPr>
      </p:pic>
    </p:spTree>
    <p:extLst>
      <p:ext uri="{BB962C8B-B14F-4D97-AF65-F5344CB8AC3E}">
        <p14:creationId xmlns:p14="http://schemas.microsoft.com/office/powerpoint/2010/main" val="808789979"/>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790591325"/>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457221" y="4009386"/>
            <a:ext cx="8229599" cy="89255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people still love their own “soul food”. . .</a:t>
            </a:r>
          </a:p>
        </p:txBody>
      </p:sp>
    </p:spTree>
    <p:extLst>
      <p:ext uri="{BB962C8B-B14F-4D97-AF65-F5344CB8AC3E}">
        <p14:creationId xmlns:p14="http://schemas.microsoft.com/office/powerpoint/2010/main" val="43595981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2" name="Rectangle 8"/>
          <p:cNvSpPr>
            <a:spLocks noChangeArrowheads="1"/>
          </p:cNvSpPr>
          <p:nvPr/>
        </p:nvSpPr>
        <p:spPr bwMode="auto">
          <a:xfrm>
            <a:off x="2043165" y="6331042"/>
            <a:ext cx="504933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Sherrie A. Inness, </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Secret Ingredients</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Palgrave Macmillan, 2006, p. 169</a:t>
            </a:r>
          </a:p>
        </p:txBody>
      </p:sp>
      <p:sp>
        <p:nvSpPr>
          <p:cNvPr id="4" name="Rectangle 3"/>
          <p:cNvSpPr>
            <a:spLocks noChangeArrowheads="1"/>
          </p:cNvSpPr>
          <p:nvPr/>
        </p:nvSpPr>
        <p:spPr bwMode="auto">
          <a:xfrm>
            <a:off x="666750" y="4327093"/>
            <a:ext cx="7772400" cy="193899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we’ll see how important cookbooks have been in defining race, gender, class, and ethnic groups . . . </a:t>
            </a:r>
          </a:p>
        </p:txBody>
      </p:sp>
    </p:spTree>
    <p:extLst>
      <p:ext uri="{BB962C8B-B14F-4D97-AF65-F5344CB8AC3E}">
        <p14:creationId xmlns:p14="http://schemas.microsoft.com/office/powerpoint/2010/main" val="140425459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615"/>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Bannock /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Frybread</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extLst>
      <p:ext uri="{BB962C8B-B14F-4D97-AF65-F5344CB8AC3E}">
        <p14:creationId xmlns:p14="http://schemas.microsoft.com/office/powerpoint/2010/main" val="35026495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30297848"/>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70644681"/>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114" y="6474456"/>
            <a:ext cx="4086375"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http://www.d.umn.edu/cla/faculty/troufs/Buffalo/PB24.html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6" name="Picture 2" descr="Migwitch Mah-N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1905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2079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mn-ea"/>
                <a:cs typeface="+mn-cs"/>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16 April 2008</a:t>
            </a:r>
          </a:p>
        </p:txBody>
      </p:sp>
    </p:spTree>
    <p:extLst>
      <p:ext uri="{BB962C8B-B14F-4D97-AF65-F5344CB8AC3E}">
        <p14:creationId xmlns:p14="http://schemas.microsoft.com/office/powerpoint/2010/main" val="2917876568"/>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03125083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extLst>
      <p:ext uri="{BB962C8B-B14F-4D97-AF65-F5344CB8AC3E}">
        <p14:creationId xmlns:p14="http://schemas.microsoft.com/office/powerpoint/2010/main" val="281943201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hlinkClick r:id="rId3"/>
              </a:rPr>
              <a:t>http://news.minnesota.publicradio.org/features/2003/08/18_gundersond_spiritualityeigh/</a:t>
            </a:r>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pitchFamily="18" charset="0"/>
                        </a:rPr>
                        <a:t>Larry </a:t>
                      </a:r>
                      <a:r>
                        <a:rPr kumimoji="1" lang="en-US" sz="2400" b="0" i="0" u="none" strike="noStrike" cap="none" normalizeH="0" baseline="0" dirty="0" err="1">
                          <a:ln>
                            <a:noFill/>
                          </a:ln>
                          <a:solidFill>
                            <a:schemeClr val="tx1"/>
                          </a:solidFill>
                          <a:effectLst/>
                          <a:latin typeface="Times New Roman" pitchFamily="18" charset="0"/>
                        </a:rPr>
                        <a:t>Aitken</a:t>
                      </a:r>
                      <a:r>
                        <a:rPr kumimoji="1" lang="en-US" sz="2400" b="0" i="0" u="none" strike="noStrike" cap="none" normalizeH="0" baseline="0" dirty="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4" y="4935580"/>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1"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(MPR Photo/Tom Robertson)</a:t>
            </a:r>
            <a:r>
              <a:rPr kumimoji="1"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extLst>
      <p:ext uri="{BB962C8B-B14F-4D97-AF65-F5344CB8AC3E}">
        <p14:creationId xmlns:p14="http://schemas.microsoft.com/office/powerpoint/2010/main" val="3395627214"/>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hlinkClick r:id="rId3"/>
              </a:rPr>
              <a:t>http://news.minnesota.publicradio.org/features/2003/08/18_gundersond_spiritualityeigh/</a:t>
            </a:r>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4" y="4935580"/>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1" lang="en-US" sz="1200" b="0" i="0" u="none" strike="noStrike" kern="1200" cap="none" spc="0" normalizeH="0" baseline="0" noProof="0">
                <a:ln>
                  <a:noFill/>
                </a:ln>
                <a:solidFill>
                  <a:srgbClr val="000000"/>
                </a:solidFill>
                <a:effectLst/>
                <a:uLnTx/>
                <a:uFillTx/>
                <a:latin typeface="Times New Roman" pitchFamily="18" charset="0"/>
                <a:ea typeface="+mn-ea"/>
                <a:cs typeface="+mn-cs"/>
              </a:rPr>
              <a:t>(MPR Photo/Tom Robertson)</a:t>
            </a:r>
            <a:r>
              <a:rPr kumimoji="1"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Tree>
    <p:extLst>
      <p:ext uri="{BB962C8B-B14F-4D97-AF65-F5344CB8AC3E}">
        <p14:creationId xmlns:p14="http://schemas.microsoft.com/office/powerpoint/2010/main" val="126937307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uLnTx/>
                <a:uFillTx/>
                <a:latin typeface="Arial" charset="0"/>
                <a:ea typeface="+mn-ea"/>
                <a:cs typeface="+mn-cs"/>
              </a:rPr>
              <a:t>Chippewa medicine man singer with ceremonial turtle clan drum.</a:t>
            </a:r>
            <a:br>
              <a:rPr kumimoji="1" lang="en-US" sz="1800" b="0" i="0" u="none" strike="noStrike" kern="1200" cap="none" spc="0" normalizeH="0" baseline="0" noProof="0" dirty="0">
                <a:ln>
                  <a:noFill/>
                </a:ln>
                <a:solidFill>
                  <a:srgbClr val="FFFFFF"/>
                </a:solidFill>
                <a:effectLst/>
                <a:uLnTx/>
                <a:uFillTx/>
                <a:latin typeface="Arial" charset="0"/>
                <a:ea typeface="+mn-ea"/>
                <a:cs typeface="+mn-cs"/>
              </a:rPr>
            </a:br>
            <a:r>
              <a:rPr kumimoji="1" lang="en-US" sz="1800" b="0" i="0" u="none" strike="noStrike" kern="1200" cap="none" spc="0" normalizeH="0" baseline="0" noProof="0" dirty="0">
                <a:ln>
                  <a:noFill/>
                </a:ln>
                <a:solidFill>
                  <a:srgbClr val="FFFFFF"/>
                </a:solidFill>
                <a:effectLst/>
                <a:uLnTx/>
                <a:uFillTx/>
                <a:latin typeface="Arial" charset="0"/>
                <a:ea typeface="+mn-ea"/>
                <a:cs typeface="+mn-cs"/>
              </a:rPr>
              <a:t>Photograph Collection </a:t>
            </a:r>
            <a:r>
              <a:rPr kumimoji="1" lang="en-US" sz="1800" b="0" i="1" u="none" strike="noStrike" kern="1200" cap="none" spc="0" normalizeH="0" baseline="0" noProof="0" dirty="0">
                <a:ln>
                  <a:noFill/>
                </a:ln>
                <a:solidFill>
                  <a:srgbClr val="FFFFFF"/>
                </a:solidFill>
                <a:effectLst/>
                <a:uLnTx/>
                <a:uFillTx/>
                <a:latin typeface="Arial" charset="0"/>
                <a:ea typeface="+mn-ea"/>
                <a:cs typeface="+mn-cs"/>
              </a:rPr>
              <a:t>ca</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charset="0"/>
                <a:ea typeface="+mn-ea"/>
                <a:cs typeface="+mn-cs"/>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128120612"/>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783843584"/>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2706932" y="341088"/>
            <a:ext cx="3705225" cy="5943600"/>
          </a:xfrm>
          <a:prstGeom prst="rect">
            <a:avLst/>
          </a:prstGeom>
          <a:noFill/>
          <a:ln w="9525">
            <a:noFill/>
            <a:miter lim="800000"/>
            <a:headEnd/>
            <a:tailEnd/>
          </a:ln>
        </p:spPr>
      </p:pic>
      <p:sp>
        <p:nvSpPr>
          <p:cNvPr id="90115" name="Rectangle 3"/>
          <p:cNvSpPr>
            <a:spLocks noChangeArrowheads="1"/>
          </p:cNvSpPr>
          <p:nvPr/>
        </p:nvSpPr>
        <p:spPr bwMode="auto">
          <a:xfrm>
            <a:off x="2797657" y="6357258"/>
            <a:ext cx="3540393"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Paul Buffalo Meditating Medicine</a:t>
            </a:r>
          </a:p>
        </p:txBody>
      </p:sp>
    </p:spTree>
    <p:extLst>
      <p:ext uri="{BB962C8B-B14F-4D97-AF65-F5344CB8AC3E}">
        <p14:creationId xmlns:p14="http://schemas.microsoft.com/office/powerpoint/2010/main" val="3039391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6" name="TextBox 5"/>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cultures and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0306584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68798319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p:cNvSpPr txBox="1"/>
          <p:nvPr/>
        </p:nvSpPr>
        <p:spPr>
          <a:xfrm>
            <a:off x="4267200" y="1422400"/>
            <a:ext cx="4038600" cy="483209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Arial"/>
                <a:ea typeface="+mn-ea"/>
                <a:cs typeface="+mn-cs"/>
              </a:rPr>
              <a:t>Chuck Branch holds his son, Marcus, while singing with the </a:t>
            </a:r>
            <a:r>
              <a:rPr kumimoji="1" lang="en-US" sz="2000" b="0" i="0" u="none" strike="noStrike" kern="1200" cap="none" spc="0" normalizeH="0" baseline="0" noProof="0" dirty="0" err="1">
                <a:ln>
                  <a:noFill/>
                </a:ln>
                <a:solidFill>
                  <a:srgbClr val="FFFFFF"/>
                </a:solidFill>
                <a:effectLst/>
                <a:uLnTx/>
                <a:uFillTx/>
                <a:latin typeface="Arial"/>
                <a:ea typeface="+mn-ea"/>
                <a:cs typeface="+mn-cs"/>
              </a:rPr>
              <a:t>Onigamising</a:t>
            </a:r>
            <a:r>
              <a:rPr kumimoji="1" lang="en-US" sz="2000" b="0" i="0" u="none" strike="noStrike" kern="1200" cap="none" spc="0" normalizeH="0" baseline="0" noProof="0" dirty="0">
                <a:ln>
                  <a:noFill/>
                </a:ln>
                <a:solidFill>
                  <a:srgbClr val="FFFFFF"/>
                </a:solidFill>
                <a:effectLst/>
                <a:uLnTx/>
                <a:uFillTx/>
                <a:latin typeface="Arial"/>
                <a:ea typeface="+mn-ea"/>
                <a:cs typeface="+mn-cs"/>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16 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extLst>
      <p:ext uri="{BB962C8B-B14F-4D97-AF65-F5344CB8AC3E}">
        <p14:creationId xmlns:p14="http://schemas.microsoft.com/office/powerpoint/2010/main" val="2795987527"/>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4586"/>
            <a:ext cx="8229600" cy="532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5797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439"/>
            <a:ext cx="4572000" cy="81560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Woman and Blueberries.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Patrick </a:t>
            </a:r>
            <a:r>
              <a:rPr kumimoji="0" lang="en-US" sz="1600" b="0" i="0" u="none" strike="noStrike" kern="1200" cap="none" spc="0" normalizeH="0" baseline="0" noProof="0" dirty="0" err="1">
                <a:ln>
                  <a:noFill/>
                </a:ln>
                <a:solidFill>
                  <a:srgbClr val="FFFFFF"/>
                </a:solidFill>
                <a:effectLst/>
                <a:uLnTx/>
                <a:uFillTx/>
                <a:latin typeface="Arial" pitchFamily="34" charset="0"/>
                <a:ea typeface="+mn-ea"/>
                <a:cs typeface="+mn-cs"/>
              </a:rPr>
              <a:t>DesJarlait</a:t>
            </a: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 (1912-1972)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3074" name="Picture 2"/>
          <p:cNvPicPr>
            <a:picLocks noChangeAspect="1" noChangeArrowheads="1"/>
          </p:cNvPicPr>
          <p:nvPr/>
        </p:nvPicPr>
        <p:blipFill>
          <a:blip r:embed="rId3" cstate="print"/>
          <a:srcRect/>
          <a:stretch>
            <a:fillRect/>
          </a:stretch>
        </p:blipFill>
        <p:spPr bwMode="auto">
          <a:xfrm>
            <a:off x="945258" y="875406"/>
            <a:ext cx="7315200" cy="4828032"/>
          </a:xfrm>
          <a:prstGeom prst="rect">
            <a:avLst/>
          </a:prstGeom>
          <a:noFill/>
          <a:ln w="9525">
            <a:noFill/>
            <a:miter lim="800000"/>
            <a:headEnd/>
            <a:tailEnd/>
          </a:ln>
          <a:effectLst/>
        </p:spPr>
      </p:pic>
    </p:spTree>
    <p:extLst>
      <p:ext uri="{BB962C8B-B14F-4D97-AF65-F5344CB8AC3E}">
        <p14:creationId xmlns:p14="http://schemas.microsoft.com/office/powerpoint/2010/main" val="1141937268"/>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9946" y="508009"/>
            <a:ext cx="7772400" cy="5351236"/>
          </a:xfrm>
          <a:prstGeom prst="rect">
            <a:avLst/>
          </a:prstGeom>
          <a:noFill/>
          <a:ln w="9525">
            <a:noFill/>
            <a:miter lim="800000"/>
            <a:headEnd/>
            <a:tailEnd/>
          </a:ln>
        </p:spPr>
      </p:pic>
      <p:sp>
        <p:nvSpPr>
          <p:cNvPr id="15" name="Rectangle 14"/>
          <p:cNvSpPr/>
          <p:nvPr/>
        </p:nvSpPr>
        <p:spPr>
          <a:xfrm>
            <a:off x="1618355" y="5883534"/>
            <a:ext cx="5914571"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Indian Sugar Camp</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1853</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Seth Eastman (1808-1878 American)</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rPr>
              <a:t>Newberry Library, Chicago </a:t>
            </a:r>
          </a:p>
        </p:txBody>
      </p:sp>
    </p:spTree>
    <p:extLst>
      <p:ext uri="{BB962C8B-B14F-4D97-AF65-F5344CB8AC3E}">
        <p14:creationId xmlns:p14="http://schemas.microsoft.com/office/powerpoint/2010/main" val="1264883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349493" y="6336723"/>
            <a:ext cx="4410183"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http://www.d.umn.edu/cla/faculty/troufs/Buffalo/PB07.html#title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28621798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33454461"/>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9349"/>
            <a:ext cx="8229600" cy="531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471663"/>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0" y="815065"/>
            <a:ext cx="8229600" cy="53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901329"/>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1948800" y="6539949"/>
            <a:ext cx="52116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http://cla.umn.edu/ais/undhttp://www.tpt.org/?a=productions&amp;id=3rgraduate/dakota-ojibwe-language-programs</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44906"/>
            <a:ext cx="86391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0656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671"/>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7193866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692846" y="6539949"/>
            <a:ext cx="172355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http://anishinabe.mpls.k12.mn.us/</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5" y="93631"/>
            <a:ext cx="79666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13840"/>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TextBox 3">
            <a:extLst>
              <a:ext uri="{FF2B5EF4-FFF2-40B4-BE49-F238E27FC236}">
                <a16:creationId xmlns:a16="http://schemas.microsoft.com/office/drawing/2014/main" id="{85C06110-35A2-480C-85E8-E9D31291B1B3}"/>
              </a:ext>
            </a:extLst>
          </p:cNvPr>
          <p:cNvSpPr txBox="1">
            <a:spLocks noChangeArrowheads="1"/>
          </p:cNvSpPr>
          <p:nvPr/>
        </p:nvSpPr>
        <p:spPr bwMode="auto">
          <a:xfrm>
            <a:off x="685799" y="3182156"/>
            <a:ext cx="7772400" cy="341632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 also differentiates neighboring tribal identities, as with the Lakota and </a:t>
            </a:r>
            <a:r>
              <a:rPr kumimoji="0" lang="en-US" sz="3200" b="1" i="1" u="none" strike="noStrike" kern="1200" cap="none" spc="0" normalizeH="0" baseline="0" noProof="0" dirty="0" err="1">
                <a:ln>
                  <a:noFill/>
                </a:ln>
                <a:solidFill>
                  <a:srgbClr val="000000"/>
                </a:solidFill>
                <a:effectLst/>
                <a:uLnTx/>
                <a:uFillTx/>
                <a:latin typeface="Arial" pitchFamily="34" charset="0"/>
                <a:ea typeface="+mn-ea"/>
                <a:cs typeface="+mn-cs"/>
              </a:rPr>
              <a:t>Bde</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1" i="1" u="none" strike="noStrike" kern="1200" cap="none" spc="0" normalizeH="0" baseline="0" noProof="0" dirty="0" err="1">
                <a:ln>
                  <a:noFill/>
                </a:ln>
                <a:solidFill>
                  <a:srgbClr val="000000"/>
                </a:solidFill>
                <a:effectLst/>
                <a:uLnTx/>
                <a:uFillTx/>
                <a:latin typeface="Arial" pitchFamily="34" charset="0"/>
                <a:ea typeface="+mn-ea"/>
                <a:cs typeface="+mn-cs"/>
              </a:rPr>
              <a:t>Maka</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Ska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fka</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Lake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Calhoon</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7538006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B9ED2-AA40-43D8-8685-4177FEF4F604}"/>
              </a:ext>
            </a:extLst>
          </p:cNvPr>
          <p:cNvPicPr>
            <a:picLocks noChangeAspect="1"/>
          </p:cNvPicPr>
          <p:nvPr/>
        </p:nvPicPr>
        <p:blipFill>
          <a:blip r:embed="rId2"/>
          <a:stretch>
            <a:fillRect/>
          </a:stretch>
        </p:blipFill>
        <p:spPr>
          <a:xfrm>
            <a:off x="469900" y="104640"/>
            <a:ext cx="8229600" cy="6620685"/>
          </a:xfrm>
          <a:prstGeom prst="rect">
            <a:avLst/>
          </a:prstGeom>
        </p:spPr>
      </p:pic>
      <p:pic>
        <p:nvPicPr>
          <p:cNvPr id="5" name="Picture 4">
            <a:extLst>
              <a:ext uri="{FF2B5EF4-FFF2-40B4-BE49-F238E27FC236}">
                <a16:creationId xmlns:a16="http://schemas.microsoft.com/office/drawing/2014/main" id="{67FB40A2-243E-4B2C-AE81-34A8DA31C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812" y="342900"/>
            <a:ext cx="1323975" cy="228600"/>
          </a:xfrm>
          <a:prstGeom prst="rect">
            <a:avLst/>
          </a:prstGeom>
        </p:spPr>
      </p:pic>
    </p:spTree>
    <p:extLst>
      <p:ext uri="{BB962C8B-B14F-4D97-AF65-F5344CB8AC3E}">
        <p14:creationId xmlns:p14="http://schemas.microsoft.com/office/powerpoint/2010/main" val="318087156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grass, outdoor&#10;&#10;Description automatically generated">
            <a:extLst>
              <a:ext uri="{FF2B5EF4-FFF2-40B4-BE49-F238E27FC236}">
                <a16:creationId xmlns:a16="http://schemas.microsoft.com/office/drawing/2014/main" id="{7E6B24E8-6A57-4186-A375-5EC25B0F4441}"/>
              </a:ext>
            </a:extLst>
          </p:cNvPr>
          <p:cNvPicPr>
            <a:picLocks noChangeAspect="1"/>
          </p:cNvPicPr>
          <p:nvPr/>
        </p:nvPicPr>
        <p:blipFill>
          <a:blip r:embed="rId2"/>
          <a:stretch>
            <a:fillRect/>
          </a:stretch>
        </p:blipFill>
        <p:spPr>
          <a:xfrm>
            <a:off x="488825" y="152400"/>
            <a:ext cx="8229600" cy="7123008"/>
          </a:xfrm>
          <a:prstGeom prst="rect">
            <a:avLst/>
          </a:prstGeom>
        </p:spPr>
      </p:pic>
      <p:pic>
        <p:nvPicPr>
          <p:cNvPr id="6" name="Picture 5">
            <a:extLst>
              <a:ext uri="{FF2B5EF4-FFF2-40B4-BE49-F238E27FC236}">
                <a16:creationId xmlns:a16="http://schemas.microsoft.com/office/drawing/2014/main" id="{D684FA33-CDB2-4662-89DE-3DE54DD7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012" y="939800"/>
            <a:ext cx="1323975" cy="228600"/>
          </a:xfrm>
          <a:prstGeom prst="rect">
            <a:avLst/>
          </a:prstGeom>
        </p:spPr>
      </p:pic>
    </p:spTree>
    <p:extLst>
      <p:ext uri="{BB962C8B-B14F-4D97-AF65-F5344CB8AC3E}">
        <p14:creationId xmlns:p14="http://schemas.microsoft.com/office/powerpoint/2010/main" val="69127984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305072808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93356"/>
            <a:ext cx="77724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sometimes their language defines their annual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(seasonal)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cycles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ritual calendars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50305646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hlinkClick r:id="rId4"/>
              </a:rPr>
              <a:t>www.ojibwe.org/home/pdf/Ojibwe_Beginner_Dictionary.pdf</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81360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2039216"/>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82158" y="1146606"/>
            <a:ext cx="7772400" cy="4857750"/>
          </a:xfrm>
          <a:prstGeom prst="rect">
            <a:avLst/>
          </a:prstGeom>
          <a:noFill/>
          <a:ln w="9525">
            <a:noFill/>
            <a:miter lim="800000"/>
            <a:headEnd/>
            <a:tailEnd/>
          </a:ln>
        </p:spPr>
      </p:pic>
      <p:sp>
        <p:nvSpPr>
          <p:cNvPr id="14" name="Text Box 10"/>
          <p:cNvSpPr txBox="1">
            <a:spLocks noChangeArrowheads="1"/>
          </p:cNvSpPr>
          <p:nvPr/>
        </p:nvSpPr>
        <p:spPr bwMode="auto">
          <a:xfrm>
            <a:off x="2160808" y="6327956"/>
            <a:ext cx="4794454"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http://www.d.umn.edu/cla/faculty/troufs/anthfood/afwildrice.html#title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0011157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92523"/>
            <a:ext cx="4572000" cy="36933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Paul Buffalo Meditating Wild Rice Beds</a:t>
            </a:r>
          </a:p>
        </p:txBody>
      </p:sp>
      <p:pic>
        <p:nvPicPr>
          <p:cNvPr id="4098" name="Picture 2"/>
          <p:cNvPicPr>
            <a:picLocks noChangeAspect="1" noChangeArrowheads="1"/>
          </p:cNvPicPr>
          <p:nvPr/>
        </p:nvPicPr>
        <p:blipFill>
          <a:blip r:embed="rId3" cstate="print"/>
          <a:srcRect/>
          <a:stretch>
            <a:fillRect/>
          </a:stretch>
        </p:blipFill>
        <p:spPr bwMode="auto">
          <a:xfrm>
            <a:off x="899884" y="845974"/>
            <a:ext cx="7315200" cy="4864608"/>
          </a:xfrm>
          <a:prstGeom prst="rect">
            <a:avLst/>
          </a:prstGeom>
          <a:noFill/>
          <a:ln w="9525">
            <a:noFill/>
            <a:miter lim="800000"/>
            <a:headEnd/>
            <a:tailEnd/>
          </a:ln>
          <a:effectLst/>
        </p:spPr>
      </p:pic>
    </p:spTree>
    <p:extLst>
      <p:ext uri="{BB962C8B-B14F-4D97-AF65-F5344CB8AC3E}">
        <p14:creationId xmlns:p14="http://schemas.microsoft.com/office/powerpoint/2010/main" val="3841689327"/>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947976" y="851820"/>
            <a:ext cx="7315200" cy="4646762"/>
          </a:xfrm>
          <a:prstGeom prst="rect">
            <a:avLst/>
          </a:prstGeom>
          <a:noFill/>
          <a:ln w="9525">
            <a:noFill/>
            <a:miter lim="800000"/>
            <a:headEnd/>
            <a:tailEnd/>
          </a:ln>
          <a:effectLst/>
        </p:spPr>
      </p:pic>
      <p:sp>
        <p:nvSpPr>
          <p:cNvPr id="13" name="Rectangle 12"/>
          <p:cNvSpPr/>
          <p:nvPr/>
        </p:nvSpPr>
        <p:spPr>
          <a:xfrm>
            <a:off x="1690926" y="5892699"/>
            <a:ext cx="576942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Indians harvesting wild rice near Brainerd, 1905.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spTree>
    <p:extLst>
      <p:ext uri="{BB962C8B-B14F-4D97-AF65-F5344CB8AC3E}">
        <p14:creationId xmlns:p14="http://schemas.microsoft.com/office/powerpoint/2010/main" val="32299957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19277" y="3091530"/>
            <a:ext cx="6686447" cy="309315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and one’s cuisine is often a key factor in one’s own individual and collective identity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889537694"/>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hlinkClick r:id="rId4"/>
              </a:rPr>
              <a:t>www.ojibwe.org/home/pdf/Ojibwe_Beginner_Dictionary.pdf</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044361"/>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3199198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349529" y="6336795"/>
            <a:ext cx="4410183"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http://www.d.umn.edu/cla/faculty/troufs/Buffalo/PB07.html#title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11349512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943440" y="698740"/>
            <a:ext cx="7315200" cy="4880610"/>
          </a:xfrm>
          <a:prstGeom prst="rect">
            <a:avLst/>
          </a:prstGeom>
          <a:noFill/>
          <a:ln w="9525">
            <a:noFill/>
            <a:miter lim="800000"/>
            <a:headEnd/>
            <a:tailEnd/>
          </a:ln>
          <a:effectLst/>
        </p:spPr>
      </p:pic>
      <p:sp>
        <p:nvSpPr>
          <p:cNvPr id="14" name="Rectangle 13"/>
          <p:cNvSpPr/>
          <p:nvPr/>
        </p:nvSpPr>
        <p:spPr>
          <a:xfrm>
            <a:off x="2286000" y="5863671"/>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Day's Place, Frozen Sap, Lake Mille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Lacs</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spTree>
    <p:extLst>
      <p:ext uri="{BB962C8B-B14F-4D97-AF65-F5344CB8AC3E}">
        <p14:creationId xmlns:p14="http://schemas.microsoft.com/office/powerpoint/2010/main" val="165188890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1690926" y="5863671"/>
            <a:ext cx="576942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Mrs. Day Granulating Maple Sugar, Lake Mille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Lacs</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2050" name="Picture 2"/>
          <p:cNvPicPr>
            <a:picLocks noChangeAspect="1" noChangeArrowheads="1"/>
          </p:cNvPicPr>
          <p:nvPr/>
        </p:nvPicPr>
        <p:blipFill>
          <a:blip r:embed="rId3" cstate="print"/>
          <a:srcRect/>
          <a:stretch>
            <a:fillRect/>
          </a:stretch>
        </p:blipFill>
        <p:spPr bwMode="auto">
          <a:xfrm>
            <a:off x="928926" y="974506"/>
            <a:ext cx="7315200" cy="4880610"/>
          </a:xfrm>
          <a:prstGeom prst="rect">
            <a:avLst/>
          </a:prstGeom>
          <a:noFill/>
          <a:ln w="9525">
            <a:noFill/>
            <a:miter lim="800000"/>
            <a:headEnd/>
            <a:tailEnd/>
          </a:ln>
          <a:effectLst/>
        </p:spPr>
      </p:pic>
    </p:spTree>
    <p:extLst>
      <p:ext uri="{BB962C8B-B14F-4D97-AF65-F5344CB8AC3E}">
        <p14:creationId xmlns:p14="http://schemas.microsoft.com/office/powerpoint/2010/main" val="372335672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682158" y="1175634"/>
            <a:ext cx="7772400" cy="4857750"/>
          </a:xfrm>
          <a:prstGeom prst="rect">
            <a:avLst/>
          </a:prstGeom>
          <a:noFill/>
          <a:ln w="9525">
            <a:noFill/>
            <a:miter lim="800000"/>
            <a:headEnd/>
            <a:tailEnd/>
          </a:ln>
        </p:spPr>
      </p:pic>
      <p:sp>
        <p:nvSpPr>
          <p:cNvPr id="13" name="Text Box 2">
            <a:hlinkClick r:id="rId4"/>
          </p:cNvPr>
          <p:cNvSpPr txBox="1">
            <a:spLocks noChangeArrowheads="1"/>
          </p:cNvSpPr>
          <p:nvPr/>
        </p:nvSpPr>
        <p:spPr bwMode="auto">
          <a:xfrm>
            <a:off x="1999640" y="6336795"/>
            <a:ext cx="510979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http://www.angelfire.com/wa/chippewalanguagebook/index.calender.html</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Rounded Rectangle 11"/>
          <p:cNvSpPr/>
          <p:nvPr/>
        </p:nvSpPr>
        <p:spPr bwMode="auto">
          <a:xfrm>
            <a:off x="2643540" y="417645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3907690"/>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Text Box 2">
            <a:hlinkClick r:id="rId3"/>
          </p:cNvPr>
          <p:cNvSpPr txBox="1">
            <a:spLocks noChangeArrowheads="1"/>
          </p:cNvSpPr>
          <p:nvPr/>
        </p:nvSpPr>
        <p:spPr bwMode="auto">
          <a:xfrm>
            <a:off x="1816673" y="6336795"/>
            <a:ext cx="547573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www.duluthnewstribune.com/articles/index.cfm?id=60658&amp;section=homepage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8003" name="Picture 2"/>
          <p:cNvPicPr>
            <a:picLocks noChangeAspect="1" noChangeArrowheads="1"/>
          </p:cNvPicPr>
          <p:nvPr/>
        </p:nvPicPr>
        <p:blipFill>
          <a:blip r:embed="rId5" cstate="print"/>
          <a:srcRect/>
          <a:stretch>
            <a:fillRect/>
          </a:stretch>
        </p:blipFill>
        <p:spPr bwMode="auto">
          <a:xfrm>
            <a:off x="1838451" y="1785459"/>
            <a:ext cx="5459179" cy="3457881"/>
          </a:xfrm>
          <a:prstGeom prst="rect">
            <a:avLst/>
          </a:prstGeom>
          <a:noFill/>
          <a:ln w="9525">
            <a:noFill/>
            <a:miter lim="800000"/>
            <a:headEnd/>
            <a:tailEnd/>
          </a:ln>
        </p:spPr>
      </p:pic>
      <p:sp>
        <p:nvSpPr>
          <p:cNvPr id="128004" name="Rectangle 4"/>
          <p:cNvSpPr>
            <a:spLocks noChangeArrowheads="1"/>
          </p:cNvSpPr>
          <p:nvPr/>
        </p:nvSpPr>
        <p:spPr bwMode="auto">
          <a:xfrm>
            <a:off x="1295400" y="5331821"/>
            <a:ext cx="6629400" cy="92333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Blueberry Bannock, also known as Indian biscuits, is made with a batter of blueberry juice, maple sugar, flour, baking powder and eggs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DEREK MONTGOMERY/NEWS TRIBUNE</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6808531"/>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we can see food reflected in historical linguistics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99922592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914382" y="1277232"/>
            <a:ext cx="7315200" cy="4572000"/>
          </a:xfrm>
          <a:prstGeom prst="rect">
            <a:avLst/>
          </a:prstGeom>
          <a:noFill/>
          <a:ln w="9525">
            <a:noFill/>
            <a:miter lim="800000"/>
            <a:headEnd/>
            <a:tailEnd/>
          </a:ln>
          <a:effectLst/>
        </p:spPr>
      </p:pic>
      <p:sp>
        <p:nvSpPr>
          <p:cNvPr id="12"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7114724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46"/>
            <a:ext cx="7772400" cy="95410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modern-day place names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85928735"/>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9" name="Picture 3"/>
          <p:cNvPicPr>
            <a:picLocks noChangeAspect="1" noChangeArrowheads="1"/>
          </p:cNvPicPr>
          <p:nvPr/>
        </p:nvPicPr>
        <p:blipFill>
          <a:blip r:embed="rId3" cstate="print"/>
          <a:srcRect/>
          <a:stretch>
            <a:fillRect/>
          </a:stretch>
        </p:blipFill>
        <p:spPr bwMode="auto">
          <a:xfrm>
            <a:off x="696672" y="1076534"/>
            <a:ext cx="7772400" cy="5085644"/>
          </a:xfrm>
          <a:prstGeom prst="rect">
            <a:avLst/>
          </a:prstGeom>
          <a:noFill/>
          <a:ln w="9525">
            <a:noFill/>
            <a:miter lim="800000"/>
            <a:headEnd/>
            <a:tailEnd/>
          </a:ln>
        </p:spPr>
      </p:pic>
      <p:sp>
        <p:nvSpPr>
          <p:cNvPr id="18"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Place Names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include</a:t>
            </a:r>
            <a:endPar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Mahnomen (“wild  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Mahnomen County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itchFamily="34" charset="0"/>
                <a:ea typeface="+mn-ea"/>
                <a:cs typeface="+mn-cs"/>
              </a:rPr>
              <a:t>Nibish</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(“tea”)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Menahga (“blueberry”) . . .</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45894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25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52F8-DC49-4803-997C-AD87F6DCBB2D}"/>
              </a:ext>
            </a:extLst>
          </p:cNvPr>
          <p:cNvSpPr>
            <a:spLocks noGrp="1"/>
          </p:cNvSpPr>
          <p:nvPr>
            <p:ph type="title"/>
          </p:nvPr>
        </p:nvSpPr>
        <p:spPr/>
        <p:txBody>
          <a:bodyPr/>
          <a:lstStyle/>
          <a:p>
            <a:endParaRPr lang="en-US" dirty="0"/>
          </a:p>
        </p:txBody>
      </p:sp>
      <p:pic>
        <p:nvPicPr>
          <p:cNvPr id="7" name="Content Placeholder 6" descr="Map&#10;&#10;Description automatically generated with low confidence">
            <a:extLst>
              <a:ext uri="{FF2B5EF4-FFF2-40B4-BE49-F238E27FC236}">
                <a16:creationId xmlns:a16="http://schemas.microsoft.com/office/drawing/2014/main" id="{7C2E0203-AA46-F207-C9B2-72694446A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3" y="844747"/>
            <a:ext cx="9144000" cy="5143500"/>
          </a:xfrm>
        </p:spPr>
      </p:pic>
    </p:spTree>
    <p:extLst>
      <p:ext uri="{BB962C8B-B14F-4D97-AF65-F5344CB8AC3E}">
        <p14:creationId xmlns:p14="http://schemas.microsoft.com/office/powerpoint/2010/main" val="254241310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75131" y="370728"/>
            <a:ext cx="7772400" cy="5793819"/>
          </a:xfrm>
          <a:prstGeom prst="rect">
            <a:avLst/>
          </a:prstGeom>
          <a:noFill/>
          <a:ln w="9525">
            <a:noFill/>
            <a:miter lim="800000"/>
            <a:headEnd/>
            <a:tailEnd/>
          </a:ln>
        </p:spPr>
      </p:pic>
      <p:sp>
        <p:nvSpPr>
          <p:cNvPr id="13"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Wisconsin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Place Names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include</a:t>
            </a:r>
            <a:endPar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Menominee (“wild  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Kenosha (</a:t>
            </a:r>
            <a:r>
              <a:rPr kumimoji="0" lang="en-US" sz="2000" b="1" i="1" u="none" strike="noStrike" kern="1200" cap="none" spc="0" normalizeH="0" baseline="0" noProof="0" dirty="0" err="1">
                <a:ln>
                  <a:noFill/>
                </a:ln>
                <a:solidFill>
                  <a:srgbClr val="FFFFFF"/>
                </a:solidFill>
                <a:effectLst/>
                <a:uLnTx/>
                <a:uFillTx/>
                <a:latin typeface="Arial" pitchFamily="34" charset="0"/>
                <a:ea typeface="+mn-ea"/>
                <a:cs typeface="+mn-cs"/>
              </a:rPr>
              <a:t>ginoozhe</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“pike”)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Kewaunee (“prairie hen / wild duck”)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55880070"/>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 name="Picture 2"/>
          <p:cNvPicPr>
            <a:picLocks noChangeAspect="1" noChangeArrowheads="1"/>
          </p:cNvPicPr>
          <p:nvPr/>
        </p:nvPicPr>
        <p:blipFill>
          <a:blip r:embed="rId3" cstate="print"/>
          <a:srcRect/>
          <a:stretch>
            <a:fillRect/>
          </a:stretch>
        </p:blipFill>
        <p:spPr bwMode="auto">
          <a:xfrm>
            <a:off x="682158" y="1161120"/>
            <a:ext cx="7772400" cy="4857750"/>
          </a:xfrm>
          <a:prstGeom prst="rect">
            <a:avLst/>
          </a:prstGeom>
          <a:noFill/>
          <a:ln w="9525">
            <a:noFill/>
            <a:miter lim="800000"/>
            <a:headEnd/>
            <a:tailEnd/>
          </a:ln>
        </p:spPr>
      </p:pic>
      <p:sp>
        <p:nvSpPr>
          <p:cNvPr id="12" name="Text Box 10"/>
          <p:cNvSpPr txBox="1">
            <a:spLocks noChangeArrowheads="1"/>
          </p:cNvSpPr>
          <p:nvPr/>
        </p:nvSpPr>
        <p:spPr bwMode="auto">
          <a:xfrm>
            <a:off x="3162274" y="6327956"/>
            <a:ext cx="2818400"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http://en.wikipedia.org/wiki/Menominee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Rounded Rectangle 13"/>
          <p:cNvSpPr/>
          <p:nvPr/>
        </p:nvSpPr>
        <p:spPr bwMode="auto">
          <a:xfrm>
            <a:off x="2324154" y="3842646"/>
            <a:ext cx="3234818" cy="903526"/>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6805167"/>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540105959"/>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mn-ea"/>
                <a:cs typeface="+mn-cs"/>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16 April 2008</a:t>
            </a:r>
          </a:p>
        </p:txBody>
      </p:sp>
    </p:spTree>
    <p:extLst>
      <p:ext uri="{BB962C8B-B14F-4D97-AF65-F5344CB8AC3E}">
        <p14:creationId xmlns:p14="http://schemas.microsoft.com/office/powerpoint/2010/main" val="2607396746"/>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uLnTx/>
                <a:uFillTx/>
                <a:latin typeface="Arial" charset="0"/>
                <a:ea typeface="+mn-ea"/>
                <a:cs typeface="+mn-cs"/>
              </a:rPr>
              <a:t>Chippewa medicine man singer with ceremonial turtle clan drum.</a:t>
            </a:r>
            <a:br>
              <a:rPr kumimoji="1" lang="en-US" sz="1800" b="0" i="0" u="none" strike="noStrike" kern="1200" cap="none" spc="0" normalizeH="0" baseline="0" noProof="0" dirty="0">
                <a:ln>
                  <a:noFill/>
                </a:ln>
                <a:solidFill>
                  <a:srgbClr val="FFFFFF"/>
                </a:solidFill>
                <a:effectLst/>
                <a:uLnTx/>
                <a:uFillTx/>
                <a:latin typeface="Arial" charset="0"/>
                <a:ea typeface="+mn-ea"/>
                <a:cs typeface="+mn-cs"/>
              </a:rPr>
            </a:br>
            <a:r>
              <a:rPr kumimoji="1" lang="en-US" sz="1800" b="0" i="0" u="none" strike="noStrike" kern="1200" cap="none" spc="0" normalizeH="0" baseline="0" noProof="0" dirty="0">
                <a:ln>
                  <a:noFill/>
                </a:ln>
                <a:solidFill>
                  <a:srgbClr val="FFFFFF"/>
                </a:solidFill>
                <a:effectLst/>
                <a:uLnTx/>
                <a:uFillTx/>
                <a:latin typeface="Arial" charset="0"/>
                <a:ea typeface="+mn-ea"/>
                <a:cs typeface="+mn-cs"/>
              </a:rPr>
              <a:t>Photograph Collection </a:t>
            </a:r>
            <a:r>
              <a:rPr kumimoji="1" lang="en-US" sz="1800" b="0" i="1" u="none" strike="noStrike" kern="1200" cap="none" spc="0" normalizeH="0" baseline="0" noProof="0" dirty="0">
                <a:ln>
                  <a:noFill/>
                </a:ln>
                <a:solidFill>
                  <a:srgbClr val="FFFFFF"/>
                </a:solidFill>
                <a:effectLst/>
                <a:uLnTx/>
                <a:uFillTx/>
                <a:latin typeface="Arial" charset="0"/>
                <a:ea typeface="+mn-ea"/>
                <a:cs typeface="+mn-cs"/>
              </a:rPr>
              <a:t>ca</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charset="0"/>
                <a:ea typeface="+mn-ea"/>
                <a:cs typeface="+mn-cs"/>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84605018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0000"/>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0000"/>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0000"/>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74058099"/>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FFFF"/>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78897680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0000"/>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0000"/>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0000"/>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55804828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414"/>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339"/>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9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807"/>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21"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80"/>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401821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3"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4"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6"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22387426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3514441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968911134"/>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2892413230"/>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 these elements are often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key factors in one’s individual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in collective,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even national, identities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478517187"/>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363691" y="5954581"/>
            <a:ext cx="2410788"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University of Arizona pres (1998)</a:t>
            </a:r>
          </a:p>
        </p:txBody>
      </p:sp>
      <p:pic>
        <p:nvPicPr>
          <p:cNvPr id="4098" name="Picture 2"/>
          <p:cNvPicPr>
            <a:picLocks noChangeAspect="1" noChangeArrowheads="1"/>
          </p:cNvPicPr>
          <p:nvPr/>
        </p:nvPicPr>
        <p:blipFill>
          <a:blip r:embed="rId3" cstate="print"/>
          <a:srcRect/>
          <a:stretch>
            <a:fillRect/>
          </a:stretch>
        </p:blipFill>
        <p:spPr bwMode="auto">
          <a:xfrm>
            <a:off x="3178627" y="1478290"/>
            <a:ext cx="2772228" cy="4213786"/>
          </a:xfrm>
          <a:prstGeom prst="rect">
            <a:avLst/>
          </a:prstGeom>
          <a:noFill/>
          <a:ln w="9525">
            <a:noFill/>
            <a:miter lim="800000"/>
            <a:headEnd/>
            <a:tailEnd/>
          </a:ln>
        </p:spPr>
      </p:pic>
      <p:sp>
        <p:nvSpPr>
          <p:cNvPr id="4" name="TextBox 3"/>
          <p:cNvSpPr txBox="1">
            <a:spLocks noChangeArrowheads="1"/>
          </p:cNvSpPr>
          <p:nvPr/>
        </p:nvSpPr>
        <p:spPr bwMode="auto">
          <a:xfrm>
            <a:off x="685799" y="4182706"/>
            <a:ext cx="77724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and this is the case for almost every group . . .</a:t>
            </a:r>
          </a:p>
        </p:txBody>
      </p:sp>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543"/>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Bannock /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Frybread</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even in places like Minnesota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there are many </a:t>
            </a:r>
            <a:r>
              <a:rPr kumimoji="0" lang="en-US" sz="28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12" name="Rectangle 11"/>
          <p:cNvSpPr/>
          <p:nvPr/>
        </p:nvSpPr>
        <p:spPr>
          <a:xfrm>
            <a:off x="4063186" y="1066500"/>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extLst>
      <p:ext uri="{BB962C8B-B14F-4D97-AF65-F5344CB8AC3E}">
        <p14:creationId xmlns:p14="http://schemas.microsoft.com/office/powerpoint/2010/main" val="538785493"/>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8" name="Picture 4"/>
          <p:cNvPicPr>
            <a:picLocks noChangeAspect="1" noChangeArrowheads="1"/>
          </p:cNvPicPr>
          <p:nvPr/>
        </p:nvPicPr>
        <p:blipFill>
          <a:blip r:embed="rId3" cstate="print"/>
          <a:srcRect/>
          <a:stretch>
            <a:fillRect/>
          </a:stretch>
        </p:blipFill>
        <p:spPr bwMode="auto">
          <a:xfrm>
            <a:off x="2670664" y="356389"/>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Minnesota Historical Society Press</a:t>
            </a:r>
          </a:p>
        </p:txBody>
      </p:sp>
      <p:sp>
        <p:nvSpPr>
          <p:cNvPr id="2" name="Rectangle 1"/>
          <p:cNvSpPr/>
          <p:nvPr/>
        </p:nvSpPr>
        <p:spPr>
          <a:xfrm>
            <a:off x="479310" y="743823"/>
            <a:ext cx="2045753"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for example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96512910"/>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85" y="450179"/>
            <a:ext cx="5943600" cy="591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0"/>
          <p:cNvSpPr txBox="1">
            <a:spLocks noChangeArrowheads="1"/>
          </p:cNvSpPr>
          <p:nvPr/>
        </p:nvSpPr>
        <p:spPr bwMode="auto">
          <a:xfrm>
            <a:off x="2072839" y="6474456"/>
            <a:ext cx="496918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http://www.mprnews.org/story/2015/12/02/appetites-iron-range-recipes</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66112070"/>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346889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E344D-BD0C-090E-F016-E006EA56CBD5}"/>
              </a:ext>
            </a:extLst>
          </p:cNvPr>
          <p:cNvPicPr>
            <a:picLocks noChangeAspect="1"/>
          </p:cNvPicPr>
          <p:nvPr/>
        </p:nvPicPr>
        <p:blipFill>
          <a:blip r:embed="rId2"/>
          <a:stretch>
            <a:fillRect/>
          </a:stretch>
        </p:blipFill>
        <p:spPr>
          <a:xfrm>
            <a:off x="247650" y="587802"/>
            <a:ext cx="8686800" cy="5669741"/>
          </a:xfrm>
          <a:prstGeom prst="rect">
            <a:avLst/>
          </a:prstGeom>
        </p:spPr>
      </p:pic>
      <p:sp>
        <p:nvSpPr>
          <p:cNvPr id="2" name="Rectangle 5">
            <a:extLst>
              <a:ext uri="{FF2B5EF4-FFF2-40B4-BE49-F238E27FC236}">
                <a16:creationId xmlns:a16="http://schemas.microsoft.com/office/drawing/2014/main" id="{23F5DE79-C737-96EA-5631-A63DCBF17E59}"/>
              </a:ext>
            </a:extLst>
          </p:cNvPr>
          <p:cNvSpPr>
            <a:spLocks noChangeArrowheads="1"/>
          </p:cNvSpPr>
          <p:nvPr/>
        </p:nvSpPr>
        <p:spPr bwMode="auto">
          <a:xfrm>
            <a:off x="444500" y="762000"/>
            <a:ext cx="8229600" cy="1143000"/>
          </a:xfrm>
          <a:prstGeom prst="rect">
            <a:avLst/>
          </a:prstGeom>
          <a:solidFill>
            <a:srgbClr val="E7EEF8"/>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40006"/>
                </a:solidFill>
                <a:effectLst/>
                <a:uLnTx/>
                <a:uFillTx/>
                <a:latin typeface="Arial" charset="0"/>
                <a:ea typeface="+mn-ea"/>
                <a:cs typeface="+mn-cs"/>
              </a:rPr>
              <a:t>A Taste of Greece 2025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33</a:t>
            </a:r>
            <a:r>
              <a:rPr kumimoji="0" lang="en-US" altLang="en-US" sz="3200" b="1" i="0" u="none" strike="noStrike" kern="1200" cap="none" spc="0" normalizeH="0" baseline="30000" noProof="0" dirty="0">
                <a:ln>
                  <a:noFill/>
                </a:ln>
                <a:solidFill>
                  <a:srgbClr val="040006"/>
                </a:solidFill>
                <a:effectLst/>
                <a:uLnTx/>
                <a:uFillTx/>
                <a:latin typeface="Arial" charset="0"/>
                <a:ea typeface="+mn-ea"/>
                <a:cs typeface="+mn-cs"/>
              </a:rPr>
              <a:t>rd</a:t>
            </a: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 Annual Food Festival</a:t>
            </a:r>
          </a:p>
        </p:txBody>
      </p:sp>
    </p:spTree>
    <p:extLst>
      <p:ext uri="{BB962C8B-B14F-4D97-AF65-F5344CB8AC3E}">
        <p14:creationId xmlns:p14="http://schemas.microsoft.com/office/powerpoint/2010/main" val="4073451784"/>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7590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
        <p:nvSpPr>
          <p:cNvPr id="12" name="Rectangle 3">
            <a:extLst>
              <a:ext uri="{FF2B5EF4-FFF2-40B4-BE49-F238E27FC236}">
                <a16:creationId xmlns:a16="http://schemas.microsoft.com/office/drawing/2014/main" id="{D06E6FE0-19D2-3338-F756-07739E56E234}"/>
              </a:ext>
            </a:extLst>
          </p:cNvPr>
          <p:cNvSpPr txBox="1">
            <a:spLocks noChangeArrowheads="1"/>
          </p:cNvSpPr>
          <p:nvPr/>
        </p:nvSpPr>
        <p:spPr bwMode="auto">
          <a:xfrm>
            <a:off x="645693" y="3224658"/>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p:txBody>
      </p:sp>
      <p:sp>
        <p:nvSpPr>
          <p:cNvPr id="9" name="Rectangle 8">
            <a:extLst>
              <a:ext uri="{FF2B5EF4-FFF2-40B4-BE49-F238E27FC236}">
                <a16:creationId xmlns:a16="http://schemas.microsoft.com/office/drawing/2014/main" id="{8A2FF553-6084-27E6-19E6-1A687EA8DD51}"/>
              </a:ext>
            </a:extLst>
          </p:cNvPr>
          <p:cNvSpPr/>
          <p:nvPr/>
        </p:nvSpPr>
        <p:spPr>
          <a:xfrm>
            <a:off x="1319196" y="2523328"/>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Tree>
    <p:extLst>
      <p:ext uri="{BB962C8B-B14F-4D97-AF65-F5344CB8AC3E}">
        <p14:creationId xmlns:p14="http://schemas.microsoft.com/office/powerpoint/2010/main" val="1371114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2010-2026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p:txBody>
      </p:sp>
      <p:sp>
        <p:nvSpPr>
          <p:cNvPr id="9" name="Rectangle 3"/>
          <p:cNvSpPr txBox="1">
            <a:spLocks noChangeArrowheads="1"/>
          </p:cNvSpPr>
          <p:nvPr/>
        </p:nvSpPr>
        <p:spPr bwMode="auto">
          <a:xfrm>
            <a:off x="656925" y="30526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Tree>
    <p:extLst>
      <p:ext uri="{BB962C8B-B14F-4D97-AF65-F5344CB8AC3E}">
        <p14:creationId xmlns:p14="http://schemas.microsoft.com/office/powerpoint/2010/main" val="944859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8"/>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76384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7"/>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021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4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mn-ea"/>
                <a:cs typeface="+mn-cs"/>
              </a:rPr>
              <a:t>“Greek Salad”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mn-ea"/>
                <a:cs typeface="+mn-cs"/>
              </a:rPr>
              <a:t>“Farmer’s Salad”</a:t>
            </a:r>
            <a:endParaRPr kumimoji="0" lang="en-US" altLang="en-US" sz="1800" b="1" i="0"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7058073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9"/>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 Salad”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“Farmer’s Salad”</a:t>
            </a:r>
          </a:p>
        </p:txBody>
      </p:sp>
    </p:spTree>
    <p:extLst>
      <p:ext uri="{BB962C8B-B14F-4D97-AF65-F5344CB8AC3E}">
        <p14:creationId xmlns:p14="http://schemas.microsoft.com/office/powerpoint/2010/main" val="24091967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6" y="3244334"/>
            <a:ext cx="72327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Gyro</a:t>
            </a:r>
          </a:p>
        </p:txBody>
      </p:sp>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gyro</a:t>
            </a:r>
          </a:p>
        </p:txBody>
      </p:sp>
    </p:spTree>
    <p:extLst>
      <p:ext uri="{BB962C8B-B14F-4D97-AF65-F5344CB8AC3E}">
        <p14:creationId xmlns:p14="http://schemas.microsoft.com/office/powerpoint/2010/main" val="11614334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FFFFFF"/>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FFFFFF"/>
                </a:solidFill>
                <a:effectLst/>
                <a:uLnTx/>
                <a:uFillTx/>
                <a:latin typeface="Arial" charset="0"/>
                <a:ea typeface="+mn-ea"/>
                <a:cs typeface="+mn-cs"/>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gyro</a:t>
            </a:r>
          </a:p>
        </p:txBody>
      </p:sp>
    </p:spTree>
    <p:extLst>
      <p:ext uri="{BB962C8B-B14F-4D97-AF65-F5344CB8AC3E}">
        <p14:creationId xmlns:p14="http://schemas.microsoft.com/office/powerpoint/2010/main" val="2005325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souvlaki</a:t>
            </a:r>
          </a:p>
        </p:txBody>
      </p:sp>
    </p:spTree>
    <p:extLst>
      <p:ext uri="{BB962C8B-B14F-4D97-AF65-F5344CB8AC3E}">
        <p14:creationId xmlns:p14="http://schemas.microsoft.com/office/powerpoint/2010/main" val="20266366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dolmathes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p>
        </p:txBody>
      </p:sp>
    </p:spTree>
    <p:extLst>
      <p:ext uri="{BB962C8B-B14F-4D97-AF65-F5344CB8AC3E}">
        <p14:creationId xmlns:p14="http://schemas.microsoft.com/office/powerpoint/2010/main" val="17069655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8336"/>
            <a:ext cx="9197125" cy="628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galaktoboureko</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3287229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loukoumades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30744183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2010-2026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
        <p:nvSpPr>
          <p:cNvPr id="12" name="Rectangle 3">
            <a:extLst>
              <a:ext uri="{FF2B5EF4-FFF2-40B4-BE49-F238E27FC236}">
                <a16:creationId xmlns:a16="http://schemas.microsoft.com/office/drawing/2014/main" id="{D06E6FE0-19D2-3338-F756-07739E56E234}"/>
              </a:ext>
            </a:extLst>
          </p:cNvPr>
          <p:cNvSpPr txBox="1">
            <a:spLocks noChangeArrowheads="1"/>
          </p:cNvSpPr>
          <p:nvPr/>
        </p:nvSpPr>
        <p:spPr bwMode="auto">
          <a:xfrm>
            <a:off x="645693" y="3224658"/>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p:txBody>
      </p:sp>
    </p:spTree>
    <p:extLst>
      <p:ext uri="{BB962C8B-B14F-4D97-AF65-F5344CB8AC3E}">
        <p14:creationId xmlns:p14="http://schemas.microsoft.com/office/powerpoint/2010/main" val="3585316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6304603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188704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39269225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000000"/>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 Annual Food Festival 2017</a:t>
            </a:r>
          </a:p>
        </p:txBody>
      </p:sp>
      <p:sp>
        <p:nvSpPr>
          <p:cNvPr id="5" name="Rectangle 4">
            <a:extLst>
              <a:ext uri="{FF2B5EF4-FFF2-40B4-BE49-F238E27FC236}">
                <a16:creationId xmlns:a16="http://schemas.microsoft.com/office/drawing/2014/main" id="{2BE6133A-6B08-4E8D-BD79-B2196C204410}"/>
              </a:ext>
            </a:extLst>
          </p:cNvPr>
          <p:cNvSpPr/>
          <p:nvPr/>
        </p:nvSpPr>
        <p:spPr>
          <a:xfrm>
            <a:off x="1072469" y="4357717"/>
            <a:ext cx="6955751"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cut diamond-shaped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then served with a whole clove</a:t>
            </a:r>
          </a:p>
        </p:txBody>
      </p:sp>
    </p:spTree>
    <p:extLst>
      <p:ext uri="{BB962C8B-B14F-4D97-AF65-F5344CB8AC3E}">
        <p14:creationId xmlns:p14="http://schemas.microsoft.com/office/powerpoint/2010/main" val="40404204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9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3119897" y="3650726"/>
            <a:ext cx="278153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with pistachios</a:t>
            </a:r>
          </a:p>
        </p:txBody>
      </p:sp>
    </p:spTree>
    <p:extLst>
      <p:ext uri="{BB962C8B-B14F-4D97-AF65-F5344CB8AC3E}">
        <p14:creationId xmlns:p14="http://schemas.microsoft.com/office/powerpoint/2010/main" val="19613752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4273329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42694273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157571214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7" name="Rectangle 6"/>
          <p:cNvSpPr/>
          <p:nvPr/>
        </p:nvSpPr>
        <p:spPr>
          <a:xfrm>
            <a:off x="1718394" y="1052159"/>
            <a:ext cx="2441694"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Greek flag</a:t>
            </a:r>
          </a:p>
        </p:txBody>
      </p:sp>
      <p:sp>
        <p:nvSpPr>
          <p:cNvPr id="8" name="Rectangle 7"/>
          <p:cNvSpPr/>
          <p:nvPr/>
        </p:nvSpPr>
        <p:spPr>
          <a:xfrm>
            <a:off x="4494553" y="1629445"/>
            <a:ext cx="3638560"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31475293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3358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3271575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3572414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6043881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30095927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16575057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17301708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11106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Ellinikos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Kafes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8387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Greek coffee?</a:t>
            </a: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061146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4973749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17906066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5" name="Right Arrow 3">
            <a:extLst>
              <a:ext uri="{FF2B5EF4-FFF2-40B4-BE49-F238E27FC236}">
                <a16:creationId xmlns:a16="http://schemas.microsoft.com/office/drawing/2014/main" id="{915599FC-B5BC-5FB5-15E4-755BCDD196BF}"/>
              </a:ext>
            </a:extLst>
          </p:cNvPr>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5903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76949405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1358539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9500955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44825" y="356134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36539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8220306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383968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5664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659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3381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486840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550698" y="399448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23881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0111996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101511992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2865811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85CF4"/>
                </a:solidFill>
                <a:effectLst/>
                <a:uLnTx/>
                <a:uFillTx/>
                <a:latin typeface="Arial" pitchFamily="34" charset="0"/>
                <a:ea typeface="+mn-ea"/>
                <a:cs typeface="+mn-cs"/>
              </a:rPr>
              <a:t>The Taste of Greece Festival, Duluth, MN, 2017</a:t>
            </a:r>
          </a:p>
        </p:txBody>
      </p:sp>
    </p:spTree>
    <p:extLst>
      <p:ext uri="{BB962C8B-B14F-4D97-AF65-F5344CB8AC3E}">
        <p14:creationId xmlns:p14="http://schemas.microsoft.com/office/powerpoint/2010/main" val="326167702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506219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13860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704711" y="441799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754369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49145986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932148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65"/>
            <a:ext cx="6400800" cy="4302125"/>
          </a:xfrm>
        </p:spPr>
        <p:txBody>
          <a:bodyPr>
            <a:spAutoFit/>
          </a:bodyPr>
          <a:lstStyle/>
          <a:p>
            <a:pPr marL="0" indent="0" eaLnBrk="1" hangingPunct="1">
              <a:tabLst>
                <a:tab pos="685800" algn="l"/>
              </a:tabLst>
            </a:pPr>
            <a:r>
              <a:rPr lang="en-US" sz="4000" b="1" dirty="0"/>
              <a:t> </a:t>
            </a:r>
            <a:r>
              <a:rPr lang="en-US" sz="4400" b="1" dirty="0"/>
              <a:t>“culture”</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sz="3600" b="1" dirty="0"/>
              <a:t>based on symbols</a:t>
            </a:r>
          </a:p>
          <a:p>
            <a:pPr lvl="1" eaLnBrk="1" hangingPunct="1">
              <a:tabLst>
                <a:tab pos="685800" algn="l"/>
              </a:tabLst>
            </a:pPr>
            <a:r>
              <a:rPr lang="en-US" b="1" dirty="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
        <p:nvSpPr>
          <p:cNvPr id="4" name="TextBox 3"/>
          <p:cNvSpPr txBox="1">
            <a:spLocks noChangeArrowheads="1"/>
          </p:cNvSpPr>
          <p:nvPr/>
        </p:nvSpPr>
        <p:spPr bwMode="auto">
          <a:xfrm>
            <a:off x="1379135" y="3235655"/>
            <a:ext cx="5762625" cy="2554545"/>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some focus on the idea that it involves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“shared understanding”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760403" y="4831881"/>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6714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88135247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07116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74170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ectangle 3"/>
          <p:cNvSpPr/>
          <p:nvPr/>
        </p:nvSpPr>
        <p:spPr>
          <a:xfrm>
            <a:off x="1085659" y="3228119"/>
            <a:ext cx="6977230" cy="1538883"/>
          </a:xfrm>
          <a:prstGeom prst="rect">
            <a:avLst/>
          </a:prstGeom>
          <a:solidFill>
            <a:srgbClr val="FFFFFF"/>
          </a:solid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in Greek communities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there’s </a:t>
            </a:r>
            <a:r>
              <a:rPr kumimoji="0" lang="en-US" sz="5400" b="1" i="0" u="none" strike="noStrike" kern="1200" cap="none" spc="0" normalizeH="0" baseline="0" noProof="0" dirty="0">
                <a:ln>
                  <a:noFill/>
                </a:ln>
                <a:solidFill>
                  <a:srgbClr val="0070C0"/>
                </a:solidFill>
                <a:effectLst/>
                <a:uLnTx/>
                <a:uFillTx/>
                <a:latin typeface="Tahoma" pitchFamily="34" charset="0"/>
                <a:ea typeface="+mn-ea"/>
                <a:cs typeface="+mn-cs"/>
              </a:rPr>
              <a:t>ALWAYS</a:t>
            </a:r>
            <a:endParaRPr kumimoji="0" lang="en-US" sz="40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12517605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456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797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23</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hlinkClick r:id="rId3"/>
              </a:rPr>
              <a:t>http://www.duluthnewstribune.com/news/4300249-taste-greece-marks-25-years-duluth</a:t>
            </a:r>
            <a:endPar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endParaRPr>
          </a:p>
        </p:txBody>
      </p:sp>
      <p:sp>
        <p:nvSpPr>
          <p:cNvPr id="3" name="Rectangle 2"/>
          <p:cNvSpPr/>
          <p:nvPr/>
        </p:nvSpPr>
        <p:spPr>
          <a:xfrm>
            <a:off x="3849218" y="982533"/>
            <a:ext cx="363593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F01">
                    <a:lumMod val="50000"/>
                  </a:srgbClr>
                </a:solidFill>
                <a:effectLst/>
                <a:uLnTx/>
                <a:uFillTx/>
                <a:latin typeface="Arial" pitchFamily="34" charset="0"/>
                <a:ea typeface="+mn-ea"/>
                <a:cs typeface="+mn-cs"/>
              </a:rPr>
              <a:t>. . . now 27 years . . .</a:t>
            </a:r>
            <a:endParaRPr kumimoji="0" lang="en-US" sz="2800" b="0" i="0" u="none" strike="noStrike" kern="1200" cap="none" spc="0" normalizeH="0" baseline="0" noProof="0" dirty="0">
              <a:ln>
                <a:noFill/>
              </a:ln>
              <a:solidFill>
                <a:srgbClr val="FFCF01">
                  <a:lumMod val="50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5037069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8"/>
            <a:ext cx="4514850" cy="329320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a:t>
            </a:r>
            <a:r>
              <a:rPr kumimoji="0" lang="en-US" sz="3200" b="1" i="0" u="none" strike="noStrike" kern="1200" cap="none" spc="0" normalizeH="0" baseline="0" noProof="0" dirty="0">
                <a:ln>
                  <a:noFill/>
                </a:ln>
                <a:solidFill>
                  <a:srgbClr val="FF0000"/>
                </a:solidFill>
                <a:effectLst/>
                <a:uLnTx/>
                <a:uFillTx/>
                <a:latin typeface="Tahoma" pitchFamily="34" charset="0"/>
                <a:ea typeface="+mn-ea"/>
                <a:cs typeface="+mn-cs"/>
              </a:rPr>
              <a:t>“Zorba” </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Tree>
    <p:extLst>
      <p:ext uri="{BB962C8B-B14F-4D97-AF65-F5344CB8AC3E}">
        <p14:creationId xmlns:p14="http://schemas.microsoft.com/office/powerpoint/2010/main" val="18433731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27138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a:t> </a:t>
            </a:r>
            <a:r>
              <a:rPr lang="en-US" sz="4400" b="1"/>
              <a:t>“culture”</a:t>
            </a:r>
          </a:p>
          <a:p>
            <a:pPr marL="0" indent="0" eaLnBrk="1" hangingPunct="1">
              <a:lnSpc>
                <a:spcPct val="30000"/>
              </a:lnSpc>
              <a:tabLst>
                <a:tab pos="742950" algn="l"/>
              </a:tabLst>
            </a:pPr>
            <a:endParaRPr lang="en-US" sz="4400" b="1"/>
          </a:p>
          <a:p>
            <a:pPr marL="971550" lvl="2" indent="0" eaLnBrk="1" hangingPunct="1">
              <a:lnSpc>
                <a:spcPct val="90000"/>
              </a:lnSpc>
              <a:tabLst>
                <a:tab pos="742950" algn="l"/>
              </a:tabLst>
            </a:pPr>
            <a:r>
              <a:rPr lang="en-US" sz="2800" b="1"/>
              <a:t> is not inherited</a:t>
            </a:r>
            <a:r>
              <a:rPr lang="en-US" b="1"/>
              <a:t> </a:t>
            </a:r>
          </a:p>
          <a:p>
            <a:pPr lvl="1" eaLnBrk="1" hangingPunct="1">
              <a:lnSpc>
                <a:spcPct val="90000"/>
              </a:lnSpc>
              <a:buFontTx/>
              <a:buNone/>
              <a:tabLst>
                <a:tab pos="742950" algn="l"/>
              </a:tabLst>
            </a:pPr>
            <a:r>
              <a:rPr lang="en-US" sz="3600" b="1"/>
              <a:t>	     </a:t>
            </a:r>
            <a:r>
              <a:rPr lang="en-US" sz="2000" b="1"/>
              <a:t>(</a:t>
            </a:r>
            <a:r>
              <a:rPr lang="en-US" sz="2000" b="1" i="1"/>
              <a:t>i.e.</a:t>
            </a:r>
            <a:r>
              <a:rPr lang="en-US" sz="2000" b="1"/>
              <a:t>, is not biological)</a:t>
            </a:r>
          </a:p>
          <a:p>
            <a:pPr marL="1200150" lvl="4" indent="0" eaLnBrk="1" hangingPunct="1">
              <a:buFontTx/>
              <a:buNone/>
              <a:tabLst>
                <a:tab pos="742950" algn="l"/>
              </a:tabLst>
            </a:pPr>
            <a:endParaRPr lang="en-US" b="1"/>
          </a:p>
          <a:p>
            <a:pPr marL="971550" lvl="2" indent="0" eaLnBrk="1" hangingPunct="1">
              <a:tabLst>
                <a:tab pos="742950" algn="l"/>
              </a:tabLst>
            </a:pPr>
            <a:r>
              <a:rPr lang="en-US" sz="2800" b="1"/>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7" name="Rectangle 6"/>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1665463" y="3720584"/>
            <a:ext cx="6694461"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endParaRPr kumimoji="0" lang="en-US" sz="4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002596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11760" y="4323350"/>
            <a:ext cx="8758881"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https://www.youtube.com/wa8:07tch?v=UhDgpXWkFHE</a:t>
            </a:r>
            <a:endPar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TextBox 1"/>
          <p:cNvSpPr txBox="1"/>
          <p:nvPr/>
        </p:nvSpPr>
        <p:spPr>
          <a:xfrm>
            <a:off x="1023753" y="2159411"/>
            <a:ext cx="7584063" cy="230832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(8:07 min.)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It says a lot about Greek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about festivals</a:t>
            </a:r>
          </a:p>
        </p:txBody>
      </p:sp>
    </p:spTree>
    <p:extLst>
      <p:ext uri="{BB962C8B-B14F-4D97-AF65-F5344CB8AC3E}">
        <p14:creationId xmlns:p14="http://schemas.microsoft.com/office/powerpoint/2010/main" val="258262633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2"/>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8" name="Rectangle 7"/>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10" name="Rectangle 9"/>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69764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3366CC"/>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fine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2146450" y="492813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108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http://www.crystalinks.com/greekart.html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8436" name="Picture 4" descr="http://www.crystalinks.com/gkdisc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30" y="580571"/>
            <a:ext cx="3843397" cy="58852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8265" y="5488073"/>
            <a:ext cx="178350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Discus Thrower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ca.</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460 B.C. </a:t>
            </a:r>
          </a:p>
        </p:txBody>
      </p:sp>
    </p:spTree>
    <p:extLst>
      <p:ext uri="{BB962C8B-B14F-4D97-AF65-F5344CB8AC3E}">
        <p14:creationId xmlns:p14="http://schemas.microsoft.com/office/powerpoint/2010/main" val="223336338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descr="https://upload.wikimedia.org/wikipedia/commons/thumb/b/bb/Boxers_Staatliche_Antikensammlungen_1541.jpg/800px-Boxers_Staatliche_Antikensammlungen_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5" y="662529"/>
            <a:ext cx="4194629" cy="6172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8856" y="6545940"/>
            <a:ext cx="6371772"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https://en.wikipedia.org/wiki/Ancient_Greek_architecture#/media/File:Boxers_Staatliche_Antikensammlungen_1541.jpg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4318000" y="5341022"/>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Black figure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Amphora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Atalante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painter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500-490 B.C.</a:t>
            </a:r>
          </a:p>
        </p:txBody>
      </p:sp>
    </p:spTree>
    <p:extLst>
      <p:ext uri="{BB962C8B-B14F-4D97-AF65-F5344CB8AC3E}">
        <p14:creationId xmlns:p14="http://schemas.microsoft.com/office/powerpoint/2010/main" val="38851029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6" name="TextBox 5"/>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architecture </a:t>
            </a: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7" name="Right Arrow 6"/>
          <p:cNvSpPr/>
          <p:nvPr/>
        </p:nvSpPr>
        <p:spPr bwMode="auto">
          <a:xfrm>
            <a:off x="1694060" y="4947385"/>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695964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97"/>
            <a:ext cx="9144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https://en.wikipedia.org/wiki/Ancient_Greek_architecture#/media/File:O_Partenon_de_Atenas.jpg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078701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358196" y="527464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8257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785010437"/>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18016</TotalTime>
  <Words>7979</Words>
  <Application>Microsoft Office PowerPoint</Application>
  <PresentationFormat>On-screen Show (4:3)</PresentationFormat>
  <Paragraphs>1392</Paragraphs>
  <Slides>291</Slides>
  <Notes>112</Notes>
  <HiddenSlides>2</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291</vt:i4>
      </vt:variant>
    </vt:vector>
  </HeadingPairs>
  <TitlesOfParts>
    <vt:vector size="317" baseType="lpstr">
      <vt:lpstr>Arial</vt:lpstr>
      <vt:lpstr>Arial Black</vt:lpstr>
      <vt:lpstr>Arial Narrow</vt:lpstr>
      <vt:lpstr>Brush Script MT</vt:lpstr>
      <vt:lpstr>Calibri</vt:lpstr>
      <vt:lpstr>Monotype Sorts</vt:lpstr>
      <vt:lpstr>Tahoma</vt:lpstr>
      <vt:lpstr>Times New Roman</vt:lpstr>
      <vt:lpstr>Verdana</vt:lpstr>
      <vt:lpstr>Wingdings</vt:lpstr>
      <vt:lpstr>Default Design</vt:lpstr>
      <vt:lpstr>1_Default Design</vt:lpstr>
      <vt:lpstr>2_Default Design</vt:lpstr>
      <vt:lpstr>22_Default Design</vt:lpstr>
      <vt:lpstr>8_Default Design</vt:lpstr>
      <vt:lpstr>28_Default Design</vt:lpstr>
      <vt:lpstr>39_Default Design</vt:lpstr>
      <vt:lpstr>27_Default Design</vt:lpstr>
      <vt:lpstr>Blends</vt:lpstr>
      <vt:lpstr>6_Default Design</vt:lpstr>
      <vt:lpstr>16_Default Design</vt:lpstr>
      <vt:lpstr>26_Default Design</vt:lpstr>
      <vt:lpstr>35_Default Design</vt:lpstr>
      <vt:lpstr>28_Contemporary Portrait</vt:lpstr>
      <vt:lpstr>Office Theme</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1163</cp:revision>
  <cp:lastPrinted>2000-04-06T19:51:41Z</cp:lastPrinted>
  <dcterms:created xsi:type="dcterms:W3CDTF">2000-03-27T15:46:35Z</dcterms:created>
  <dcterms:modified xsi:type="dcterms:W3CDTF">2025-12-29T22:46:30Z</dcterms:modified>
</cp:coreProperties>
</file>