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66" r:id="rId4"/>
    <p:sldMasterId id="2147484874" r:id="rId5"/>
    <p:sldMasterId id="2147484922" r:id="rId6"/>
    <p:sldMasterId id="2147484934" r:id="rId7"/>
    <p:sldMasterId id="2147484982" r:id="rId8"/>
    <p:sldMasterId id="2147485213" r:id="rId9"/>
    <p:sldMasterId id="2147485237" r:id="rId10"/>
    <p:sldMasterId id="2147485369" r:id="rId11"/>
    <p:sldMasterId id="2147485453" r:id="rId12"/>
    <p:sldMasterId id="2147485623" r:id="rId13"/>
    <p:sldMasterId id="2147485707" r:id="rId14"/>
    <p:sldMasterId id="2147485743" r:id="rId15"/>
    <p:sldMasterId id="2147485839" r:id="rId16"/>
    <p:sldMasterId id="2147485971" r:id="rId17"/>
    <p:sldMasterId id="2147486007" r:id="rId18"/>
    <p:sldMasterId id="2147486175" r:id="rId19"/>
    <p:sldMasterId id="2147486187" r:id="rId20"/>
  </p:sldMasterIdLst>
  <p:notesMasterIdLst>
    <p:notesMasterId r:id="rId106"/>
  </p:notesMasterIdLst>
  <p:handoutMasterIdLst>
    <p:handoutMasterId r:id="rId107"/>
  </p:handoutMasterIdLst>
  <p:sldIdLst>
    <p:sldId id="1677" r:id="rId21"/>
    <p:sldId id="3322" r:id="rId22"/>
    <p:sldId id="3323" r:id="rId23"/>
    <p:sldId id="3325" r:id="rId24"/>
    <p:sldId id="3326" r:id="rId25"/>
    <p:sldId id="3327" r:id="rId26"/>
    <p:sldId id="3328" r:id="rId27"/>
    <p:sldId id="3329" r:id="rId28"/>
    <p:sldId id="3330" r:id="rId29"/>
    <p:sldId id="3331" r:id="rId30"/>
    <p:sldId id="3332" r:id="rId31"/>
    <p:sldId id="3333" r:id="rId32"/>
    <p:sldId id="3334" r:id="rId33"/>
    <p:sldId id="3335" r:id="rId34"/>
    <p:sldId id="3336" r:id="rId35"/>
    <p:sldId id="3337" r:id="rId36"/>
    <p:sldId id="3338" r:id="rId37"/>
    <p:sldId id="3339" r:id="rId38"/>
    <p:sldId id="1020" r:id="rId39"/>
    <p:sldId id="467" r:id="rId40"/>
    <p:sldId id="1294" r:id="rId41"/>
    <p:sldId id="1469" r:id="rId42"/>
    <p:sldId id="3340" r:id="rId43"/>
    <p:sldId id="1470" r:id="rId44"/>
    <p:sldId id="1880" r:id="rId45"/>
    <p:sldId id="1476" r:id="rId46"/>
    <p:sldId id="1509" r:id="rId47"/>
    <p:sldId id="1510" r:id="rId48"/>
    <p:sldId id="3341" r:id="rId49"/>
    <p:sldId id="3342" r:id="rId50"/>
    <p:sldId id="3343" r:id="rId51"/>
    <p:sldId id="3344" r:id="rId52"/>
    <p:sldId id="3345" r:id="rId53"/>
    <p:sldId id="3346" r:id="rId54"/>
    <p:sldId id="3347" r:id="rId55"/>
    <p:sldId id="3390" r:id="rId56"/>
    <p:sldId id="3348" r:id="rId57"/>
    <p:sldId id="3349" r:id="rId58"/>
    <p:sldId id="3351" r:id="rId59"/>
    <p:sldId id="3352" r:id="rId60"/>
    <p:sldId id="3350" r:id="rId61"/>
    <p:sldId id="3353" r:id="rId62"/>
    <p:sldId id="3355" r:id="rId63"/>
    <p:sldId id="3386" r:id="rId64"/>
    <p:sldId id="3356" r:id="rId65"/>
    <p:sldId id="3357" r:id="rId66"/>
    <p:sldId id="3358" r:id="rId67"/>
    <p:sldId id="3359" r:id="rId68"/>
    <p:sldId id="3360" r:id="rId69"/>
    <p:sldId id="495" r:id="rId70"/>
    <p:sldId id="3387" r:id="rId71"/>
    <p:sldId id="3361" r:id="rId72"/>
    <p:sldId id="3362" r:id="rId73"/>
    <p:sldId id="983" r:id="rId74"/>
    <p:sldId id="3363" r:id="rId75"/>
    <p:sldId id="3364" r:id="rId76"/>
    <p:sldId id="3365" r:id="rId77"/>
    <p:sldId id="3366" r:id="rId78"/>
    <p:sldId id="3367" r:id="rId79"/>
    <p:sldId id="3368" r:id="rId80"/>
    <p:sldId id="1586" r:id="rId81"/>
    <p:sldId id="3369" r:id="rId82"/>
    <p:sldId id="3370" r:id="rId83"/>
    <p:sldId id="3371" r:id="rId84"/>
    <p:sldId id="3372" r:id="rId85"/>
    <p:sldId id="3373" r:id="rId86"/>
    <p:sldId id="3374" r:id="rId87"/>
    <p:sldId id="3375" r:id="rId88"/>
    <p:sldId id="3388" r:id="rId89"/>
    <p:sldId id="3391" r:id="rId90"/>
    <p:sldId id="3393" r:id="rId91"/>
    <p:sldId id="3392" r:id="rId92"/>
    <p:sldId id="3389" r:id="rId93"/>
    <p:sldId id="3376" r:id="rId94"/>
    <p:sldId id="3377" r:id="rId95"/>
    <p:sldId id="3378" r:id="rId96"/>
    <p:sldId id="3379" r:id="rId97"/>
    <p:sldId id="3380" r:id="rId98"/>
    <p:sldId id="3381" r:id="rId99"/>
    <p:sldId id="1552" r:id="rId100"/>
    <p:sldId id="1553" r:id="rId101"/>
    <p:sldId id="877" r:id="rId102"/>
    <p:sldId id="3382" r:id="rId103"/>
    <p:sldId id="3383" r:id="rId104"/>
    <p:sldId id="3385" r:id="rId10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2583"/>
    <a:srgbClr val="FFFFFF"/>
    <a:srgbClr val="0070C0"/>
    <a:srgbClr val="FFD961"/>
    <a:srgbClr val="BADDE1"/>
    <a:srgbClr val="FFFFCD"/>
    <a:srgbClr val="FFFFAF"/>
    <a:srgbClr val="000600"/>
    <a:srgbClr val="91E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5" autoAdjust="0"/>
    <p:restoredTop sz="94660"/>
  </p:normalViewPr>
  <p:slideViewPr>
    <p:cSldViewPr snapToGrid="0">
      <p:cViewPr>
        <p:scale>
          <a:sx n="66" d="100"/>
          <a:sy n="66" d="100"/>
        </p:scale>
        <p:origin x="316" y="220"/>
      </p:cViewPr>
      <p:guideLst>
        <p:guide orient="horz" pos="210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presProps" Target="presProps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viewProps" Target="viewProps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theme" Target="theme/theme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29.xml"/><Relationship Id="rId18" Type="http://schemas.openxmlformats.org/officeDocument/2006/relationships/slide" Target="slides/slide79.xml"/><Relationship Id="rId3" Type="http://schemas.openxmlformats.org/officeDocument/2006/relationships/slide" Target="slides/slide18.xml"/><Relationship Id="rId7" Type="http://schemas.openxmlformats.org/officeDocument/2006/relationships/slide" Target="slides/slide22.xml"/><Relationship Id="rId12" Type="http://schemas.openxmlformats.org/officeDocument/2006/relationships/slide" Target="slides/slide28.xml"/><Relationship Id="rId17" Type="http://schemas.openxmlformats.org/officeDocument/2006/relationships/slide" Target="slides/slide57.xml"/><Relationship Id="rId2" Type="http://schemas.openxmlformats.org/officeDocument/2006/relationships/slide" Target="slides/slide17.xml"/><Relationship Id="rId16" Type="http://schemas.openxmlformats.org/officeDocument/2006/relationships/slide" Target="slides/slide56.xml"/><Relationship Id="rId20" Type="http://schemas.openxmlformats.org/officeDocument/2006/relationships/slide" Target="slides/slide81.xml"/><Relationship Id="rId1" Type="http://schemas.openxmlformats.org/officeDocument/2006/relationships/slide" Target="slides/slide16.xml"/><Relationship Id="rId6" Type="http://schemas.openxmlformats.org/officeDocument/2006/relationships/slide" Target="slides/slide21.xml"/><Relationship Id="rId11" Type="http://schemas.openxmlformats.org/officeDocument/2006/relationships/slide" Target="slides/slide27.xml"/><Relationship Id="rId5" Type="http://schemas.openxmlformats.org/officeDocument/2006/relationships/slide" Target="slides/slide20.xml"/><Relationship Id="rId15" Type="http://schemas.openxmlformats.org/officeDocument/2006/relationships/slide" Target="slides/slide55.xml"/><Relationship Id="rId10" Type="http://schemas.openxmlformats.org/officeDocument/2006/relationships/slide" Target="slides/slide26.xml"/><Relationship Id="rId19" Type="http://schemas.openxmlformats.org/officeDocument/2006/relationships/slide" Target="slides/slide80.xml"/><Relationship Id="rId4" Type="http://schemas.openxmlformats.org/officeDocument/2006/relationships/slide" Target="slides/slide19.xml"/><Relationship Id="rId9" Type="http://schemas.openxmlformats.org/officeDocument/2006/relationships/slide" Target="slides/slide25.xml"/><Relationship Id="rId14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6CF96-D1CB-4D41-82D0-8389C51CBE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0EF4C-430F-447F-9CD5-15907E3C10F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0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38D8-608C-502C-42F8-86CB9FFB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08DA33E4-9517-6CDF-72DC-B7F891B44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25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9EE1-7F31-31A8-526B-3578924C4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9C8945A8-272A-2F6D-D05B-7919DE45B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247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68FC5-92AE-4F7C-B476-4CFB2378946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8" y="2747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8A84-97E0-46BB-875C-EA4F5C1B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20FF-FF6A-49B7-87CF-10B28D56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C7FD-E89A-48C0-82C6-6F57565B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8E17-E3CE-467A-8820-F8AD58090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01F2-B2C3-4EB0-A456-93A299656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4D32-C152-4C96-8B27-FB0358C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E8E1-65A0-43C5-B19F-7B30069E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CEB-FE4E-4BDE-931D-AF5C600DB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237C-A073-453E-86B1-7B586AC1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FB-098F-42AB-8D30-719376D0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02CA-B69C-4E50-B401-DEA65307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47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416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81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663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112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9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826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899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60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770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687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10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10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6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52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202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518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27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70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389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910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3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51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396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480E-BC3F-44BA-89F3-418990CA09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2785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DF7D-62B5-4666-8AAE-7C6D0BC810F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173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B75F-40EB-43FE-879E-EC53BF0FF84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42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D727-D69C-46CF-809F-AE8265E84C6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8472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6467-F1B1-408F-8C4A-3DE2F4C4CE7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7172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B6A8-1561-44FB-AFA3-A2FA3485D6D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266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5398-C0C5-4287-943D-BE33A318FB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5971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3076-D2FA-4523-B661-C6C6AE1E47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420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6E74-A6C6-4E4A-9F1E-90778E7FB5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60151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B3E-CCE7-4ED3-8ABA-F6883342E9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3362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312-F919-4974-A243-5FE22B573AA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88494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661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7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269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781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19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514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17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446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340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711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344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856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436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067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709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5674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1192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154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588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29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51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23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B0A0-0606-4F58-955F-CC44201B98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F7FF-DB22-40B0-A1F6-7A38351E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84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0A43B-4334-4108-AB18-594EB3390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B2E99-7D06-4CE5-834A-953B4AB38E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132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AB83-88CF-48B5-B1FE-420B84E841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7921-F3FE-4EB3-A9B1-F1BF951B89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091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100F-B200-4F19-A4AD-B3D27A0002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8042-E6D8-48C0-8FD0-33348A0620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050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54D99-A156-425B-A5B0-5E927BFAE9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62CD-C2E6-41CD-BD91-69798F56B3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404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A564-65E3-49FC-AD44-BB948A2F07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3982B-ED78-4F18-B234-871DE7B607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007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2662-CB44-4005-8DC0-2F9B000F2F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F485-61B9-45B1-8893-241C041AA1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1680E-2688-425B-967D-5B18AD681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F7AC3-35F9-4F39-B153-6A95C256B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439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68B76-6161-4EFB-ADC6-AAE714A681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708C-A1C5-4458-8C1E-34E7EBAA2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DF09-760B-4FE6-99F8-198D7DB4D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AE6D-C5C7-4CFA-A72B-89BBDEB96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8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B765C-7455-4B74-BFFA-76322ABA38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CC6F-A6B0-4279-8CAD-3C2340FE54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14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8" y="27477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37A89-F6EC-4195-BC63-8A772D4D0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  <p:sldLayoutId id="2147485460" r:id="rId7"/>
    <p:sldLayoutId id="2147485461" r:id="rId8"/>
    <p:sldLayoutId id="2147485462" r:id="rId9"/>
    <p:sldLayoutId id="2147485463" r:id="rId10"/>
    <p:sldLayoutId id="2147485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22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2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74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87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672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74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4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2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4" r:id="rId1"/>
    <p:sldLayoutId id="2147485745" r:id="rId2"/>
    <p:sldLayoutId id="2147485746" r:id="rId3"/>
    <p:sldLayoutId id="2147485747" r:id="rId4"/>
    <p:sldLayoutId id="2147485748" r:id="rId5"/>
    <p:sldLayoutId id="2147485749" r:id="rId6"/>
    <p:sldLayoutId id="2147485750" r:id="rId7"/>
    <p:sldLayoutId id="2147485751" r:id="rId8"/>
    <p:sldLayoutId id="2147485752" r:id="rId9"/>
    <p:sldLayoutId id="2147485753" r:id="rId10"/>
    <p:sldLayoutId id="2147485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556C98A-6103-4B60-86C6-3AA93CD92E0E}" type="slidenum">
              <a:rPr kumimoji="1" lang="en-US">
                <a:solidFill>
                  <a:srgbClr val="800000"/>
                </a:solidFill>
              </a:rPr>
              <a:pPr eaLnBrk="0" hangingPunct="0">
                <a:defRPr/>
              </a:pPr>
              <a:t>‹#›</a:t>
            </a:fld>
            <a:endParaRPr kumimoji="1"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79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40" r:id="rId1"/>
    <p:sldLayoutId id="2147485841" r:id="rId2"/>
    <p:sldLayoutId id="2147485842" r:id="rId3"/>
    <p:sldLayoutId id="2147485843" r:id="rId4"/>
    <p:sldLayoutId id="2147485844" r:id="rId5"/>
    <p:sldLayoutId id="2147485845" r:id="rId6"/>
    <p:sldLayoutId id="2147485846" r:id="rId7"/>
    <p:sldLayoutId id="2147485847" r:id="rId8"/>
    <p:sldLayoutId id="2147485848" r:id="rId9"/>
    <p:sldLayoutId id="2147485849" r:id="rId10"/>
    <p:sldLayoutId id="2147485850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3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2" r:id="rId1"/>
    <p:sldLayoutId id="2147485973" r:id="rId2"/>
    <p:sldLayoutId id="2147485974" r:id="rId3"/>
    <p:sldLayoutId id="2147485975" r:id="rId4"/>
    <p:sldLayoutId id="2147485976" r:id="rId5"/>
    <p:sldLayoutId id="2147485977" r:id="rId6"/>
    <p:sldLayoutId id="2147485978" r:id="rId7"/>
    <p:sldLayoutId id="2147485979" r:id="rId8"/>
    <p:sldLayoutId id="2147485980" r:id="rId9"/>
    <p:sldLayoutId id="2147485981" r:id="rId10"/>
    <p:sldLayoutId id="21474859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71280B-FA7B-4EB7-B524-013C218701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63A90D-49C3-4239-9967-E72195E9EF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5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heguardian.com/science/2023/dec/14/neanderthal-dna-may-explain-why-some-of-us-are-morning-people?CMP=share_btn_link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349196-antibiotics-encoded-in-neanderthal-dna-could-help-us-fight-infection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16/style/buccal-fat-removal-tiktok-plastic-surgery.html?smid=em-shar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2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live.com/mail/0/inbox/id/AQQkADAwATY0MDABLThjYwAxLTJjN2YtMDACLTAwCgAQAO9LDmUJCQBBSasELYWIBD7v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crystalinks.com/greekart.html" TargetMode="External"/><Relationship Id="rId1" Type="http://schemas.openxmlformats.org/officeDocument/2006/relationships/slideLayout" Target="../slideLayouts/slideLayout1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Boxers_Staatliche_Antikensammlungen_1541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O_Partenon_de_Atenas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iculturalcent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2.png"/><Relationship Id="rId5" Type="http://schemas.openxmlformats.org/officeDocument/2006/relationships/hyperlink" Target="https://theconversation.com/when-did-humans-first-start-to-speak-how-language-evolved-in-africa-194372" TargetMode="External"/><Relationship Id="rId4" Type="http://schemas.openxmlformats.org/officeDocument/2006/relationships/hyperlink" Target="http://news.bbc.co.uk/2/hi/science/nature/7144337.st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0.xml"/><Relationship Id="rId4" Type="http://schemas.openxmlformats.org/officeDocument/2006/relationships/hyperlink" Target="http://news.bbc.co.uk/2/hi/science/nature/7144337.stm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hyperlink" Target="https://www.smithsonianmag.com/smart-news/rizz-is-oxfords-2023-word-of-the-year-180983367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jpg"/><Relationship Id="rId5" Type="http://schemas.openxmlformats.org/officeDocument/2006/relationships/image" Target="../media/image47.png"/><Relationship Id="rId4" Type="http://schemas.openxmlformats.org/officeDocument/2006/relationships/hyperlink" Target="https://www.bbc.co.uk/news/uk-63857329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hyperlink" Target="http://ourmothertongues.org/language/Ojibwe/9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hyperlink" Target="http://www.tpt.org/?a=productions&amp;id=3http://cla.umn.edu/ais/undrgraduate/dakota-ojibwe-language-program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oarch.org/chapel/saints_view?contentid=165&amp;date=8/15/2015&amp;D=SA&amp;language=el" TargetMode="External"/><Relationship Id="rId1" Type="http://schemas.openxmlformats.org/officeDocument/2006/relationships/slideLayout" Target="../slideLayouts/slideLayout1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illat-Savari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6180" y="4325779"/>
            <a:ext cx="8265404" cy="156966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9682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0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7586" y="1173781"/>
            <a:ext cx="781664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</p:spTree>
    <p:extLst>
      <p:ext uri="{BB962C8B-B14F-4D97-AF65-F5344CB8AC3E}">
        <p14:creationId xmlns:p14="http://schemas.microsoft.com/office/powerpoint/2010/main" val="208322232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2406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1481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65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9135" y="3235655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some focus on the idea that it involves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“shared understanding”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/>
              <a:t> </a:t>
            </a:r>
            <a:r>
              <a:rPr lang="en-US" sz="4400" b="1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/>
              <a:t> is not inherited</a:t>
            </a:r>
            <a:r>
              <a:rPr lang="en-US" b="1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/>
              <a:t>	     </a:t>
            </a:r>
            <a:r>
              <a:rPr lang="en-US" sz="2000" b="1"/>
              <a:t>(</a:t>
            </a:r>
            <a:r>
              <a:rPr lang="en-US" sz="2000" b="1" i="1"/>
              <a:t>i.e.</a:t>
            </a:r>
            <a:r>
              <a:rPr lang="en-US" sz="2000" b="1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/>
              <a:t> is not “instinct”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2"/>
            <a:ext cx="4514850" cy="2702278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  <a:endParaRPr lang="en-US" sz="4000" b="1" dirty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dirty="0"/>
              <a:t>are “integrated”</a:t>
            </a:r>
          </a:p>
          <a:p>
            <a:pPr marL="114300" lvl="2" indent="-114300" algn="ctr" eaLnBrk="1" hangingPunct="1">
              <a:buNone/>
            </a:pPr>
            <a:r>
              <a:rPr lang="en-US" sz="2000" b="1" dirty="0"/>
              <a:t>	-- an idea that was pioneered and emphasized by the “pioneer” anthropologist Ruth Benedict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Ruth Fulton Benedict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1887-1948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Patterns of Culture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1934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Ruth Fulton Benedict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1887-1948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Patterns of Culture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8"/>
            <a:ext cx="7378700" cy="2733056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150000"/>
              </a:lnSpc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chemeClr val="accent1"/>
                </a:solidFill>
              </a:rPr>
              <a:t>are integrated</a:t>
            </a:r>
          </a:p>
          <a:p>
            <a:pPr marL="1257300" lvl="2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Interact  and change</a:t>
            </a:r>
          </a:p>
          <a:p>
            <a:pPr marL="1714500" lvl="3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the idea that some cultures 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(like “hunting and gathering” cultures, or the Amish)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do not change is not correct</a:t>
            </a:r>
          </a:p>
        </p:txBody>
      </p:sp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944859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/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/>
              <a:t>some people like to think of these as </a:t>
            </a:r>
            <a:br>
              <a:rPr lang="en-US" sz="2400" b="1" dirty="0"/>
            </a:br>
            <a:r>
              <a:rPr lang="en-US" sz="2400" b="1" dirty="0"/>
              <a:t>“local cultures”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40312682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688632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2695018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generally strive to preserve their cultural identity . . 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1376158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601247"/>
            <a:ext cx="78486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 Four </a:t>
            </a:r>
            <a:r>
              <a:rPr kumimoji="1" lang="en-US" sz="3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kumimoji="1" lang="en-US" sz="36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ields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3585316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1220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URL link to print: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https://www.d.umn.edu/cla/faculty/troufs/anth1602/pchoebel.html#title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looks at all things biological and physical, and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subjects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6577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https://www.theguardian.com/science/2023/dec/14/neanderthal-dna-may-explain-why-some-of-us-are-morning-people?CMP=share_btn_link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7AF0-CD9D-7D19-EB7C-C5AB07C9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8" y="979764"/>
            <a:ext cx="5486400" cy="525885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3C6B2DF-8A78-90FC-2F94-EC261DEF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844" y="17004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2023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6D39BEC-3B7E-F149-49F9-1EEE60CF3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5" y="502546"/>
            <a:ext cx="2135705" cy="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0747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DB8E4-63AB-EFF4-C277-144CF38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9846"/>
            <a:ext cx="552957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5469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https://www.newscientist.com/article/2349196-antibiotics-encoded-in-neanderthal-dna-could-help-us-fight-infections/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95CEB-288B-0391-6A10-5197ED3B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10" y="1946266"/>
            <a:ext cx="1752690" cy="32386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E0D4CF9-40FE-9EA6-33DE-0474271E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19" y="21047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3789950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18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022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2485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7690001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582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Penguin Avery, 2009</a:t>
            </a:r>
          </a:p>
        </p:txBody>
      </p:sp>
    </p:spTree>
    <p:extLst>
      <p:ext uri="{BB962C8B-B14F-4D97-AF65-F5344CB8AC3E}">
        <p14:creationId xmlns:p14="http://schemas.microsoft.com/office/powerpoint/2010/main" val="422829388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F23A-C955-5DD9-00E8-40FE99DD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96" y="447541"/>
            <a:ext cx="460244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93A2B2F-0591-C393-8B39-1E0F7728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8" y="6394010"/>
            <a:ext cx="4953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https://www.nytimes.com/2022/12/16/style/buccal-fat-removal-tiktok-plastic-surgery.html?smid=em-share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EF5003-B570-7392-DB58-E8680C1B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19" y="22444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9475963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URL link to print: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https://www.d.umn.edu/cla/faculty/troufs/anth1602/pchoebel.html#title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581228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3494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088582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archaeology investigates cultures of the past, and questions of how things that we see today came to be that way, including forensics . . .</a:t>
            </a:r>
          </a:p>
        </p:txBody>
      </p:sp>
    </p:spTree>
    <p:extLst>
      <p:ext uri="{BB962C8B-B14F-4D97-AF65-F5344CB8AC3E}">
        <p14:creationId xmlns:p14="http://schemas.microsoft.com/office/powerpoint/2010/main" val="17496648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1723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A1DD4-3513-20F4-322C-C60B20B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00" y="312059"/>
            <a:ext cx="5476999" cy="5943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2E7B03F-8C06-A0FC-4ED7-F369725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219" y="13681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393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https://outlook.live.com/mail/0/inbox/id/AQQkADAwATY0MDABLThjYwAxLTJjN2YtMDACLTAwCgAQAO9LDmUJCQBBSasELYWIBD7v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8AE71-213F-B116-97B9-905E0D84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5" y="1210482"/>
            <a:ext cx="1269841" cy="380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pPr eaLnBrk="1" hangingPunct="1"/>
            <a:r>
              <a:rPr lang="en-US" b="1" dirty="0"/>
              <a:t>Early Neolithic sites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19973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349.</a:t>
            </a:r>
          </a:p>
        </p:txBody>
      </p:sp>
      <p:pic>
        <p:nvPicPr>
          <p:cNvPr id="71684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115" y="181451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07774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/>
              <a:t>the comparative method </a:t>
            </a:r>
            <a:r>
              <a:rPr lang="en-US" b="1">
                <a:solidFill>
                  <a:srgbClr val="FF1B36"/>
                </a:solidFill>
              </a:rPr>
              <a:t>compares</a:t>
            </a:r>
            <a:r>
              <a:rPr lang="en-US" b="1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millet 	– 	Africa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4515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" y="1214889"/>
            <a:ext cx="7772400" cy="47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05448" y="6274258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342.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08881" y="279422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7,000 ybp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891625" y="388279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85225" y="2404835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639583" y="1548717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892550" y="3945389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TextBox 1"/>
          <p:cNvSpPr txBox="1">
            <a:spLocks noChangeArrowheads="1"/>
          </p:cNvSpPr>
          <p:nvPr/>
        </p:nvSpPr>
        <p:spPr bwMode="auto">
          <a:xfrm>
            <a:off x="914400" y="1173163"/>
            <a:ext cx="73152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F. J. Simoons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Eat not this Flesh, Food Avoidances from Pre-history to Present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Madison: University of Wisconsin Press.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5" y="3276684"/>
            <a:ext cx="1870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http://www.crystalinks.com/greekart.html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436" name="Picture 4" descr="http://www.crystalinks.com/gkdisc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30" y="580571"/>
            <a:ext cx="3843397" cy="58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8265" y="5488073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Discus Thrower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460 B.C. </a:t>
            </a:r>
          </a:p>
        </p:txBody>
      </p:sp>
    </p:spTree>
    <p:extLst>
      <p:ext uri="{BB962C8B-B14F-4D97-AF65-F5344CB8AC3E}">
        <p14:creationId xmlns:p14="http://schemas.microsoft.com/office/powerpoint/2010/main" val="321998361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b/Boxers_Staatliche_Antikensammlungen_1541.jpg/800px-Boxers_Staatliche_Antikensammlungen_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662529"/>
            <a:ext cx="4194629" cy="61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8856" y="6545940"/>
            <a:ext cx="6371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https://en.wikipedia.org/wiki/Ancient_Greek_architecture#/media/File:Boxers_Staatliche_Antikensammlungen_1541.jpg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000" y="5341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Black figure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Amphora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Atalante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painter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500-490 B.C.</a:t>
            </a:r>
          </a:p>
        </p:txBody>
      </p:sp>
    </p:spTree>
    <p:extLst>
      <p:ext uri="{BB962C8B-B14F-4D97-AF65-F5344CB8AC3E}">
        <p14:creationId xmlns:p14="http://schemas.microsoft.com/office/powerpoint/2010/main" val="345165987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7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https://en.wikipedia.org/wiki/Ancient_Greek_architecture#/media/File:O_Partenon_de_Atenas.jpg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814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2675474" y="5237313"/>
            <a:ext cx="37657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Sophie D. Coe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America's First Cuisines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Austin: University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Texax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Press, 1994.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656" y="1578414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3117978" y="6400815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0854" y="1356647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Aztec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Maya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8427215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https://slideplayer.com/slide/2407456/9/images/66/Four+Field+Approach+SOCIAL+ARCHAEOLOGY+AND+CULTURAL+PHYSICAL.jpg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300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14" y="5878009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Pictograph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Hegman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Lake, Minnesota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079" y="682172"/>
            <a:ext cx="3744833" cy="49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95938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46" y="508009"/>
            <a:ext cx="7772400" cy="5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618355" y="5883534"/>
            <a:ext cx="5914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 Sugar Camp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1853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Seth Eastman (1808-1878 American)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Newberry Library, Chicago </a:t>
            </a:r>
          </a:p>
        </p:txBody>
      </p:sp>
    </p:spTree>
    <p:extLst>
      <p:ext uri="{BB962C8B-B14F-4D97-AF65-F5344CB8AC3E}">
        <p14:creationId xmlns:p14="http://schemas.microsoft.com/office/powerpoint/2010/main" val="228892994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976" y="851820"/>
            <a:ext cx="7315200" cy="46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90926" y="589269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Indians harvesting wild rice near Brainerd, 1905.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408396598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25157" y="5691229"/>
            <a:ext cx="678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Chippewa medicine man singer with ceremonial turtle clan drum.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Collection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1900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Minnesota Historical Society, Negative No. 21120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058" y="76200"/>
            <a:ext cx="444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23814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55797" y="6551842"/>
            <a:ext cx="20265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http://www.samiculturalcenter.org/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00" y="534987"/>
            <a:ext cx="2058168" cy="3016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204108"/>
            <a:ext cx="68865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154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058079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finally . . .</a:t>
            </a:r>
          </a:p>
        </p:txBody>
      </p:sp>
    </p:spTree>
    <p:extLst>
      <p:ext uri="{BB962C8B-B14F-4D97-AF65-F5344CB8AC3E}">
        <p14:creationId xmlns:p14="http://schemas.microsoft.com/office/powerpoint/2010/main" val="205273362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766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linguistics looks at languages and dialects historically, psychologically, and culturally . . .</a:t>
            </a:r>
          </a:p>
        </p:txBody>
      </p:sp>
    </p:spTree>
    <p:extLst>
      <p:ext uri="{BB962C8B-B14F-4D97-AF65-F5344CB8AC3E}">
        <p14:creationId xmlns:p14="http://schemas.microsoft.com/office/powerpoint/2010/main" val="148602444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D5F8-A6FC-8777-355A-E53A2A4C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9" y="1292102"/>
            <a:ext cx="8769801" cy="4781796"/>
          </a:xfrm>
          <a:prstGeom prst="rect">
            <a:avLst/>
          </a:prstGeom>
        </p:spPr>
      </p:pic>
      <p:sp>
        <p:nvSpPr>
          <p:cNvPr id="5" name="Text Box 2">
            <a:hlinkClick r:id="rId4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772" y="6539949"/>
            <a:ext cx="5009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https://theconversation.com/when-did-humans-first-start-to-speak-how-language-evolved-in-africa-194372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93A65-30EF-A0B2-5698-AC8B8725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3" y="396722"/>
            <a:ext cx="2800494" cy="577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146FA-D22D-AB9D-F675-8DBEB469CB06}"/>
              </a:ext>
            </a:extLst>
          </p:cNvPr>
          <p:cNvSpPr txBox="1"/>
          <p:nvPr/>
        </p:nvSpPr>
        <p:spPr>
          <a:xfrm>
            <a:off x="644453" y="9042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December 11, 2022</a:t>
            </a:r>
          </a:p>
        </p:txBody>
      </p:sp>
    </p:spTree>
    <p:extLst>
      <p:ext uri="{BB962C8B-B14F-4D97-AF65-F5344CB8AC3E}">
        <p14:creationId xmlns:p14="http://schemas.microsoft.com/office/powerpoint/2010/main" val="35910920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D79AA-0942-4F56-B068-315C3197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4049"/>
            <a:ext cx="8229600" cy="5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3335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617" y="6539949"/>
            <a:ext cx="38940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000000"/>
                </a:solidFill>
                <a:latin typeface="Arial" charset="0"/>
              </a:rPr>
              <a:t>https://www.opb.org/article/2025/12/02/rage-bait-is-2025-oxford-word-of-the-year/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43ADC8-E3E7-CE1F-3406-40926869B984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3B8A0-627B-60FB-8C96-FD417D769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051D9-C986-AFB8-1C1D-DF3345503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0" y="257411"/>
            <a:ext cx="8229600" cy="631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429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93E20-B640-19BC-4145-0AB7430A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3026B9-B5E9-3FD9-0918-707C1C9349E2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71E01-009B-0BC3-3CB1-FF9066E58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822" y="246871"/>
            <a:ext cx="5017606" cy="6400800"/>
          </a:xfrm>
          <a:prstGeom prst="rect">
            <a:avLst/>
          </a:prstGeom>
        </p:spPr>
      </p:pic>
      <p:sp>
        <p:nvSpPr>
          <p:cNvPr id="6" name="Text Box 2">
            <a:hlinkClick r:id="rId4"/>
            <a:extLst>
              <a:ext uri="{FF2B5EF4-FFF2-40B4-BE49-F238E27FC236}">
                <a16:creationId xmlns:a16="http://schemas.microsoft.com/office/drawing/2014/main" id="{C5BCE1DD-6794-2D54-B70D-B494C5E5F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850" y="6539949"/>
            <a:ext cx="36455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000000"/>
                </a:solidFill>
                <a:latin typeface="Arial" charset="0"/>
              </a:rPr>
              <a:t>https://news.northeastern.edu/2024/12/03/brain-rot-oxford-word-of-the-year/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1694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AA017-2ECD-7C74-9BEC-EC2E9458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6AFD37D5-BAD1-1A9B-A049-DCFF63E8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75" y="6539949"/>
            <a:ext cx="45801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https://www.smithsonianmag.com/smart-news/rizz-is-oxfords-2023-word-of-the-year-180983367/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5D88F-CAED-3196-41B5-92EAC6C1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87" y="422514"/>
            <a:ext cx="7315200" cy="601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904426-EF40-6DC9-A879-2601AA0D2795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F5383-E768-6D6F-1F96-6DF1D2265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922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306" y="6539949"/>
            <a:ext cx="2090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https://www.bbc.co.uk/news/uk-63857329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F6CAD-199B-245A-B443-5B64B0DA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59" y="558800"/>
            <a:ext cx="670812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FF8FF-1DFD-D122-C563-9CE10A87CB37}"/>
              </a:ext>
            </a:extLst>
          </p:cNvPr>
          <p:cNvSpPr txBox="1"/>
          <p:nvPr/>
        </p:nvSpPr>
        <p:spPr>
          <a:xfrm>
            <a:off x="1165153" y="1424936"/>
            <a:ext cx="2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December 11,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E4FF4-DD5E-8780-283F-C8DD6F90F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7" y="16350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039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81867" y="6539949"/>
            <a:ext cx="234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http://ourmothertongues.org/language/Ojibwe/9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" y="829349"/>
            <a:ext cx="8229600" cy="53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8269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48800" y="6539949"/>
            <a:ext cx="5211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http://cla.umn.edu/ais/undhttp://www.tpt.org/?a=productions&amp;id=3rgraduate/dakota-ojibwe-language-programs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906"/>
            <a:ext cx="8639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079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1" y="370728"/>
            <a:ext cx="7772400" cy="57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Wisconsin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Menominee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Kenosha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ginoozhe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“pike”)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Kewaunee (“prairie hen / wild duck”)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416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72" y="1076534"/>
            <a:ext cx="7772400" cy="508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County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Nibish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(“tea”)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Menahga (“blueberry”)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0389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7E6B24E8-6A57-4186-A375-5EC25B0F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5" y="152400"/>
            <a:ext cx="8229600" cy="712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4FA33-CDB2-4662-89DE-3DE54DD7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2" y="939800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86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Taste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8458200" cy="5563798"/>
          </a:xfrm>
          <a:prstGeom prst="rect">
            <a:avLst/>
          </a:prstGeom>
        </p:spPr>
      </p:pic>
      <p:pic>
        <p:nvPicPr>
          <p:cNvPr id="331778" name="Picture 2" descr="http://www.duluthnewstribune.com/media/full/jpg/2012/07/13/dimastylidemetri_5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5" y="1219201"/>
            <a:ext cx="3695831" cy="49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3755410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Styli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Demetri Bush wear their dance costumes for the Taste of Greece.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(Photo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9943" y="4078556"/>
            <a:ext cx="1059788" cy="566057"/>
          </a:xfrm>
          <a:custGeom>
            <a:avLst/>
            <a:gdLst>
              <a:gd name="connsiteX0" fmla="*/ 580571 w 1059788"/>
              <a:gd name="connsiteY0" fmla="*/ 522515 h 566057"/>
              <a:gd name="connsiteX1" fmla="*/ 986971 w 1059788"/>
              <a:gd name="connsiteY1" fmla="*/ 522515 h 566057"/>
              <a:gd name="connsiteX2" fmla="*/ 1030514 w 1059788"/>
              <a:gd name="connsiteY2" fmla="*/ 493486 h 566057"/>
              <a:gd name="connsiteX3" fmla="*/ 1030514 w 1059788"/>
              <a:gd name="connsiteY3" fmla="*/ 188686 h 566057"/>
              <a:gd name="connsiteX4" fmla="*/ 928914 w 1059788"/>
              <a:gd name="connsiteY4" fmla="*/ 130629 h 566057"/>
              <a:gd name="connsiteX5" fmla="*/ 885371 w 1059788"/>
              <a:gd name="connsiteY5" fmla="*/ 101600 h 566057"/>
              <a:gd name="connsiteX6" fmla="*/ 827314 w 1059788"/>
              <a:gd name="connsiteY6" fmla="*/ 87086 h 566057"/>
              <a:gd name="connsiteX7" fmla="*/ 740228 w 1059788"/>
              <a:gd name="connsiteY7" fmla="*/ 58057 h 566057"/>
              <a:gd name="connsiteX8" fmla="*/ 653143 w 1059788"/>
              <a:gd name="connsiteY8" fmla="*/ 29029 h 566057"/>
              <a:gd name="connsiteX9" fmla="*/ 595086 w 1059788"/>
              <a:gd name="connsiteY9" fmla="*/ 14515 h 566057"/>
              <a:gd name="connsiteX10" fmla="*/ 304800 w 1059788"/>
              <a:gd name="connsiteY10" fmla="*/ 0 h 566057"/>
              <a:gd name="connsiteX11" fmla="*/ 130628 w 1059788"/>
              <a:gd name="connsiteY11" fmla="*/ 43543 h 566057"/>
              <a:gd name="connsiteX12" fmla="*/ 72571 w 1059788"/>
              <a:gd name="connsiteY12" fmla="*/ 130629 h 566057"/>
              <a:gd name="connsiteX13" fmla="*/ 14514 w 1059788"/>
              <a:gd name="connsiteY13" fmla="*/ 261257 h 566057"/>
              <a:gd name="connsiteX14" fmla="*/ 0 w 1059788"/>
              <a:gd name="connsiteY14" fmla="*/ 304800 h 566057"/>
              <a:gd name="connsiteX15" fmla="*/ 14514 w 1059788"/>
              <a:gd name="connsiteY15" fmla="*/ 391886 h 566057"/>
              <a:gd name="connsiteX16" fmla="*/ 29028 w 1059788"/>
              <a:gd name="connsiteY16" fmla="*/ 435429 h 566057"/>
              <a:gd name="connsiteX17" fmla="*/ 72571 w 1059788"/>
              <a:gd name="connsiteY17" fmla="*/ 449943 h 566057"/>
              <a:gd name="connsiteX18" fmla="*/ 174171 w 1059788"/>
              <a:gd name="connsiteY18" fmla="*/ 508000 h 566057"/>
              <a:gd name="connsiteX19" fmla="*/ 261257 w 1059788"/>
              <a:gd name="connsiteY19" fmla="*/ 537029 h 566057"/>
              <a:gd name="connsiteX20" fmla="*/ 304800 w 1059788"/>
              <a:gd name="connsiteY20" fmla="*/ 551543 h 566057"/>
              <a:gd name="connsiteX21" fmla="*/ 493486 w 1059788"/>
              <a:gd name="connsiteY21" fmla="*/ 566057 h 566057"/>
              <a:gd name="connsiteX22" fmla="*/ 609600 w 1059788"/>
              <a:gd name="connsiteY22" fmla="*/ 551543 h 566057"/>
              <a:gd name="connsiteX23" fmla="*/ 725714 w 1059788"/>
              <a:gd name="connsiteY23" fmla="*/ 537029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9788" h="566057">
                <a:moveTo>
                  <a:pt x="580571" y="522515"/>
                </a:moveTo>
                <a:cubicBezTo>
                  <a:pt x="736700" y="533667"/>
                  <a:pt x="830842" y="550067"/>
                  <a:pt x="986971" y="522515"/>
                </a:cubicBezTo>
                <a:cubicBezTo>
                  <a:pt x="1004150" y="519483"/>
                  <a:pt x="1016000" y="503162"/>
                  <a:pt x="1030514" y="493486"/>
                </a:cubicBezTo>
                <a:cubicBezTo>
                  <a:pt x="1068230" y="380336"/>
                  <a:pt x="1070841" y="390323"/>
                  <a:pt x="1030514" y="188686"/>
                </a:cubicBezTo>
                <a:cubicBezTo>
                  <a:pt x="1028232" y="177278"/>
                  <a:pt x="929067" y="130716"/>
                  <a:pt x="928914" y="130629"/>
                </a:cubicBezTo>
                <a:cubicBezTo>
                  <a:pt x="913768" y="121974"/>
                  <a:pt x="901405" y="108472"/>
                  <a:pt x="885371" y="101600"/>
                </a:cubicBezTo>
                <a:cubicBezTo>
                  <a:pt x="867036" y="93742"/>
                  <a:pt x="846421" y="92818"/>
                  <a:pt x="827314" y="87086"/>
                </a:cubicBezTo>
                <a:cubicBezTo>
                  <a:pt x="798006" y="78293"/>
                  <a:pt x="769257" y="67733"/>
                  <a:pt x="740228" y="58057"/>
                </a:cubicBezTo>
                <a:lnTo>
                  <a:pt x="653143" y="29029"/>
                </a:lnTo>
                <a:cubicBezTo>
                  <a:pt x="633791" y="24191"/>
                  <a:pt x="614965" y="16172"/>
                  <a:pt x="595086" y="14515"/>
                </a:cubicBezTo>
                <a:cubicBezTo>
                  <a:pt x="498538" y="6469"/>
                  <a:pt x="401562" y="4838"/>
                  <a:pt x="304800" y="0"/>
                </a:cubicBezTo>
                <a:cubicBezTo>
                  <a:pt x="249566" y="6137"/>
                  <a:pt x="173702" y="-5684"/>
                  <a:pt x="130628" y="43543"/>
                </a:cubicBezTo>
                <a:cubicBezTo>
                  <a:pt x="107654" y="69799"/>
                  <a:pt x="91923" y="101600"/>
                  <a:pt x="72571" y="130629"/>
                </a:cubicBezTo>
                <a:cubicBezTo>
                  <a:pt x="26571" y="199629"/>
                  <a:pt x="49057" y="157628"/>
                  <a:pt x="14514" y="261257"/>
                </a:cubicBezTo>
                <a:lnTo>
                  <a:pt x="0" y="304800"/>
                </a:lnTo>
                <a:cubicBezTo>
                  <a:pt x="4838" y="333829"/>
                  <a:pt x="8130" y="363158"/>
                  <a:pt x="14514" y="391886"/>
                </a:cubicBezTo>
                <a:cubicBezTo>
                  <a:pt x="17833" y="406821"/>
                  <a:pt x="18210" y="424611"/>
                  <a:pt x="29028" y="435429"/>
                </a:cubicBezTo>
                <a:cubicBezTo>
                  <a:pt x="39846" y="446247"/>
                  <a:pt x="58057" y="445105"/>
                  <a:pt x="72571" y="449943"/>
                </a:cubicBezTo>
                <a:cubicBezTo>
                  <a:pt x="111849" y="476129"/>
                  <a:pt x="128131" y="489584"/>
                  <a:pt x="174171" y="508000"/>
                </a:cubicBezTo>
                <a:cubicBezTo>
                  <a:pt x="202581" y="519364"/>
                  <a:pt x="232228" y="527353"/>
                  <a:pt x="261257" y="537029"/>
                </a:cubicBezTo>
                <a:cubicBezTo>
                  <a:pt x="275771" y="541867"/>
                  <a:pt x="289546" y="550370"/>
                  <a:pt x="304800" y="551543"/>
                </a:cubicBezTo>
                <a:lnTo>
                  <a:pt x="493486" y="566057"/>
                </a:lnTo>
                <a:cubicBezTo>
                  <a:pt x="532191" y="561219"/>
                  <a:pt x="571125" y="557955"/>
                  <a:pt x="609600" y="551543"/>
                </a:cubicBezTo>
                <a:cubicBezTo>
                  <a:pt x="724847" y="532335"/>
                  <a:pt x="610440" y="537029"/>
                  <a:pt x="725714" y="537029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396364" y="4078514"/>
            <a:ext cx="928915" cy="510346"/>
          </a:xfrm>
          <a:custGeom>
            <a:avLst/>
            <a:gdLst>
              <a:gd name="connsiteX0" fmla="*/ 362858 w 928915"/>
              <a:gd name="connsiteY0" fmla="*/ 493486 h 510346"/>
              <a:gd name="connsiteX1" fmla="*/ 885372 w 928915"/>
              <a:gd name="connsiteY1" fmla="*/ 493486 h 510346"/>
              <a:gd name="connsiteX2" fmla="*/ 914400 w 928915"/>
              <a:gd name="connsiteY2" fmla="*/ 377372 h 510346"/>
              <a:gd name="connsiteX3" fmla="*/ 928915 w 928915"/>
              <a:gd name="connsiteY3" fmla="*/ 319315 h 510346"/>
              <a:gd name="connsiteX4" fmla="*/ 899886 w 928915"/>
              <a:gd name="connsiteY4" fmla="*/ 188686 h 510346"/>
              <a:gd name="connsiteX5" fmla="*/ 870858 w 928915"/>
              <a:gd name="connsiteY5" fmla="*/ 130629 h 510346"/>
              <a:gd name="connsiteX6" fmla="*/ 827315 w 928915"/>
              <a:gd name="connsiteY6" fmla="*/ 116115 h 510346"/>
              <a:gd name="connsiteX7" fmla="*/ 740229 w 928915"/>
              <a:gd name="connsiteY7" fmla="*/ 72572 h 510346"/>
              <a:gd name="connsiteX8" fmla="*/ 682172 w 928915"/>
              <a:gd name="connsiteY8" fmla="*/ 43543 h 510346"/>
              <a:gd name="connsiteX9" fmla="*/ 580572 w 928915"/>
              <a:gd name="connsiteY9" fmla="*/ 14515 h 510346"/>
              <a:gd name="connsiteX10" fmla="*/ 537029 w 928915"/>
              <a:gd name="connsiteY10" fmla="*/ 0 h 510346"/>
              <a:gd name="connsiteX11" fmla="*/ 188686 w 928915"/>
              <a:gd name="connsiteY11" fmla="*/ 14515 h 510346"/>
              <a:gd name="connsiteX12" fmla="*/ 145143 w 928915"/>
              <a:gd name="connsiteY12" fmla="*/ 29029 h 510346"/>
              <a:gd name="connsiteX13" fmla="*/ 101600 w 928915"/>
              <a:gd name="connsiteY13" fmla="*/ 58057 h 510346"/>
              <a:gd name="connsiteX14" fmla="*/ 43543 w 928915"/>
              <a:gd name="connsiteY14" fmla="*/ 145143 h 510346"/>
              <a:gd name="connsiteX15" fmla="*/ 14515 w 928915"/>
              <a:gd name="connsiteY15" fmla="*/ 188686 h 510346"/>
              <a:gd name="connsiteX16" fmla="*/ 0 w 928915"/>
              <a:gd name="connsiteY16" fmla="*/ 232229 h 510346"/>
              <a:gd name="connsiteX17" fmla="*/ 14515 w 928915"/>
              <a:gd name="connsiteY17" fmla="*/ 377372 h 510346"/>
              <a:gd name="connsiteX18" fmla="*/ 58058 w 928915"/>
              <a:gd name="connsiteY18" fmla="*/ 406400 h 510346"/>
              <a:gd name="connsiteX19" fmla="*/ 101600 w 928915"/>
              <a:gd name="connsiteY19" fmla="*/ 449943 h 510346"/>
              <a:gd name="connsiteX20" fmla="*/ 217715 w 928915"/>
              <a:gd name="connsiteY20" fmla="*/ 493486 h 510346"/>
              <a:gd name="connsiteX21" fmla="*/ 449943 w 928915"/>
              <a:gd name="connsiteY21" fmla="*/ 508000 h 5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8915" h="510346">
                <a:moveTo>
                  <a:pt x="362858" y="493486"/>
                </a:moveTo>
                <a:cubicBezTo>
                  <a:pt x="454307" y="498865"/>
                  <a:pt x="803496" y="528575"/>
                  <a:pt x="885372" y="493486"/>
                </a:cubicBezTo>
                <a:cubicBezTo>
                  <a:pt x="922042" y="477770"/>
                  <a:pt x="904724" y="416077"/>
                  <a:pt x="914400" y="377372"/>
                </a:cubicBezTo>
                <a:lnTo>
                  <a:pt x="928915" y="319315"/>
                </a:lnTo>
                <a:cubicBezTo>
                  <a:pt x="920216" y="267126"/>
                  <a:pt x="919375" y="234160"/>
                  <a:pt x="899886" y="188686"/>
                </a:cubicBezTo>
                <a:cubicBezTo>
                  <a:pt x="891363" y="168799"/>
                  <a:pt x="886157" y="145928"/>
                  <a:pt x="870858" y="130629"/>
                </a:cubicBezTo>
                <a:cubicBezTo>
                  <a:pt x="860040" y="119811"/>
                  <a:pt x="841829" y="120953"/>
                  <a:pt x="827315" y="116115"/>
                </a:cubicBezTo>
                <a:cubicBezTo>
                  <a:pt x="743634" y="60327"/>
                  <a:pt x="824359" y="108628"/>
                  <a:pt x="740229" y="72572"/>
                </a:cubicBezTo>
                <a:cubicBezTo>
                  <a:pt x="720342" y="64049"/>
                  <a:pt x="702059" y="52066"/>
                  <a:pt x="682172" y="43543"/>
                </a:cubicBezTo>
                <a:cubicBezTo>
                  <a:pt x="647373" y="28629"/>
                  <a:pt x="617397" y="25037"/>
                  <a:pt x="580572" y="14515"/>
                </a:cubicBezTo>
                <a:cubicBezTo>
                  <a:pt x="565861" y="10312"/>
                  <a:pt x="551543" y="4838"/>
                  <a:pt x="537029" y="0"/>
                </a:cubicBezTo>
                <a:cubicBezTo>
                  <a:pt x="420915" y="4838"/>
                  <a:pt x="304584" y="5930"/>
                  <a:pt x="188686" y="14515"/>
                </a:cubicBezTo>
                <a:cubicBezTo>
                  <a:pt x="173428" y="15645"/>
                  <a:pt x="158827" y="22187"/>
                  <a:pt x="145143" y="29029"/>
                </a:cubicBezTo>
                <a:cubicBezTo>
                  <a:pt x="129541" y="36830"/>
                  <a:pt x="116114" y="48381"/>
                  <a:pt x="101600" y="58057"/>
                </a:cubicBezTo>
                <a:lnTo>
                  <a:pt x="43543" y="145143"/>
                </a:lnTo>
                <a:cubicBezTo>
                  <a:pt x="33867" y="159657"/>
                  <a:pt x="20031" y="172137"/>
                  <a:pt x="14515" y="188686"/>
                </a:cubicBezTo>
                <a:lnTo>
                  <a:pt x="0" y="232229"/>
                </a:lnTo>
                <a:cubicBezTo>
                  <a:pt x="4838" y="280610"/>
                  <a:pt x="-861" y="331245"/>
                  <a:pt x="14515" y="377372"/>
                </a:cubicBezTo>
                <a:cubicBezTo>
                  <a:pt x="20031" y="393921"/>
                  <a:pt x="44657" y="395233"/>
                  <a:pt x="58058" y="406400"/>
                </a:cubicBezTo>
                <a:cubicBezTo>
                  <a:pt x="73827" y="419541"/>
                  <a:pt x="84897" y="438012"/>
                  <a:pt x="101600" y="449943"/>
                </a:cubicBezTo>
                <a:cubicBezTo>
                  <a:pt x="132961" y="472344"/>
                  <a:pt x="179729" y="488060"/>
                  <a:pt x="217715" y="493486"/>
                </a:cubicBezTo>
                <a:cubicBezTo>
                  <a:pt x="339534" y="510888"/>
                  <a:pt x="345405" y="508000"/>
                  <a:pt x="449943" y="5080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46515" y="4496433"/>
            <a:ext cx="1596571" cy="597806"/>
          </a:xfrm>
          <a:custGeom>
            <a:avLst/>
            <a:gdLst>
              <a:gd name="connsiteX0" fmla="*/ 624728 w 1452288"/>
              <a:gd name="connsiteY0" fmla="*/ 423910 h 496481"/>
              <a:gd name="connsiteX1" fmla="*/ 769871 w 1452288"/>
              <a:gd name="connsiteY1" fmla="*/ 467453 h 496481"/>
              <a:gd name="connsiteX2" fmla="*/ 900500 w 1452288"/>
              <a:gd name="connsiteY2" fmla="*/ 481967 h 496481"/>
              <a:gd name="connsiteX3" fmla="*/ 1002100 w 1452288"/>
              <a:gd name="connsiteY3" fmla="*/ 496481 h 496481"/>
              <a:gd name="connsiteX4" fmla="*/ 1263357 w 1452288"/>
              <a:gd name="connsiteY4" fmla="*/ 481967 h 496481"/>
              <a:gd name="connsiteX5" fmla="*/ 1306900 w 1452288"/>
              <a:gd name="connsiteY5" fmla="*/ 467453 h 496481"/>
              <a:gd name="connsiteX6" fmla="*/ 1393986 w 1452288"/>
              <a:gd name="connsiteY6" fmla="*/ 409396 h 496481"/>
              <a:gd name="connsiteX7" fmla="*/ 1452043 w 1452288"/>
              <a:gd name="connsiteY7" fmla="*/ 322310 h 496481"/>
              <a:gd name="connsiteX8" fmla="*/ 1437528 w 1452288"/>
              <a:gd name="connsiteY8" fmla="*/ 191681 h 496481"/>
              <a:gd name="connsiteX9" fmla="*/ 1423014 w 1452288"/>
              <a:gd name="connsiteY9" fmla="*/ 148138 h 496481"/>
              <a:gd name="connsiteX10" fmla="*/ 1379471 w 1452288"/>
              <a:gd name="connsiteY10" fmla="*/ 104596 h 496481"/>
              <a:gd name="connsiteX11" fmla="*/ 1002100 w 1452288"/>
              <a:gd name="connsiteY11" fmla="*/ 32024 h 496481"/>
              <a:gd name="connsiteX12" fmla="*/ 566671 w 1452288"/>
              <a:gd name="connsiteY12" fmla="*/ 17510 h 496481"/>
              <a:gd name="connsiteX13" fmla="*/ 247357 w 1452288"/>
              <a:gd name="connsiteY13" fmla="*/ 17510 h 496481"/>
              <a:gd name="connsiteX14" fmla="*/ 160271 w 1452288"/>
              <a:gd name="connsiteY14" fmla="*/ 32024 h 496481"/>
              <a:gd name="connsiteX15" fmla="*/ 73186 w 1452288"/>
              <a:gd name="connsiteY15" fmla="*/ 61053 h 496481"/>
              <a:gd name="connsiteX16" fmla="*/ 614 w 1452288"/>
              <a:gd name="connsiteY16" fmla="*/ 148138 h 496481"/>
              <a:gd name="connsiteX17" fmla="*/ 15128 w 1452288"/>
              <a:gd name="connsiteY17" fmla="*/ 220710 h 496481"/>
              <a:gd name="connsiteX18" fmla="*/ 87700 w 1452288"/>
              <a:gd name="connsiteY18" fmla="*/ 293281 h 496481"/>
              <a:gd name="connsiteX19" fmla="*/ 145757 w 1452288"/>
              <a:gd name="connsiteY19" fmla="*/ 322310 h 496481"/>
              <a:gd name="connsiteX20" fmla="*/ 189300 w 1452288"/>
              <a:gd name="connsiteY20" fmla="*/ 336824 h 496481"/>
              <a:gd name="connsiteX21" fmla="*/ 305414 w 1452288"/>
              <a:gd name="connsiteY21" fmla="*/ 380367 h 496481"/>
              <a:gd name="connsiteX22" fmla="*/ 348957 w 1452288"/>
              <a:gd name="connsiteY22" fmla="*/ 409396 h 496481"/>
              <a:gd name="connsiteX23" fmla="*/ 465071 w 1452288"/>
              <a:gd name="connsiteY23" fmla="*/ 438424 h 496481"/>
              <a:gd name="connsiteX24" fmla="*/ 508614 w 1452288"/>
              <a:gd name="connsiteY24" fmla="*/ 452938 h 496481"/>
              <a:gd name="connsiteX25" fmla="*/ 740843 w 1452288"/>
              <a:gd name="connsiteY25" fmla="*/ 452938 h 49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2288" h="496481">
                <a:moveTo>
                  <a:pt x="624728" y="423910"/>
                </a:moveTo>
                <a:cubicBezTo>
                  <a:pt x="658624" y="435209"/>
                  <a:pt x="729141" y="461187"/>
                  <a:pt x="769871" y="467453"/>
                </a:cubicBezTo>
                <a:cubicBezTo>
                  <a:pt x="813172" y="474115"/>
                  <a:pt x="857027" y="476533"/>
                  <a:pt x="900500" y="481967"/>
                </a:cubicBezTo>
                <a:cubicBezTo>
                  <a:pt x="934446" y="486210"/>
                  <a:pt x="968233" y="491643"/>
                  <a:pt x="1002100" y="496481"/>
                </a:cubicBezTo>
                <a:cubicBezTo>
                  <a:pt x="1089186" y="491643"/>
                  <a:pt x="1176530" y="490236"/>
                  <a:pt x="1263357" y="481967"/>
                </a:cubicBezTo>
                <a:cubicBezTo>
                  <a:pt x="1278588" y="480517"/>
                  <a:pt x="1293526" y="474883"/>
                  <a:pt x="1306900" y="467453"/>
                </a:cubicBezTo>
                <a:cubicBezTo>
                  <a:pt x="1337398" y="450510"/>
                  <a:pt x="1393986" y="409396"/>
                  <a:pt x="1393986" y="409396"/>
                </a:cubicBezTo>
                <a:cubicBezTo>
                  <a:pt x="1413338" y="380367"/>
                  <a:pt x="1455896" y="356985"/>
                  <a:pt x="1452043" y="322310"/>
                </a:cubicBezTo>
                <a:cubicBezTo>
                  <a:pt x="1447205" y="278767"/>
                  <a:pt x="1444731" y="234896"/>
                  <a:pt x="1437528" y="191681"/>
                </a:cubicBezTo>
                <a:cubicBezTo>
                  <a:pt x="1435013" y="176590"/>
                  <a:pt x="1431501" y="160868"/>
                  <a:pt x="1423014" y="148138"/>
                </a:cubicBezTo>
                <a:cubicBezTo>
                  <a:pt x="1411628" y="131059"/>
                  <a:pt x="1395240" y="117736"/>
                  <a:pt x="1379471" y="104596"/>
                </a:cubicBezTo>
                <a:cubicBezTo>
                  <a:pt x="1278451" y="20414"/>
                  <a:pt x="1117916" y="36952"/>
                  <a:pt x="1002100" y="32024"/>
                </a:cubicBezTo>
                <a:lnTo>
                  <a:pt x="566671" y="17510"/>
                </a:lnTo>
                <a:cubicBezTo>
                  <a:pt x="414028" y="-7930"/>
                  <a:pt x="480105" y="-3648"/>
                  <a:pt x="247357" y="17510"/>
                </a:cubicBezTo>
                <a:cubicBezTo>
                  <a:pt x="218049" y="20174"/>
                  <a:pt x="188821" y="24886"/>
                  <a:pt x="160271" y="32024"/>
                </a:cubicBezTo>
                <a:cubicBezTo>
                  <a:pt x="130586" y="39445"/>
                  <a:pt x="73186" y="61053"/>
                  <a:pt x="73186" y="61053"/>
                </a:cubicBezTo>
                <a:cubicBezTo>
                  <a:pt x="61469" y="72770"/>
                  <a:pt x="3501" y="125046"/>
                  <a:pt x="614" y="148138"/>
                </a:cubicBezTo>
                <a:cubicBezTo>
                  <a:pt x="-2446" y="172617"/>
                  <a:pt x="6466" y="197611"/>
                  <a:pt x="15128" y="220710"/>
                </a:cubicBezTo>
                <a:cubicBezTo>
                  <a:pt x="29642" y="259415"/>
                  <a:pt x="53833" y="273928"/>
                  <a:pt x="87700" y="293281"/>
                </a:cubicBezTo>
                <a:cubicBezTo>
                  <a:pt x="106486" y="304016"/>
                  <a:pt x="125870" y="313787"/>
                  <a:pt x="145757" y="322310"/>
                </a:cubicBezTo>
                <a:cubicBezTo>
                  <a:pt x="159819" y="328337"/>
                  <a:pt x="175238" y="330797"/>
                  <a:pt x="189300" y="336824"/>
                </a:cubicBezTo>
                <a:cubicBezTo>
                  <a:pt x="295561" y="382364"/>
                  <a:pt x="198374" y="353608"/>
                  <a:pt x="305414" y="380367"/>
                </a:cubicBezTo>
                <a:cubicBezTo>
                  <a:pt x="319928" y="390043"/>
                  <a:pt x="333355" y="401595"/>
                  <a:pt x="348957" y="409396"/>
                </a:cubicBezTo>
                <a:cubicBezTo>
                  <a:pt x="382133" y="425984"/>
                  <a:pt x="431951" y="430144"/>
                  <a:pt x="465071" y="438424"/>
                </a:cubicBezTo>
                <a:cubicBezTo>
                  <a:pt x="479914" y="442135"/>
                  <a:pt x="493336" y="452134"/>
                  <a:pt x="508614" y="452938"/>
                </a:cubicBezTo>
                <a:cubicBezTo>
                  <a:pt x="585917" y="457006"/>
                  <a:pt x="663433" y="452938"/>
                  <a:pt x="740843" y="452938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45C1-9F44-6559-8219-3E2C3FF59174}"/>
              </a:ext>
            </a:extLst>
          </p:cNvPr>
          <p:cNvSpPr/>
          <p:nvPr/>
        </p:nvSpPr>
        <p:spPr>
          <a:xfrm>
            <a:off x="113847" y="2549044"/>
            <a:ext cx="451485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e.g., names often reinforce one’s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25089874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653490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You’ll see the four field approach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American Anthropology . . . </a:t>
            </a:r>
          </a:p>
        </p:txBody>
      </p:sp>
    </p:spTree>
    <p:extLst>
      <p:ext uri="{BB962C8B-B14F-4D97-AF65-F5344CB8AC3E}">
        <p14:creationId xmlns:p14="http://schemas.microsoft.com/office/powerpoint/2010/main" val="210595427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http://www.goarch.org/chapel/saints_view?contentid=165&amp;date=8/15/2015&amp;D=SA&amp;language=el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71723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8094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https://www.facebook.com/12HolyApostlesChurch/photos/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7524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075236" y="6327884"/>
            <a:ext cx="297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http://en.wikipedia.org/wiki/Brillat-Savarin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9" y="455388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9587" y="5502786"/>
            <a:ext cx="697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41" y="3286613"/>
            <a:ext cx="668644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This is one of the few books next to the Bible said to have never been out of print since its first edition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0040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601247"/>
            <a:ext cx="78486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</a:t>
            </a:r>
            <a:r>
              <a:rPr kumimoji="1" lang="en-US" sz="36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ields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80111-4E1E-F089-580B-B97F416FB6D4}"/>
              </a:ext>
            </a:extLst>
          </p:cNvPr>
          <p:cNvSpPr/>
          <p:nvPr/>
        </p:nvSpPr>
        <p:spPr>
          <a:xfrm>
            <a:off x="1319196" y="252332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51060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420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45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22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3219278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are also 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0733288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5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17793</TotalTime>
  <Words>2294</Words>
  <Application>Microsoft Office PowerPoint</Application>
  <PresentationFormat>On-screen Show (4:3)</PresentationFormat>
  <Paragraphs>420</Paragraphs>
  <Slides>85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85</vt:i4>
      </vt:variant>
    </vt:vector>
  </HeadingPairs>
  <TitlesOfParts>
    <vt:vector size="115" baseType="lpstr">
      <vt:lpstr>Arial</vt:lpstr>
      <vt:lpstr>Arial Black</vt:lpstr>
      <vt:lpstr>Arial Narrow</vt:lpstr>
      <vt:lpstr>Brush Script MT</vt:lpstr>
      <vt:lpstr>Calibri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15_Default Design</vt:lpstr>
      <vt:lpstr>17_Default Design</vt:lpstr>
      <vt:lpstr>22_Default Design</vt:lpstr>
      <vt:lpstr>2_Meadow</vt:lpstr>
      <vt:lpstr>8_Default Design</vt:lpstr>
      <vt:lpstr>37_Default Design</vt:lpstr>
      <vt:lpstr>39_Default Design</vt:lpstr>
      <vt:lpstr>4_Contemporary Portrait</vt:lpstr>
      <vt:lpstr>38_Office Theme</vt:lpstr>
      <vt:lpstr>22_Contemporary Portrait</vt:lpstr>
      <vt:lpstr>Blends</vt:lpstr>
      <vt:lpstr>6_Default Design</vt:lpstr>
      <vt:lpstr>16_Default Design</vt:lpstr>
      <vt:lpstr>5_Office Theme</vt:lpstr>
      <vt:lpstr>35_Default Design</vt:lpstr>
      <vt:lpstr>28_Contemporary Portrait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1145</cp:revision>
  <cp:lastPrinted>2000-04-06T19:51:41Z</cp:lastPrinted>
  <dcterms:created xsi:type="dcterms:W3CDTF">2000-03-27T15:46:35Z</dcterms:created>
  <dcterms:modified xsi:type="dcterms:W3CDTF">2025-12-30T04:32:13Z</dcterms:modified>
</cp:coreProperties>
</file>