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5.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6.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7.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8.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9.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0.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1.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2.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3.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4.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5.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6.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7.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theme/theme18.xml" ContentType="application/vnd.openxmlformats-officedocument.theme+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theme/theme19.xml" ContentType="application/vnd.openxmlformats-officedocument.theme+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theme/theme20.xml" ContentType="application/vnd.openxmlformats-officedocument.theme+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theme/theme21.xml" ContentType="application/vnd.openxmlformats-officedocument.theme+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theme/theme22.xml" ContentType="application/vnd.openxmlformats-officedocument.theme+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theme/theme23.xml" ContentType="application/vnd.openxmlformats-officedocument.theme+xml"/>
  <Override PartName="/ppt/theme/theme24.xml" ContentType="application/vnd.openxmlformats-officedocument.theme+xml"/>
  <Override PartName="/ppt/theme/theme2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1.xml" ContentType="application/inkml+xml"/>
  <Override PartName="/ppt/ink/ink2.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ink/ink3.xml" ContentType="application/inkml+xml"/>
  <Override PartName="/ppt/ink/ink4.xml" ContentType="application/inkml+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ink/ink5.xml" ContentType="application/inkml+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ink/ink6.xml" ContentType="application/inkml+xml"/>
  <Override PartName="/ppt/ink/ink7.xml" ContentType="application/inkml+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ink/ink8.xml" ContentType="application/inkml+xml"/>
  <Override PartName="/ppt/ink/ink9.xml" ContentType="application/inkml+xml"/>
  <Override PartName="/ppt/ink/ink10.xml" ContentType="application/inkml+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ink/ink11.xml" ContentType="application/inkml+xml"/>
  <Override PartName="/ppt/ink/ink12.xml" ContentType="application/inkml+xml"/>
  <Override PartName="/ppt/notesSlides/notesSlide99.xml" ContentType="application/vnd.openxmlformats-officedocument.presentationml.notesSlide+xml"/>
  <Override PartName="/ppt/ink/ink13.xml" ContentType="application/inkml+xml"/>
  <Override PartName="/ppt/ink/ink14.xml" ContentType="application/inkml+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ink/ink15.xml" ContentType="application/inkml+xml"/>
  <Override PartName="/ppt/ink/ink16.xml" ContentType="application/inkml+xml"/>
  <Override PartName="/ppt/ink/ink17.xml" ContentType="application/inkml+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ink/ink18.xml" ContentType="application/inkml+xml"/>
  <Override PartName="/ppt/ink/ink19.xml" ContentType="application/inkml+xml"/>
  <Override PartName="/ppt/ink/ink20.xml" ContentType="application/inkml+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ink/ink21.xml" ContentType="application/inkml+xml"/>
  <Override PartName="/ppt/ink/ink22.xml" ContentType="application/inkml+xml"/>
  <Override PartName="/ppt/ink/ink23.xml" ContentType="application/inkml+xml"/>
  <Override PartName="/ppt/notesSlides/notesSlide106.xml" ContentType="application/vnd.openxmlformats-officedocument.presentationml.notesSlide+xml"/>
  <Override PartName="/ppt/ink/ink24.xml" ContentType="application/inkml+xml"/>
  <Override PartName="/ppt/ink/ink25.xml" ContentType="application/inkml+xml"/>
  <Override PartName="/ppt/ink/ink26.xml" ContentType="application/inkml+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ink/ink27.xml" ContentType="application/inkml+xml"/>
  <Override PartName="/ppt/ink/ink28.xml" ContentType="application/inkml+xml"/>
  <Override PartName="/ppt/ink/ink29.xml" ContentType="application/inkml+xml"/>
  <Override PartName="/ppt/ink/ink30.xml" ContentType="application/inkml+xml"/>
  <Override PartName="/ppt/ink/ink31.xml" ContentType="application/inkml+xml"/>
  <Override PartName="/ppt/ink/ink32.xml" ContentType="application/inkml+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ink/ink33.xml" ContentType="application/inkml+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ink/ink34.xml" ContentType="application/inkml+xml"/>
  <Override PartName="/ppt/ink/ink35.xml" ContentType="application/inkml+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ink/ink36.xml" ContentType="application/inkml+xml"/>
  <Override PartName="/ppt/notesSlides/notesSlide135.xml" ContentType="application/vnd.openxmlformats-officedocument.presentationml.notesSlide+xml"/>
  <Override PartName="/ppt/ink/ink37.xml" ContentType="application/inkml+xml"/>
  <Override PartName="/ppt/notesSlides/notesSlide136.xml" ContentType="application/vnd.openxmlformats-officedocument.presentationml.notesSlide+xml"/>
  <Override PartName="/ppt/ink/ink38.xml" ContentType="application/inkml+xml"/>
  <Override PartName="/ppt/notesSlides/notesSlide137.xml" ContentType="application/vnd.openxmlformats-officedocument.presentationml.notesSlide+xml"/>
  <Override PartName="/ppt/ink/ink39.xml" ContentType="application/inkml+xml"/>
  <Override PartName="/ppt/notesSlides/notesSlide138.xml" ContentType="application/vnd.openxmlformats-officedocument.presentationml.notesSlide+xml"/>
  <Override PartName="/ppt/ink/ink40.xml" ContentType="application/inkml+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ink/ink41.xml" ContentType="application/inkml+xml"/>
  <Override PartName="/ppt/notesSlides/notesSlide141.xml" ContentType="application/vnd.openxmlformats-officedocument.presentationml.notesSlide+xml"/>
  <Override PartName="/ppt/ink/ink42.xml" ContentType="application/inkml+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ink/ink43.xml" ContentType="application/inkml+xml"/>
  <Override PartName="/ppt/ink/ink44.xml" ContentType="application/inkml+xml"/>
  <Override PartName="/ppt/ink/ink45.xml" ContentType="application/inkml+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ink/ink46.xml" ContentType="application/inkml+xml"/>
  <Override PartName="/ppt/ink/ink47.xml" ContentType="application/inkml+xml"/>
  <Override PartName="/ppt/ink/ink48.xml" ContentType="application/inkml+xml"/>
  <Override PartName="/ppt/ink/ink49.xml" ContentType="application/inkml+xml"/>
  <Override PartName="/ppt/ink/ink50.xml" ContentType="application/inkml+xml"/>
  <Override PartName="/ppt/ink/ink51.xml" ContentType="application/inkml+xml"/>
  <Override PartName="/ppt/ink/ink52.xml" ContentType="application/inkml+xml"/>
  <Override PartName="/ppt/ink/ink53.xml" ContentType="application/inkml+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ink/ink54.xml" ContentType="application/inkml+xml"/>
  <Override PartName="/ppt/ink/ink55.xml" ContentType="application/inkml+xml"/>
  <Override PartName="/ppt/ink/ink56.xml" ContentType="application/inkml+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ink/ink57.xml" ContentType="application/inkml+xml"/>
  <Override PartName="/ppt/ink/ink58.xml" ContentType="application/inkml+xml"/>
  <Override PartName="/ppt/ink/ink59.xml" ContentType="application/inkml+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ink/ink60.xml" ContentType="application/inkml+xml"/>
  <Override PartName="/ppt/ink/ink61.xml" ContentType="application/inkml+xml"/>
  <Override PartName="/ppt/ink/ink62.xml" ContentType="application/inkml+xml"/>
  <Override PartName="/ppt/ink/ink63.xml" ContentType="application/inkml+xml"/>
  <Override PartName="/ppt/ink/ink64.xml" ContentType="application/inkml+xml"/>
  <Override PartName="/ppt/ink/ink65.xml" ContentType="application/inkml+xml"/>
  <Override PartName="/ppt/ink/ink66.xml" ContentType="application/inkml+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029" r:id="rId1"/>
    <p:sldMasterId id="2147484053" r:id="rId2"/>
    <p:sldMasterId id="2147484066" r:id="rId3"/>
    <p:sldMasterId id="2147484116" r:id="rId4"/>
    <p:sldMasterId id="2147484144" r:id="rId5"/>
    <p:sldMasterId id="2147484603" r:id="rId6"/>
    <p:sldMasterId id="2147485044" r:id="rId7"/>
    <p:sldMasterId id="2147485104" r:id="rId8"/>
    <p:sldMasterId id="2147485116" r:id="rId9"/>
    <p:sldMasterId id="2147485429" r:id="rId10"/>
    <p:sldMasterId id="2147485441" r:id="rId11"/>
    <p:sldMasterId id="2147485611" r:id="rId12"/>
    <p:sldMasterId id="2147485623" r:id="rId13"/>
    <p:sldMasterId id="2147485635" r:id="rId14"/>
    <p:sldMasterId id="2147485660" r:id="rId15"/>
    <p:sldMasterId id="2147485684" r:id="rId16"/>
    <p:sldMasterId id="2147485696" r:id="rId17"/>
    <p:sldMasterId id="2147485756" r:id="rId18"/>
    <p:sldMasterId id="2147485768" r:id="rId19"/>
    <p:sldMasterId id="2147485780" r:id="rId20"/>
    <p:sldMasterId id="2147485792" r:id="rId21"/>
    <p:sldMasterId id="2147485804" r:id="rId22"/>
    <p:sldMasterId id="2147485816" r:id="rId23"/>
  </p:sldMasterIdLst>
  <p:notesMasterIdLst>
    <p:notesMasterId r:id="rId437"/>
  </p:notesMasterIdLst>
  <p:handoutMasterIdLst>
    <p:handoutMasterId r:id="rId438"/>
  </p:handoutMasterIdLst>
  <p:sldIdLst>
    <p:sldId id="1627" r:id="rId24"/>
    <p:sldId id="1471" r:id="rId25"/>
    <p:sldId id="2038" r:id="rId26"/>
    <p:sldId id="1569" r:id="rId27"/>
    <p:sldId id="1570" r:id="rId28"/>
    <p:sldId id="1571" r:id="rId29"/>
    <p:sldId id="1572" r:id="rId30"/>
    <p:sldId id="1573" r:id="rId31"/>
    <p:sldId id="1568" r:id="rId32"/>
    <p:sldId id="1567" r:id="rId33"/>
    <p:sldId id="1337" r:id="rId34"/>
    <p:sldId id="1268" r:id="rId35"/>
    <p:sldId id="1153" r:id="rId36"/>
    <p:sldId id="1154" r:id="rId37"/>
    <p:sldId id="1287" r:id="rId38"/>
    <p:sldId id="1155" r:id="rId39"/>
    <p:sldId id="1156" r:id="rId40"/>
    <p:sldId id="1157" r:id="rId41"/>
    <p:sldId id="1387" r:id="rId42"/>
    <p:sldId id="1288" r:id="rId43"/>
    <p:sldId id="1158" r:id="rId44"/>
    <p:sldId id="1289" r:id="rId45"/>
    <p:sldId id="1159" r:id="rId46"/>
    <p:sldId id="1506" r:id="rId47"/>
    <p:sldId id="1432" r:id="rId48"/>
    <p:sldId id="1433" r:id="rId49"/>
    <p:sldId id="1160" r:id="rId50"/>
    <p:sldId id="1874" r:id="rId51"/>
    <p:sldId id="1991" r:id="rId52"/>
    <p:sldId id="1889" r:id="rId53"/>
    <p:sldId id="1873" r:id="rId54"/>
    <p:sldId id="1533" r:id="rId55"/>
    <p:sldId id="1920" r:id="rId56"/>
    <p:sldId id="2033" r:id="rId57"/>
    <p:sldId id="1922" r:id="rId58"/>
    <p:sldId id="1975" r:id="rId59"/>
    <p:sldId id="1877" r:id="rId60"/>
    <p:sldId id="1878" r:id="rId61"/>
    <p:sldId id="1875" r:id="rId62"/>
    <p:sldId id="1872" r:id="rId63"/>
    <p:sldId id="1876" r:id="rId64"/>
    <p:sldId id="1888" r:id="rId65"/>
    <p:sldId id="1887" r:id="rId66"/>
    <p:sldId id="1413" r:id="rId67"/>
    <p:sldId id="1892" r:id="rId68"/>
    <p:sldId id="1971" r:id="rId69"/>
    <p:sldId id="1683" r:id="rId70"/>
    <p:sldId id="1681" r:id="rId71"/>
    <p:sldId id="1886" r:id="rId72"/>
    <p:sldId id="1979" r:id="rId73"/>
    <p:sldId id="1980" r:id="rId74"/>
    <p:sldId id="1981" r:id="rId75"/>
    <p:sldId id="2031" r:id="rId76"/>
    <p:sldId id="1985" r:id="rId77"/>
    <p:sldId id="1990" r:id="rId78"/>
    <p:sldId id="1982" r:id="rId79"/>
    <p:sldId id="1680" r:id="rId80"/>
    <p:sldId id="1972" r:id="rId81"/>
    <p:sldId id="1973" r:id="rId82"/>
    <p:sldId id="1995" r:id="rId83"/>
    <p:sldId id="1994" r:id="rId84"/>
    <p:sldId id="1993" r:id="rId85"/>
    <p:sldId id="1543" r:id="rId86"/>
    <p:sldId id="1974" r:id="rId87"/>
    <p:sldId id="2010" r:id="rId88"/>
    <p:sldId id="2011" r:id="rId89"/>
    <p:sldId id="1992" r:id="rId90"/>
    <p:sldId id="1893" r:id="rId91"/>
    <p:sldId id="1513" r:id="rId92"/>
    <p:sldId id="1526" r:id="rId93"/>
    <p:sldId id="1722" r:id="rId94"/>
    <p:sldId id="1445" r:id="rId95"/>
    <p:sldId id="1885" r:id="rId96"/>
    <p:sldId id="2009" r:id="rId97"/>
    <p:sldId id="1467" r:id="rId98"/>
    <p:sldId id="1468" r:id="rId99"/>
    <p:sldId id="1329" r:id="rId100"/>
    <p:sldId id="1434" r:id="rId101"/>
    <p:sldId id="1523" r:id="rId102"/>
    <p:sldId id="1553" r:id="rId103"/>
    <p:sldId id="1589" r:id="rId104"/>
    <p:sldId id="1590" r:id="rId105"/>
    <p:sldId id="2048" r:id="rId106"/>
    <p:sldId id="1592" r:id="rId107"/>
    <p:sldId id="2041" r:id="rId108"/>
    <p:sldId id="2042" r:id="rId109"/>
    <p:sldId id="2043" r:id="rId110"/>
    <p:sldId id="2044" r:id="rId111"/>
    <p:sldId id="2045" r:id="rId112"/>
    <p:sldId id="2046" r:id="rId113"/>
    <p:sldId id="1588" r:id="rId114"/>
    <p:sldId id="2047" r:id="rId115"/>
    <p:sldId id="1916" r:id="rId116"/>
    <p:sldId id="1900" r:id="rId117"/>
    <p:sldId id="1679" r:id="rId118"/>
    <p:sldId id="1901" r:id="rId119"/>
    <p:sldId id="1908" r:id="rId120"/>
    <p:sldId id="1909" r:id="rId121"/>
    <p:sldId id="1552" r:id="rId122"/>
    <p:sldId id="1905" r:id="rId123"/>
    <p:sldId id="1904" r:id="rId124"/>
    <p:sldId id="1903" r:id="rId125"/>
    <p:sldId id="1332" r:id="rId126"/>
    <p:sldId id="1355" r:id="rId127"/>
    <p:sldId id="1377" r:id="rId128"/>
    <p:sldId id="1356" r:id="rId129"/>
    <p:sldId id="1428" r:id="rId130"/>
    <p:sldId id="1429" r:id="rId131"/>
    <p:sldId id="1906" r:id="rId132"/>
    <p:sldId id="1325" r:id="rId133"/>
    <p:sldId id="1501" r:id="rId134"/>
    <p:sldId id="1500" r:id="rId135"/>
    <p:sldId id="1372" r:id="rId136"/>
    <p:sldId id="1373" r:id="rId137"/>
    <p:sldId id="1551" r:id="rId138"/>
    <p:sldId id="1917" r:id="rId139"/>
    <p:sldId id="1448" r:id="rId140"/>
    <p:sldId id="1727" r:id="rId141"/>
    <p:sldId id="1729" r:id="rId142"/>
    <p:sldId id="1926" r:id="rId143"/>
    <p:sldId id="1927" r:id="rId144"/>
    <p:sldId id="1928" r:id="rId145"/>
    <p:sldId id="1730" r:id="rId146"/>
    <p:sldId id="1161" r:id="rId147"/>
    <p:sldId id="1547" r:id="rId148"/>
    <p:sldId id="1291" r:id="rId149"/>
    <p:sldId id="1292" r:id="rId150"/>
    <p:sldId id="2014" r:id="rId151"/>
    <p:sldId id="2013" r:id="rId152"/>
    <p:sldId id="1733" r:id="rId153"/>
    <p:sldId id="1477" r:id="rId154"/>
    <p:sldId id="1476" r:id="rId155"/>
    <p:sldId id="2012" r:id="rId156"/>
    <p:sldId id="1162" r:id="rId157"/>
    <p:sldId id="1105" r:id="rId158"/>
    <p:sldId id="1163" r:id="rId159"/>
    <p:sldId id="1418" r:id="rId160"/>
    <p:sldId id="2015" r:id="rId161"/>
    <p:sldId id="2016" r:id="rId162"/>
    <p:sldId id="1923" r:id="rId163"/>
    <p:sldId id="2000" r:id="rId164"/>
    <p:sldId id="1419" r:id="rId165"/>
    <p:sldId id="1998" r:id="rId166"/>
    <p:sldId id="1999" r:id="rId167"/>
    <p:sldId id="1541" r:id="rId168"/>
    <p:sldId id="1524" r:id="rId169"/>
    <p:sldId id="1525" r:id="rId170"/>
    <p:sldId id="1442" r:id="rId171"/>
    <p:sldId id="1515" r:id="rId172"/>
    <p:sldId id="1517" r:id="rId173"/>
    <p:sldId id="1516" r:id="rId174"/>
    <p:sldId id="1315" r:id="rId175"/>
    <p:sldId id="1316" r:id="rId176"/>
    <p:sldId id="2002" r:id="rId177"/>
    <p:sldId id="1179" r:id="rId178"/>
    <p:sldId id="1173" r:id="rId179"/>
    <p:sldId id="1174" r:id="rId180"/>
    <p:sldId id="1338" r:id="rId181"/>
    <p:sldId id="1176" r:id="rId182"/>
    <p:sldId id="1178" r:id="rId183"/>
    <p:sldId id="2034" r:id="rId184"/>
    <p:sldId id="2035" r:id="rId185"/>
    <p:sldId id="1739" r:id="rId186"/>
    <p:sldId id="1930" r:id="rId187"/>
    <p:sldId id="1942" r:id="rId188"/>
    <p:sldId id="1943" r:id="rId189"/>
    <p:sldId id="1941" r:id="rId190"/>
    <p:sldId id="1934" r:id="rId191"/>
    <p:sldId id="1935" r:id="rId192"/>
    <p:sldId id="1933" r:id="rId193"/>
    <p:sldId id="1932" r:id="rId194"/>
    <p:sldId id="1948" r:id="rId195"/>
    <p:sldId id="1936" r:id="rId196"/>
    <p:sldId id="1945" r:id="rId197"/>
    <p:sldId id="1946" r:id="rId198"/>
    <p:sldId id="1947" r:id="rId199"/>
    <p:sldId id="1931" r:id="rId200"/>
    <p:sldId id="1939" r:id="rId201"/>
    <p:sldId id="1940" r:id="rId202"/>
    <p:sldId id="1511" r:id="rId203"/>
    <p:sldId id="1512" r:id="rId204"/>
    <p:sldId id="1949" r:id="rId205"/>
    <p:sldId id="2017" r:id="rId206"/>
    <p:sldId id="2018" r:id="rId207"/>
    <p:sldId id="1950" r:id="rId208"/>
    <p:sldId id="1937" r:id="rId209"/>
    <p:sldId id="1180" r:id="rId210"/>
    <p:sldId id="1269" r:id="rId211"/>
    <p:sldId id="1938" r:id="rId212"/>
    <p:sldId id="1479" r:id="rId213"/>
    <p:sldId id="1480" r:id="rId214"/>
    <p:sldId id="1381" r:id="rId215"/>
    <p:sldId id="1383" r:id="rId216"/>
    <p:sldId id="1294" r:id="rId217"/>
    <p:sldId id="1184" r:id="rId218"/>
    <p:sldId id="1274" r:id="rId219"/>
    <p:sldId id="1685" r:id="rId220"/>
    <p:sldId id="1861" r:id="rId221"/>
    <p:sldId id="2019" r:id="rId222"/>
    <p:sldId id="1951" r:id="rId223"/>
    <p:sldId id="2003" r:id="rId224"/>
    <p:sldId id="1686" r:id="rId225"/>
    <p:sldId id="1684" r:id="rId226"/>
    <p:sldId id="1185" r:id="rId227"/>
    <p:sldId id="2020" r:id="rId228"/>
    <p:sldId id="1296" r:id="rId229"/>
    <p:sldId id="1261" r:id="rId230"/>
    <p:sldId id="1449" r:id="rId231"/>
    <p:sldId id="1559" r:id="rId232"/>
    <p:sldId id="2032" r:id="rId233"/>
    <p:sldId id="1518" r:id="rId234"/>
    <p:sldId id="1297" r:id="rId235"/>
    <p:sldId id="1187" r:id="rId236"/>
    <p:sldId id="1560" r:id="rId237"/>
    <p:sldId id="1188" r:id="rId238"/>
    <p:sldId id="2036" r:id="rId239"/>
    <p:sldId id="1556" r:id="rId240"/>
    <p:sldId id="1687" r:id="rId241"/>
    <p:sldId id="1688" r:id="rId242"/>
    <p:sldId id="1690" r:id="rId243"/>
    <p:sldId id="1689" r:id="rId244"/>
    <p:sldId id="1881" r:id="rId245"/>
    <p:sldId id="1882" r:id="rId246"/>
    <p:sldId id="2004" r:id="rId247"/>
    <p:sldId id="1691" r:id="rId248"/>
    <p:sldId id="1952" r:id="rId249"/>
    <p:sldId id="1693" r:id="rId250"/>
    <p:sldId id="1321" r:id="rId251"/>
    <p:sldId id="1298" r:id="rId252"/>
    <p:sldId id="1191" r:id="rId253"/>
    <p:sldId id="1189" r:id="rId254"/>
    <p:sldId id="1190" r:id="rId255"/>
    <p:sldId id="1694" r:id="rId256"/>
    <p:sldId id="1192" r:id="rId257"/>
    <p:sldId id="1211" r:id="rId258"/>
    <p:sldId id="1193" r:id="rId259"/>
    <p:sldId id="1299" r:id="rId260"/>
    <p:sldId id="1563" r:id="rId261"/>
    <p:sldId id="1256" r:id="rId262"/>
    <p:sldId id="1481" r:id="rId263"/>
    <p:sldId id="2021" r:id="rId264"/>
    <p:sldId id="2049" r:id="rId265"/>
    <p:sldId id="1701" r:id="rId266"/>
    <p:sldId id="1561" r:id="rId267"/>
    <p:sldId id="1195" r:id="rId268"/>
    <p:sldId id="2024" r:id="rId269"/>
    <p:sldId id="1196" r:id="rId270"/>
    <p:sldId id="2006" r:id="rId271"/>
    <p:sldId id="2005" r:id="rId272"/>
    <p:sldId id="1564" r:id="rId273"/>
    <p:sldId id="1395" r:id="rId274"/>
    <p:sldId id="1369" r:id="rId275"/>
    <p:sldId id="1370" r:id="rId276"/>
    <p:sldId id="1371" r:id="rId277"/>
    <p:sldId id="1197" r:id="rId278"/>
    <p:sldId id="2025" r:id="rId279"/>
    <p:sldId id="1198" r:id="rId280"/>
    <p:sldId id="1562" r:id="rId281"/>
    <p:sldId id="1483" r:id="rId282"/>
    <p:sldId id="1199" r:id="rId283"/>
    <p:sldId id="1956" r:id="rId284"/>
    <p:sldId id="1953" r:id="rId285"/>
    <p:sldId id="2026" r:id="rId286"/>
    <p:sldId id="1200" r:id="rId287"/>
    <p:sldId id="1430" r:id="rId288"/>
    <p:sldId id="1201" r:id="rId289"/>
    <p:sldId id="1396" r:id="rId290"/>
    <p:sldId id="1300" r:id="rId291"/>
    <p:sldId id="1309" r:id="rId292"/>
    <p:sldId id="1204" r:id="rId293"/>
    <p:sldId id="1205" r:id="rId294"/>
    <p:sldId id="1954" r:id="rId295"/>
    <p:sldId id="1707" r:id="rId296"/>
    <p:sldId id="1955" r:id="rId297"/>
    <p:sldId id="1958" r:id="rId298"/>
    <p:sldId id="1359" r:id="rId299"/>
    <p:sldId id="1708" r:id="rId300"/>
    <p:sldId id="1702" r:id="rId301"/>
    <p:sldId id="2050" r:id="rId302"/>
    <p:sldId id="1206" r:id="rId303"/>
    <p:sldId id="1398" r:id="rId304"/>
    <p:sldId id="1959" r:id="rId305"/>
    <p:sldId id="1961" r:id="rId306"/>
    <p:sldId id="1962" r:id="rId307"/>
    <p:sldId id="1207" r:id="rId308"/>
    <p:sldId id="1310" r:id="rId309"/>
    <p:sldId id="1703" r:id="rId310"/>
    <p:sldId id="1709" r:id="rId311"/>
    <p:sldId id="1431" r:id="rId312"/>
    <p:sldId id="1360" r:id="rId313"/>
    <p:sldId id="1435" r:id="rId314"/>
    <p:sldId id="1565" r:id="rId315"/>
    <p:sldId id="1963" r:id="rId316"/>
    <p:sldId id="1706" r:id="rId317"/>
    <p:sldId id="1393" r:id="rId318"/>
    <p:sldId id="1394" r:id="rId319"/>
    <p:sldId id="1450" r:id="rId320"/>
    <p:sldId id="4322" r:id="rId321"/>
    <p:sldId id="1964" r:id="rId322"/>
    <p:sldId id="1451" r:id="rId323"/>
    <p:sldId id="1452" r:id="rId324"/>
    <p:sldId id="1453" r:id="rId325"/>
    <p:sldId id="1454" r:id="rId326"/>
    <p:sldId id="1455" r:id="rId327"/>
    <p:sldId id="4323" r:id="rId328"/>
    <p:sldId id="1456" r:id="rId329"/>
    <p:sldId id="1457" r:id="rId330"/>
    <p:sldId id="1965" r:id="rId331"/>
    <p:sldId id="1459" r:id="rId332"/>
    <p:sldId id="1462" r:id="rId333"/>
    <p:sldId id="1711" r:id="rId334"/>
    <p:sldId id="1484" r:id="rId335"/>
    <p:sldId id="1713" r:id="rId336"/>
    <p:sldId id="1485" r:id="rId337"/>
    <p:sldId id="1486" r:id="rId338"/>
    <p:sldId id="1712" r:id="rId339"/>
    <p:sldId id="1487" r:id="rId340"/>
    <p:sldId id="1489" r:id="rId341"/>
    <p:sldId id="1104" r:id="rId342"/>
    <p:sldId id="1402" r:id="rId343"/>
    <p:sldId id="1361" r:id="rId344"/>
    <p:sldId id="1490" r:id="rId345"/>
    <p:sldId id="1491" r:id="rId346"/>
    <p:sldId id="1492" r:id="rId347"/>
    <p:sldId id="1714" r:id="rId348"/>
    <p:sldId id="1715" r:id="rId349"/>
    <p:sldId id="1404" r:id="rId350"/>
    <p:sldId id="1303" r:id="rId351"/>
    <p:sldId id="1277" r:id="rId352"/>
    <p:sldId id="590" r:id="rId353"/>
    <p:sldId id="591" r:id="rId354"/>
    <p:sldId id="1865" r:id="rId355"/>
    <p:sldId id="1866" r:id="rId356"/>
    <p:sldId id="1796" r:id="rId357"/>
    <p:sldId id="1864" r:id="rId358"/>
    <p:sldId id="1797" r:id="rId359"/>
    <p:sldId id="1314" r:id="rId360"/>
    <p:sldId id="1384" r:id="rId361"/>
    <p:sldId id="1312" r:id="rId362"/>
    <p:sldId id="1436" r:id="rId363"/>
    <p:sldId id="1437" r:id="rId364"/>
    <p:sldId id="1438" r:id="rId365"/>
    <p:sldId id="1439" r:id="rId366"/>
    <p:sldId id="1440" r:id="rId367"/>
    <p:sldId id="1357" r:id="rId368"/>
    <p:sldId id="1578" r:id="rId369"/>
    <p:sldId id="1474" r:id="rId370"/>
    <p:sldId id="1385" r:id="rId371"/>
    <p:sldId id="1890" r:id="rId372"/>
    <p:sldId id="1891" r:id="rId373"/>
    <p:sldId id="1469" r:id="rId374"/>
    <p:sldId id="1868" r:id="rId375"/>
    <p:sldId id="1869" r:id="rId376"/>
    <p:sldId id="1218" r:id="rId377"/>
    <p:sldId id="1280" r:id="rId378"/>
    <p:sldId id="1341" r:id="rId379"/>
    <p:sldId id="1344" r:id="rId380"/>
    <p:sldId id="1496" r:id="rId381"/>
    <p:sldId id="1345" r:id="rId382"/>
    <p:sldId id="1346" r:id="rId383"/>
    <p:sldId id="1412" r:id="rId384"/>
    <p:sldId id="1411" r:id="rId385"/>
    <p:sldId id="1969" r:id="rId386"/>
    <p:sldId id="1529" r:id="rId387"/>
    <p:sldId id="1966" r:id="rId388"/>
    <p:sldId id="1967" r:id="rId389"/>
    <p:sldId id="1970" r:id="rId390"/>
    <p:sldId id="1530" r:id="rId391"/>
    <p:sldId id="1493" r:id="rId392"/>
    <p:sldId id="1968" r:id="rId393"/>
    <p:sldId id="1528" r:id="rId394"/>
    <p:sldId id="1414" r:id="rId395"/>
    <p:sldId id="1348" r:id="rId396"/>
    <p:sldId id="1409" r:id="rId397"/>
    <p:sldId id="2029" r:id="rId398"/>
    <p:sldId id="2030" r:id="rId399"/>
    <p:sldId id="1593" r:id="rId400"/>
    <p:sldId id="1594" r:id="rId401"/>
    <p:sldId id="1595" r:id="rId402"/>
    <p:sldId id="1596" r:id="rId403"/>
    <p:sldId id="1617" r:id="rId404"/>
    <p:sldId id="1597" r:id="rId405"/>
    <p:sldId id="1598" r:id="rId406"/>
    <p:sldId id="1599" r:id="rId407"/>
    <p:sldId id="1600" r:id="rId408"/>
    <p:sldId id="1601" r:id="rId409"/>
    <p:sldId id="1602" r:id="rId410"/>
    <p:sldId id="1716" r:id="rId411"/>
    <p:sldId id="1859" r:id="rId412"/>
    <p:sldId id="1603" r:id="rId413"/>
    <p:sldId id="1604" r:id="rId414"/>
    <p:sldId id="1605" r:id="rId415"/>
    <p:sldId id="1870" r:id="rId416"/>
    <p:sldId id="1610" r:id="rId417"/>
    <p:sldId id="1611" r:id="rId418"/>
    <p:sldId id="1609" r:id="rId419"/>
    <p:sldId id="1718" r:id="rId420"/>
    <p:sldId id="1608" r:id="rId421"/>
    <p:sldId id="1721" r:id="rId422"/>
    <p:sldId id="1351" r:id="rId423"/>
    <p:sldId id="1362" r:id="rId424"/>
    <p:sldId id="1405" r:id="rId425"/>
    <p:sldId id="1406" r:id="rId426"/>
    <p:sldId id="1497" r:id="rId427"/>
    <p:sldId id="1350" r:id="rId428"/>
    <p:sldId id="1407" r:id="rId429"/>
    <p:sldId id="1352" r:id="rId430"/>
    <p:sldId id="1549" r:id="rId431"/>
    <p:sldId id="1550" r:id="rId432"/>
    <p:sldId id="1548" r:id="rId433"/>
    <p:sldId id="1266" r:id="rId434"/>
    <p:sldId id="1267" r:id="rId435"/>
    <p:sldId id="1472" r:id="rId43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pitchFamily="34" charset="0"/>
        <a:ea typeface="+mn-ea"/>
        <a:cs typeface="+mn-cs"/>
      </a:defRPr>
    </a:lvl1pPr>
    <a:lvl2pPr marL="457200" algn="l" rtl="0" fontAlgn="base">
      <a:spcBef>
        <a:spcPct val="0"/>
      </a:spcBef>
      <a:spcAft>
        <a:spcPct val="0"/>
      </a:spcAft>
      <a:defRPr kern="1200">
        <a:solidFill>
          <a:schemeClr val="tx1"/>
        </a:solidFill>
        <a:latin typeface="Arial" pitchFamily="34" charset="0"/>
        <a:ea typeface="+mn-ea"/>
        <a:cs typeface="+mn-cs"/>
      </a:defRPr>
    </a:lvl2pPr>
    <a:lvl3pPr marL="914400" algn="l" rtl="0" fontAlgn="base">
      <a:spcBef>
        <a:spcPct val="0"/>
      </a:spcBef>
      <a:spcAft>
        <a:spcPct val="0"/>
      </a:spcAft>
      <a:defRPr kern="1200">
        <a:solidFill>
          <a:schemeClr val="tx1"/>
        </a:solidFill>
        <a:latin typeface="Arial" pitchFamily="34" charset="0"/>
        <a:ea typeface="+mn-ea"/>
        <a:cs typeface="+mn-cs"/>
      </a:defRPr>
    </a:lvl3pPr>
    <a:lvl4pPr marL="1371600" algn="l" rtl="0" fontAlgn="base">
      <a:spcBef>
        <a:spcPct val="0"/>
      </a:spcBef>
      <a:spcAft>
        <a:spcPct val="0"/>
      </a:spcAft>
      <a:defRPr kern="1200">
        <a:solidFill>
          <a:schemeClr val="tx1"/>
        </a:solidFill>
        <a:latin typeface="Arial" pitchFamily="34" charset="0"/>
        <a:ea typeface="+mn-ea"/>
        <a:cs typeface="+mn-cs"/>
      </a:defRPr>
    </a:lvl4pPr>
    <a:lvl5pPr marL="1828800" algn="l" rtl="0" fontAlgn="base">
      <a:spcBef>
        <a:spcPct val="0"/>
      </a:spcBef>
      <a:spcAft>
        <a:spcPct val="0"/>
      </a:spcAft>
      <a:defRPr kern="1200">
        <a:solidFill>
          <a:schemeClr val="tx1"/>
        </a:solidFill>
        <a:latin typeface="Arial" pitchFamily="34" charset="0"/>
        <a:ea typeface="+mn-ea"/>
        <a:cs typeface="+mn-cs"/>
      </a:defRPr>
    </a:lvl5pPr>
    <a:lvl6pPr marL="2286000" algn="l" defTabSz="914400" rtl="0" eaLnBrk="1" latinLnBrk="0" hangingPunct="1">
      <a:defRPr kern="1200">
        <a:solidFill>
          <a:schemeClr val="tx1"/>
        </a:solidFill>
        <a:latin typeface="Arial" pitchFamily="34" charset="0"/>
        <a:ea typeface="+mn-ea"/>
        <a:cs typeface="+mn-cs"/>
      </a:defRPr>
    </a:lvl6pPr>
    <a:lvl7pPr marL="2743200" algn="l" defTabSz="914400" rtl="0" eaLnBrk="1" latinLnBrk="0" hangingPunct="1">
      <a:defRPr kern="1200">
        <a:solidFill>
          <a:schemeClr val="tx1"/>
        </a:solidFill>
        <a:latin typeface="Arial" pitchFamily="34" charset="0"/>
        <a:ea typeface="+mn-ea"/>
        <a:cs typeface="+mn-cs"/>
      </a:defRPr>
    </a:lvl7pPr>
    <a:lvl8pPr marL="3200400" algn="l" defTabSz="914400" rtl="0" eaLnBrk="1" latinLnBrk="0" hangingPunct="1">
      <a:defRPr kern="1200">
        <a:solidFill>
          <a:schemeClr val="tx1"/>
        </a:solidFill>
        <a:latin typeface="Arial" pitchFamily="34" charset="0"/>
        <a:ea typeface="+mn-ea"/>
        <a:cs typeface="+mn-cs"/>
      </a:defRPr>
    </a:lvl8pPr>
    <a:lvl9pPr marL="3657600" algn="l" defTabSz="914400" rtl="0" eaLnBrk="1" latinLnBrk="0" hangingPunct="1">
      <a:defRPr kern="1200">
        <a:solidFill>
          <a:schemeClr val="tx1"/>
        </a:solidFill>
        <a:latin typeface="Arial" pitchFamily="34" charset="0"/>
        <a:ea typeface="+mn-ea"/>
        <a:cs typeface="+mn-cs"/>
      </a:defRPr>
    </a:lvl9pPr>
  </p:defaultTextStyle>
  <p:extLst>
    <p:ext uri="{521415D9-36F7-43E2-AB2F-B90AF26B5E84}">
      <p14:sectionLst xmlns:p14="http://schemas.microsoft.com/office/powerpoint/2010/main">
        <p14:section name="Default Section" id="{E1919BB7-80D7-475E-86AD-A79BFAE173D3}">
          <p14:sldIdLst>
            <p14:sldId id="1627"/>
            <p14:sldId id="1471"/>
            <p14:sldId id="2038"/>
            <p14:sldId id="1569"/>
            <p14:sldId id="1570"/>
            <p14:sldId id="1571"/>
            <p14:sldId id="1572"/>
            <p14:sldId id="1573"/>
            <p14:sldId id="1568"/>
            <p14:sldId id="1567"/>
            <p14:sldId id="1337"/>
            <p14:sldId id="1268"/>
            <p14:sldId id="1153"/>
            <p14:sldId id="1154"/>
            <p14:sldId id="1287"/>
            <p14:sldId id="1155"/>
            <p14:sldId id="1156"/>
            <p14:sldId id="1157"/>
            <p14:sldId id="1387"/>
            <p14:sldId id="1288"/>
            <p14:sldId id="1158"/>
            <p14:sldId id="1289"/>
            <p14:sldId id="1159"/>
            <p14:sldId id="1506"/>
            <p14:sldId id="1432"/>
            <p14:sldId id="1433"/>
            <p14:sldId id="1160"/>
            <p14:sldId id="1874"/>
            <p14:sldId id="1991"/>
            <p14:sldId id="1889"/>
            <p14:sldId id="1873"/>
            <p14:sldId id="1533"/>
            <p14:sldId id="1920"/>
            <p14:sldId id="2033"/>
            <p14:sldId id="1922"/>
            <p14:sldId id="1975"/>
            <p14:sldId id="1877"/>
            <p14:sldId id="1878"/>
            <p14:sldId id="1875"/>
            <p14:sldId id="1872"/>
            <p14:sldId id="1876"/>
            <p14:sldId id="1888"/>
            <p14:sldId id="1887"/>
            <p14:sldId id="1413"/>
            <p14:sldId id="1892"/>
            <p14:sldId id="1971"/>
            <p14:sldId id="1683"/>
            <p14:sldId id="1681"/>
            <p14:sldId id="1886"/>
            <p14:sldId id="1979"/>
            <p14:sldId id="1980"/>
            <p14:sldId id="1981"/>
            <p14:sldId id="2031"/>
            <p14:sldId id="1985"/>
            <p14:sldId id="1990"/>
            <p14:sldId id="1982"/>
            <p14:sldId id="1680"/>
            <p14:sldId id="1972"/>
            <p14:sldId id="1973"/>
            <p14:sldId id="1995"/>
            <p14:sldId id="1994"/>
            <p14:sldId id="1993"/>
            <p14:sldId id="1543"/>
            <p14:sldId id="1974"/>
            <p14:sldId id="2010"/>
            <p14:sldId id="2011"/>
            <p14:sldId id="1992"/>
            <p14:sldId id="1893"/>
            <p14:sldId id="1513"/>
            <p14:sldId id="1526"/>
            <p14:sldId id="1722"/>
            <p14:sldId id="1445"/>
            <p14:sldId id="1885"/>
            <p14:sldId id="2009"/>
            <p14:sldId id="1467"/>
            <p14:sldId id="1468"/>
            <p14:sldId id="1329"/>
            <p14:sldId id="1434"/>
            <p14:sldId id="1523"/>
            <p14:sldId id="1553"/>
            <p14:sldId id="1589"/>
            <p14:sldId id="1590"/>
            <p14:sldId id="2048"/>
            <p14:sldId id="1592"/>
            <p14:sldId id="2041"/>
            <p14:sldId id="2042"/>
            <p14:sldId id="2043"/>
            <p14:sldId id="2044"/>
            <p14:sldId id="2045"/>
            <p14:sldId id="2046"/>
            <p14:sldId id="1588"/>
            <p14:sldId id="2047"/>
            <p14:sldId id="1916"/>
            <p14:sldId id="1900"/>
            <p14:sldId id="1679"/>
            <p14:sldId id="1901"/>
            <p14:sldId id="1908"/>
            <p14:sldId id="1909"/>
            <p14:sldId id="1552"/>
            <p14:sldId id="1905"/>
            <p14:sldId id="1904"/>
            <p14:sldId id="1903"/>
            <p14:sldId id="1332"/>
            <p14:sldId id="1355"/>
            <p14:sldId id="1377"/>
            <p14:sldId id="1356"/>
            <p14:sldId id="1428"/>
            <p14:sldId id="1429"/>
            <p14:sldId id="1906"/>
            <p14:sldId id="1325"/>
            <p14:sldId id="1501"/>
            <p14:sldId id="1500"/>
            <p14:sldId id="1372"/>
            <p14:sldId id="1373"/>
            <p14:sldId id="1551"/>
            <p14:sldId id="1917"/>
            <p14:sldId id="1448"/>
            <p14:sldId id="1727"/>
            <p14:sldId id="1729"/>
            <p14:sldId id="1926"/>
            <p14:sldId id="1927"/>
            <p14:sldId id="1928"/>
            <p14:sldId id="1730"/>
            <p14:sldId id="1161"/>
            <p14:sldId id="1547"/>
            <p14:sldId id="1291"/>
            <p14:sldId id="1292"/>
            <p14:sldId id="2014"/>
            <p14:sldId id="2013"/>
            <p14:sldId id="1733"/>
            <p14:sldId id="1477"/>
            <p14:sldId id="1476"/>
            <p14:sldId id="2012"/>
            <p14:sldId id="1162"/>
            <p14:sldId id="1105"/>
            <p14:sldId id="1163"/>
            <p14:sldId id="1418"/>
            <p14:sldId id="2015"/>
            <p14:sldId id="2016"/>
            <p14:sldId id="1923"/>
            <p14:sldId id="2000"/>
            <p14:sldId id="1419"/>
            <p14:sldId id="1998"/>
            <p14:sldId id="1999"/>
            <p14:sldId id="1541"/>
            <p14:sldId id="1524"/>
            <p14:sldId id="1525"/>
            <p14:sldId id="1442"/>
            <p14:sldId id="1515"/>
            <p14:sldId id="1517"/>
            <p14:sldId id="1516"/>
            <p14:sldId id="1315"/>
            <p14:sldId id="1316"/>
            <p14:sldId id="2002"/>
            <p14:sldId id="1179"/>
            <p14:sldId id="1173"/>
            <p14:sldId id="1174"/>
            <p14:sldId id="1338"/>
            <p14:sldId id="1176"/>
            <p14:sldId id="1178"/>
            <p14:sldId id="2034"/>
            <p14:sldId id="2035"/>
            <p14:sldId id="1739"/>
            <p14:sldId id="1930"/>
            <p14:sldId id="1942"/>
            <p14:sldId id="1943"/>
            <p14:sldId id="1941"/>
            <p14:sldId id="1934"/>
            <p14:sldId id="1935"/>
            <p14:sldId id="1933"/>
            <p14:sldId id="1932"/>
            <p14:sldId id="1948"/>
            <p14:sldId id="1936"/>
            <p14:sldId id="1945"/>
            <p14:sldId id="1946"/>
            <p14:sldId id="1947"/>
            <p14:sldId id="1931"/>
            <p14:sldId id="1939"/>
            <p14:sldId id="1940"/>
            <p14:sldId id="1511"/>
            <p14:sldId id="1512"/>
            <p14:sldId id="1949"/>
            <p14:sldId id="2017"/>
            <p14:sldId id="2018"/>
            <p14:sldId id="1950"/>
            <p14:sldId id="1937"/>
            <p14:sldId id="1180"/>
            <p14:sldId id="1269"/>
            <p14:sldId id="1938"/>
            <p14:sldId id="1479"/>
            <p14:sldId id="1480"/>
            <p14:sldId id="1381"/>
            <p14:sldId id="1383"/>
            <p14:sldId id="1294"/>
            <p14:sldId id="1184"/>
            <p14:sldId id="1274"/>
            <p14:sldId id="1685"/>
            <p14:sldId id="1861"/>
            <p14:sldId id="2019"/>
            <p14:sldId id="1951"/>
            <p14:sldId id="2003"/>
            <p14:sldId id="1686"/>
            <p14:sldId id="1684"/>
            <p14:sldId id="1185"/>
            <p14:sldId id="2020"/>
            <p14:sldId id="1296"/>
            <p14:sldId id="1261"/>
            <p14:sldId id="1449"/>
            <p14:sldId id="1559"/>
            <p14:sldId id="2032"/>
            <p14:sldId id="1518"/>
            <p14:sldId id="1297"/>
            <p14:sldId id="1187"/>
            <p14:sldId id="1560"/>
            <p14:sldId id="1188"/>
            <p14:sldId id="2036"/>
            <p14:sldId id="1556"/>
            <p14:sldId id="1687"/>
            <p14:sldId id="1688"/>
            <p14:sldId id="1690"/>
            <p14:sldId id="1689"/>
            <p14:sldId id="1881"/>
            <p14:sldId id="1882"/>
            <p14:sldId id="2004"/>
            <p14:sldId id="1691"/>
            <p14:sldId id="1952"/>
            <p14:sldId id="1693"/>
            <p14:sldId id="1321"/>
            <p14:sldId id="1298"/>
            <p14:sldId id="1191"/>
            <p14:sldId id="1189"/>
            <p14:sldId id="1190"/>
            <p14:sldId id="1694"/>
            <p14:sldId id="1192"/>
            <p14:sldId id="1211"/>
            <p14:sldId id="1193"/>
            <p14:sldId id="1299"/>
            <p14:sldId id="1563"/>
            <p14:sldId id="1256"/>
            <p14:sldId id="1481"/>
            <p14:sldId id="2021"/>
            <p14:sldId id="2049"/>
            <p14:sldId id="1701"/>
            <p14:sldId id="1561"/>
            <p14:sldId id="1195"/>
            <p14:sldId id="2024"/>
            <p14:sldId id="1196"/>
            <p14:sldId id="2006"/>
            <p14:sldId id="2005"/>
            <p14:sldId id="1564"/>
            <p14:sldId id="1395"/>
            <p14:sldId id="1369"/>
            <p14:sldId id="1370"/>
            <p14:sldId id="1371"/>
            <p14:sldId id="1197"/>
            <p14:sldId id="2025"/>
            <p14:sldId id="1198"/>
            <p14:sldId id="1562"/>
            <p14:sldId id="1483"/>
            <p14:sldId id="1199"/>
            <p14:sldId id="1956"/>
            <p14:sldId id="1953"/>
            <p14:sldId id="2026"/>
            <p14:sldId id="1200"/>
            <p14:sldId id="1430"/>
            <p14:sldId id="1201"/>
            <p14:sldId id="1396"/>
            <p14:sldId id="1300"/>
            <p14:sldId id="1309"/>
            <p14:sldId id="1204"/>
            <p14:sldId id="1205"/>
            <p14:sldId id="1954"/>
            <p14:sldId id="1707"/>
            <p14:sldId id="1955"/>
            <p14:sldId id="1958"/>
            <p14:sldId id="1359"/>
            <p14:sldId id="1708"/>
            <p14:sldId id="1702"/>
            <p14:sldId id="2050"/>
            <p14:sldId id="1206"/>
            <p14:sldId id="1398"/>
            <p14:sldId id="1959"/>
            <p14:sldId id="1961"/>
            <p14:sldId id="1962"/>
            <p14:sldId id="1207"/>
            <p14:sldId id="1310"/>
            <p14:sldId id="1703"/>
            <p14:sldId id="1709"/>
            <p14:sldId id="1431"/>
            <p14:sldId id="1360"/>
            <p14:sldId id="1435"/>
            <p14:sldId id="1565"/>
            <p14:sldId id="1963"/>
            <p14:sldId id="1706"/>
            <p14:sldId id="1393"/>
            <p14:sldId id="1394"/>
            <p14:sldId id="1450"/>
            <p14:sldId id="4322"/>
            <p14:sldId id="1964"/>
            <p14:sldId id="1451"/>
            <p14:sldId id="1452"/>
            <p14:sldId id="1453"/>
            <p14:sldId id="1454"/>
            <p14:sldId id="1455"/>
            <p14:sldId id="4323"/>
            <p14:sldId id="1456"/>
            <p14:sldId id="1457"/>
            <p14:sldId id="1965"/>
            <p14:sldId id="1459"/>
            <p14:sldId id="1462"/>
            <p14:sldId id="1711"/>
            <p14:sldId id="1484"/>
            <p14:sldId id="1713"/>
            <p14:sldId id="1485"/>
            <p14:sldId id="1486"/>
            <p14:sldId id="1712"/>
            <p14:sldId id="1487"/>
            <p14:sldId id="1489"/>
            <p14:sldId id="1104"/>
            <p14:sldId id="1402"/>
            <p14:sldId id="1361"/>
            <p14:sldId id="1490"/>
            <p14:sldId id="1491"/>
            <p14:sldId id="1492"/>
            <p14:sldId id="1714"/>
            <p14:sldId id="1715"/>
            <p14:sldId id="1404"/>
            <p14:sldId id="1303"/>
            <p14:sldId id="1277"/>
            <p14:sldId id="590"/>
            <p14:sldId id="591"/>
            <p14:sldId id="1865"/>
            <p14:sldId id="1866"/>
            <p14:sldId id="1796"/>
            <p14:sldId id="1864"/>
            <p14:sldId id="1797"/>
            <p14:sldId id="1314"/>
            <p14:sldId id="1384"/>
            <p14:sldId id="1312"/>
            <p14:sldId id="1436"/>
            <p14:sldId id="1437"/>
            <p14:sldId id="1438"/>
            <p14:sldId id="1439"/>
            <p14:sldId id="1440"/>
            <p14:sldId id="1357"/>
            <p14:sldId id="1578"/>
            <p14:sldId id="1474"/>
            <p14:sldId id="1385"/>
            <p14:sldId id="1890"/>
            <p14:sldId id="1891"/>
            <p14:sldId id="1469"/>
            <p14:sldId id="1868"/>
            <p14:sldId id="1869"/>
            <p14:sldId id="1218"/>
            <p14:sldId id="1280"/>
            <p14:sldId id="1341"/>
            <p14:sldId id="1344"/>
            <p14:sldId id="1496"/>
            <p14:sldId id="1345"/>
            <p14:sldId id="1346"/>
            <p14:sldId id="1412"/>
            <p14:sldId id="1411"/>
            <p14:sldId id="1969"/>
            <p14:sldId id="1529"/>
            <p14:sldId id="1966"/>
            <p14:sldId id="1967"/>
            <p14:sldId id="1970"/>
            <p14:sldId id="1530"/>
            <p14:sldId id="1493"/>
            <p14:sldId id="1968"/>
            <p14:sldId id="1528"/>
            <p14:sldId id="1414"/>
            <p14:sldId id="1348"/>
            <p14:sldId id="1409"/>
            <p14:sldId id="2029"/>
            <p14:sldId id="2030"/>
            <p14:sldId id="1593"/>
            <p14:sldId id="1594"/>
            <p14:sldId id="1595"/>
            <p14:sldId id="1596"/>
            <p14:sldId id="1617"/>
            <p14:sldId id="1597"/>
            <p14:sldId id="1598"/>
            <p14:sldId id="1599"/>
            <p14:sldId id="1600"/>
            <p14:sldId id="1601"/>
            <p14:sldId id="1602"/>
            <p14:sldId id="1716"/>
            <p14:sldId id="1859"/>
            <p14:sldId id="1603"/>
            <p14:sldId id="1604"/>
            <p14:sldId id="1605"/>
            <p14:sldId id="1870"/>
            <p14:sldId id="1610"/>
            <p14:sldId id="1611"/>
            <p14:sldId id="1609"/>
            <p14:sldId id="1718"/>
            <p14:sldId id="1608"/>
            <p14:sldId id="1721"/>
            <p14:sldId id="1351"/>
            <p14:sldId id="1362"/>
            <p14:sldId id="1405"/>
            <p14:sldId id="1406"/>
            <p14:sldId id="1497"/>
            <p14:sldId id="1350"/>
            <p14:sldId id="1407"/>
            <p14:sldId id="1352"/>
            <p14:sldId id="1549"/>
            <p14:sldId id="1550"/>
            <p14:sldId id="1548"/>
            <p14:sldId id="1266"/>
            <p14:sldId id="1267"/>
            <p14:sldId id="1472"/>
          </p14:sldIdLst>
        </p14:section>
      </p14:sectionLst>
    </p:ext>
    <p:ext uri="{EFAFB233-063F-42B5-8137-9DF3F51BA10A}">
      <p15:sldGuideLst xmlns:p15="http://schemas.microsoft.com/office/powerpoint/2012/main">
        <p15:guide id="1" orient="horz" pos="2088" userDrawn="1">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73D62"/>
    <a:srgbClr val="ECEAE6"/>
    <a:srgbClr val="EAEAE6"/>
    <a:srgbClr val="A6A6A6"/>
    <a:srgbClr val="EEEBE9"/>
    <a:srgbClr val="2D3526"/>
    <a:srgbClr val="F1F1F1"/>
    <a:srgbClr val="E5EAED"/>
    <a:srgbClr val="F4F4F4"/>
    <a:srgbClr val="C6C5C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7032" autoAdjust="0"/>
    <p:restoredTop sz="94660"/>
  </p:normalViewPr>
  <p:slideViewPr>
    <p:cSldViewPr snapToGrid="0">
      <p:cViewPr>
        <p:scale>
          <a:sx n="66" d="100"/>
          <a:sy n="66" d="100"/>
        </p:scale>
        <p:origin x="216" y="492"/>
      </p:cViewPr>
      <p:guideLst>
        <p:guide orient="horz" pos="2088"/>
        <p:guide pos="2880"/>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89378"/>
    </p:cViewPr>
  </p:sorterViewPr>
  <p:notesViewPr>
    <p:cSldViewPr snapToGrid="0">
      <p:cViewPr varScale="1">
        <p:scale>
          <a:sx n="37" d="100"/>
          <a:sy n="37" d="100"/>
        </p:scale>
        <p:origin x="-1470"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94.xml"/><Relationship Id="rId299" Type="http://schemas.openxmlformats.org/officeDocument/2006/relationships/slide" Target="slides/slide276.xml"/><Relationship Id="rId21" Type="http://schemas.openxmlformats.org/officeDocument/2006/relationships/slideMaster" Target="slideMasters/slideMaster21.xml"/><Relationship Id="rId63" Type="http://schemas.openxmlformats.org/officeDocument/2006/relationships/slide" Target="slides/slide40.xml"/><Relationship Id="rId159" Type="http://schemas.openxmlformats.org/officeDocument/2006/relationships/slide" Target="slides/slide136.xml"/><Relationship Id="rId324" Type="http://schemas.openxmlformats.org/officeDocument/2006/relationships/slide" Target="slides/slide301.xml"/><Relationship Id="rId366" Type="http://schemas.openxmlformats.org/officeDocument/2006/relationships/slide" Target="slides/slide343.xml"/><Relationship Id="rId170" Type="http://schemas.openxmlformats.org/officeDocument/2006/relationships/slide" Target="slides/slide147.xml"/><Relationship Id="rId226" Type="http://schemas.openxmlformats.org/officeDocument/2006/relationships/slide" Target="slides/slide203.xml"/><Relationship Id="rId433" Type="http://schemas.openxmlformats.org/officeDocument/2006/relationships/slide" Target="slides/slide410.xml"/><Relationship Id="rId268" Type="http://schemas.openxmlformats.org/officeDocument/2006/relationships/slide" Target="slides/slide245.xml"/><Relationship Id="rId32" Type="http://schemas.openxmlformats.org/officeDocument/2006/relationships/slide" Target="slides/slide9.xml"/><Relationship Id="rId74" Type="http://schemas.openxmlformats.org/officeDocument/2006/relationships/slide" Target="slides/slide51.xml"/><Relationship Id="rId128" Type="http://schemas.openxmlformats.org/officeDocument/2006/relationships/slide" Target="slides/slide105.xml"/><Relationship Id="rId335" Type="http://schemas.openxmlformats.org/officeDocument/2006/relationships/slide" Target="slides/slide312.xml"/><Relationship Id="rId377" Type="http://schemas.openxmlformats.org/officeDocument/2006/relationships/slide" Target="slides/slide354.xml"/><Relationship Id="rId5" Type="http://schemas.openxmlformats.org/officeDocument/2006/relationships/slideMaster" Target="slideMasters/slideMaster5.xml"/><Relationship Id="rId181" Type="http://schemas.openxmlformats.org/officeDocument/2006/relationships/slide" Target="slides/slide158.xml"/><Relationship Id="rId237" Type="http://schemas.openxmlformats.org/officeDocument/2006/relationships/slide" Target="slides/slide214.xml"/><Relationship Id="rId402" Type="http://schemas.openxmlformats.org/officeDocument/2006/relationships/slide" Target="slides/slide379.xml"/><Relationship Id="rId279" Type="http://schemas.openxmlformats.org/officeDocument/2006/relationships/slide" Target="slides/slide256.xml"/><Relationship Id="rId43" Type="http://schemas.openxmlformats.org/officeDocument/2006/relationships/slide" Target="slides/slide20.xml"/><Relationship Id="rId139" Type="http://schemas.openxmlformats.org/officeDocument/2006/relationships/slide" Target="slides/slide116.xml"/><Relationship Id="rId290" Type="http://schemas.openxmlformats.org/officeDocument/2006/relationships/slide" Target="slides/slide267.xml"/><Relationship Id="rId304" Type="http://schemas.openxmlformats.org/officeDocument/2006/relationships/slide" Target="slides/slide281.xml"/><Relationship Id="rId346" Type="http://schemas.openxmlformats.org/officeDocument/2006/relationships/slide" Target="slides/slide323.xml"/><Relationship Id="rId388" Type="http://schemas.openxmlformats.org/officeDocument/2006/relationships/slide" Target="slides/slide365.xml"/><Relationship Id="rId85" Type="http://schemas.openxmlformats.org/officeDocument/2006/relationships/slide" Target="slides/slide62.xml"/><Relationship Id="rId150" Type="http://schemas.openxmlformats.org/officeDocument/2006/relationships/slide" Target="slides/slide127.xml"/><Relationship Id="rId192" Type="http://schemas.openxmlformats.org/officeDocument/2006/relationships/slide" Target="slides/slide169.xml"/><Relationship Id="rId206" Type="http://schemas.openxmlformats.org/officeDocument/2006/relationships/slide" Target="slides/slide183.xml"/><Relationship Id="rId413" Type="http://schemas.openxmlformats.org/officeDocument/2006/relationships/slide" Target="slides/slide390.xml"/><Relationship Id="rId248" Type="http://schemas.openxmlformats.org/officeDocument/2006/relationships/slide" Target="slides/slide225.xml"/><Relationship Id="rId12" Type="http://schemas.openxmlformats.org/officeDocument/2006/relationships/slideMaster" Target="slideMasters/slideMaster12.xml"/><Relationship Id="rId108" Type="http://schemas.openxmlformats.org/officeDocument/2006/relationships/slide" Target="slides/slide85.xml"/><Relationship Id="rId315" Type="http://schemas.openxmlformats.org/officeDocument/2006/relationships/slide" Target="slides/slide292.xml"/><Relationship Id="rId357" Type="http://schemas.openxmlformats.org/officeDocument/2006/relationships/slide" Target="slides/slide334.xml"/><Relationship Id="rId54" Type="http://schemas.openxmlformats.org/officeDocument/2006/relationships/slide" Target="slides/slide31.xml"/><Relationship Id="rId96" Type="http://schemas.openxmlformats.org/officeDocument/2006/relationships/slide" Target="slides/slide73.xml"/><Relationship Id="rId161" Type="http://schemas.openxmlformats.org/officeDocument/2006/relationships/slide" Target="slides/slide138.xml"/><Relationship Id="rId217" Type="http://schemas.openxmlformats.org/officeDocument/2006/relationships/slide" Target="slides/slide194.xml"/><Relationship Id="rId399" Type="http://schemas.openxmlformats.org/officeDocument/2006/relationships/slide" Target="slides/slide376.xml"/><Relationship Id="rId259" Type="http://schemas.openxmlformats.org/officeDocument/2006/relationships/slide" Target="slides/slide236.xml"/><Relationship Id="rId424" Type="http://schemas.openxmlformats.org/officeDocument/2006/relationships/slide" Target="slides/slide401.xml"/><Relationship Id="rId23" Type="http://schemas.openxmlformats.org/officeDocument/2006/relationships/slideMaster" Target="slideMasters/slideMaster23.xml"/><Relationship Id="rId119" Type="http://schemas.openxmlformats.org/officeDocument/2006/relationships/slide" Target="slides/slide96.xml"/><Relationship Id="rId270" Type="http://schemas.openxmlformats.org/officeDocument/2006/relationships/slide" Target="slides/slide247.xml"/><Relationship Id="rId326" Type="http://schemas.openxmlformats.org/officeDocument/2006/relationships/slide" Target="slides/slide303.xml"/><Relationship Id="rId65" Type="http://schemas.openxmlformats.org/officeDocument/2006/relationships/slide" Target="slides/slide42.xml"/><Relationship Id="rId130" Type="http://schemas.openxmlformats.org/officeDocument/2006/relationships/slide" Target="slides/slide107.xml"/><Relationship Id="rId368" Type="http://schemas.openxmlformats.org/officeDocument/2006/relationships/slide" Target="slides/slide345.xml"/><Relationship Id="rId172" Type="http://schemas.openxmlformats.org/officeDocument/2006/relationships/slide" Target="slides/slide149.xml"/><Relationship Id="rId228" Type="http://schemas.openxmlformats.org/officeDocument/2006/relationships/slide" Target="slides/slide205.xml"/><Relationship Id="rId435" Type="http://schemas.openxmlformats.org/officeDocument/2006/relationships/slide" Target="slides/slide412.xml"/><Relationship Id="rId281" Type="http://schemas.openxmlformats.org/officeDocument/2006/relationships/slide" Target="slides/slide258.xml"/><Relationship Id="rId337" Type="http://schemas.openxmlformats.org/officeDocument/2006/relationships/slide" Target="slides/slide314.xml"/><Relationship Id="rId34" Type="http://schemas.openxmlformats.org/officeDocument/2006/relationships/slide" Target="slides/slide11.xml"/><Relationship Id="rId76" Type="http://schemas.openxmlformats.org/officeDocument/2006/relationships/slide" Target="slides/slide53.xml"/><Relationship Id="rId141" Type="http://schemas.openxmlformats.org/officeDocument/2006/relationships/slide" Target="slides/slide118.xml"/><Relationship Id="rId379" Type="http://schemas.openxmlformats.org/officeDocument/2006/relationships/slide" Target="slides/slide356.xml"/><Relationship Id="rId7" Type="http://schemas.openxmlformats.org/officeDocument/2006/relationships/slideMaster" Target="slideMasters/slideMaster7.xml"/><Relationship Id="rId183" Type="http://schemas.openxmlformats.org/officeDocument/2006/relationships/slide" Target="slides/slide160.xml"/><Relationship Id="rId239" Type="http://schemas.openxmlformats.org/officeDocument/2006/relationships/slide" Target="slides/slide216.xml"/><Relationship Id="rId390" Type="http://schemas.openxmlformats.org/officeDocument/2006/relationships/slide" Target="slides/slide367.xml"/><Relationship Id="rId404" Type="http://schemas.openxmlformats.org/officeDocument/2006/relationships/slide" Target="slides/slide381.xml"/><Relationship Id="rId250" Type="http://schemas.openxmlformats.org/officeDocument/2006/relationships/slide" Target="slides/slide227.xml"/><Relationship Id="rId292" Type="http://schemas.openxmlformats.org/officeDocument/2006/relationships/slide" Target="slides/slide269.xml"/><Relationship Id="rId306" Type="http://schemas.openxmlformats.org/officeDocument/2006/relationships/slide" Target="slides/slide283.xml"/><Relationship Id="rId45" Type="http://schemas.openxmlformats.org/officeDocument/2006/relationships/slide" Target="slides/slide22.xml"/><Relationship Id="rId87" Type="http://schemas.openxmlformats.org/officeDocument/2006/relationships/slide" Target="slides/slide64.xml"/><Relationship Id="rId110" Type="http://schemas.openxmlformats.org/officeDocument/2006/relationships/slide" Target="slides/slide87.xml"/><Relationship Id="rId348" Type="http://schemas.openxmlformats.org/officeDocument/2006/relationships/slide" Target="slides/slide325.xml"/><Relationship Id="rId152" Type="http://schemas.openxmlformats.org/officeDocument/2006/relationships/slide" Target="slides/slide129.xml"/><Relationship Id="rId194" Type="http://schemas.openxmlformats.org/officeDocument/2006/relationships/slide" Target="slides/slide171.xml"/><Relationship Id="rId208" Type="http://schemas.openxmlformats.org/officeDocument/2006/relationships/slide" Target="slides/slide185.xml"/><Relationship Id="rId415" Type="http://schemas.openxmlformats.org/officeDocument/2006/relationships/slide" Target="slides/slide392.xml"/><Relationship Id="rId261" Type="http://schemas.openxmlformats.org/officeDocument/2006/relationships/slide" Target="slides/slide238.xml"/><Relationship Id="rId14" Type="http://schemas.openxmlformats.org/officeDocument/2006/relationships/slideMaster" Target="slideMasters/slideMaster14.xml"/><Relationship Id="rId56" Type="http://schemas.openxmlformats.org/officeDocument/2006/relationships/slide" Target="slides/slide33.xml"/><Relationship Id="rId317" Type="http://schemas.openxmlformats.org/officeDocument/2006/relationships/slide" Target="slides/slide294.xml"/><Relationship Id="rId359" Type="http://schemas.openxmlformats.org/officeDocument/2006/relationships/slide" Target="slides/slide336.xml"/><Relationship Id="rId98" Type="http://schemas.openxmlformats.org/officeDocument/2006/relationships/slide" Target="slides/slide75.xml"/><Relationship Id="rId121" Type="http://schemas.openxmlformats.org/officeDocument/2006/relationships/slide" Target="slides/slide98.xml"/><Relationship Id="rId163" Type="http://schemas.openxmlformats.org/officeDocument/2006/relationships/slide" Target="slides/slide140.xml"/><Relationship Id="rId219" Type="http://schemas.openxmlformats.org/officeDocument/2006/relationships/slide" Target="slides/slide196.xml"/><Relationship Id="rId370" Type="http://schemas.openxmlformats.org/officeDocument/2006/relationships/slide" Target="slides/slide347.xml"/><Relationship Id="rId426" Type="http://schemas.openxmlformats.org/officeDocument/2006/relationships/slide" Target="slides/slide403.xml"/><Relationship Id="rId230" Type="http://schemas.openxmlformats.org/officeDocument/2006/relationships/slide" Target="slides/slide207.xml"/><Relationship Id="rId25" Type="http://schemas.openxmlformats.org/officeDocument/2006/relationships/slide" Target="slides/slide2.xml"/><Relationship Id="rId67" Type="http://schemas.openxmlformats.org/officeDocument/2006/relationships/slide" Target="slides/slide44.xml"/><Relationship Id="rId272" Type="http://schemas.openxmlformats.org/officeDocument/2006/relationships/slide" Target="slides/slide249.xml"/><Relationship Id="rId328" Type="http://schemas.openxmlformats.org/officeDocument/2006/relationships/slide" Target="slides/slide305.xml"/><Relationship Id="rId132" Type="http://schemas.openxmlformats.org/officeDocument/2006/relationships/slide" Target="slides/slide109.xml"/><Relationship Id="rId174" Type="http://schemas.openxmlformats.org/officeDocument/2006/relationships/slide" Target="slides/slide151.xml"/><Relationship Id="rId381" Type="http://schemas.openxmlformats.org/officeDocument/2006/relationships/slide" Target="slides/slide358.xml"/><Relationship Id="rId241" Type="http://schemas.openxmlformats.org/officeDocument/2006/relationships/slide" Target="slides/slide218.xml"/><Relationship Id="rId437" Type="http://schemas.openxmlformats.org/officeDocument/2006/relationships/notesMaster" Target="notesMasters/notesMaster1.xml"/><Relationship Id="rId36" Type="http://schemas.openxmlformats.org/officeDocument/2006/relationships/slide" Target="slides/slide13.xml"/><Relationship Id="rId283" Type="http://schemas.openxmlformats.org/officeDocument/2006/relationships/slide" Target="slides/slide260.xml"/><Relationship Id="rId339" Type="http://schemas.openxmlformats.org/officeDocument/2006/relationships/slide" Target="slides/slide316.xml"/><Relationship Id="rId78" Type="http://schemas.openxmlformats.org/officeDocument/2006/relationships/slide" Target="slides/slide55.xml"/><Relationship Id="rId101" Type="http://schemas.openxmlformats.org/officeDocument/2006/relationships/slide" Target="slides/slide78.xml"/><Relationship Id="rId143" Type="http://schemas.openxmlformats.org/officeDocument/2006/relationships/slide" Target="slides/slide120.xml"/><Relationship Id="rId185" Type="http://schemas.openxmlformats.org/officeDocument/2006/relationships/slide" Target="slides/slide162.xml"/><Relationship Id="rId350" Type="http://schemas.openxmlformats.org/officeDocument/2006/relationships/slide" Target="slides/slide327.xml"/><Relationship Id="rId406" Type="http://schemas.openxmlformats.org/officeDocument/2006/relationships/slide" Target="slides/slide383.xml"/><Relationship Id="rId9" Type="http://schemas.openxmlformats.org/officeDocument/2006/relationships/slideMaster" Target="slideMasters/slideMaster9.xml"/><Relationship Id="rId210" Type="http://schemas.openxmlformats.org/officeDocument/2006/relationships/slide" Target="slides/slide187.xml"/><Relationship Id="rId392" Type="http://schemas.openxmlformats.org/officeDocument/2006/relationships/slide" Target="slides/slide369.xml"/><Relationship Id="rId252" Type="http://schemas.openxmlformats.org/officeDocument/2006/relationships/slide" Target="slides/slide229.xml"/><Relationship Id="rId294" Type="http://schemas.openxmlformats.org/officeDocument/2006/relationships/slide" Target="slides/slide271.xml"/><Relationship Id="rId308" Type="http://schemas.openxmlformats.org/officeDocument/2006/relationships/slide" Target="slides/slide285.xml"/><Relationship Id="rId47" Type="http://schemas.openxmlformats.org/officeDocument/2006/relationships/slide" Target="slides/slide24.xml"/><Relationship Id="rId89" Type="http://schemas.openxmlformats.org/officeDocument/2006/relationships/slide" Target="slides/slide66.xml"/><Relationship Id="rId112" Type="http://schemas.openxmlformats.org/officeDocument/2006/relationships/slide" Target="slides/slide89.xml"/><Relationship Id="rId154" Type="http://schemas.openxmlformats.org/officeDocument/2006/relationships/slide" Target="slides/slide131.xml"/><Relationship Id="rId361" Type="http://schemas.openxmlformats.org/officeDocument/2006/relationships/slide" Target="slides/slide338.xml"/><Relationship Id="rId196" Type="http://schemas.openxmlformats.org/officeDocument/2006/relationships/slide" Target="slides/slide173.xml"/><Relationship Id="rId417" Type="http://schemas.openxmlformats.org/officeDocument/2006/relationships/slide" Target="slides/slide394.xml"/><Relationship Id="rId16" Type="http://schemas.openxmlformats.org/officeDocument/2006/relationships/slideMaster" Target="slideMasters/slideMaster16.xml"/><Relationship Id="rId221" Type="http://schemas.openxmlformats.org/officeDocument/2006/relationships/slide" Target="slides/slide198.xml"/><Relationship Id="rId263" Type="http://schemas.openxmlformats.org/officeDocument/2006/relationships/slide" Target="slides/slide240.xml"/><Relationship Id="rId319" Type="http://schemas.openxmlformats.org/officeDocument/2006/relationships/slide" Target="slides/slide296.xml"/><Relationship Id="rId58" Type="http://schemas.openxmlformats.org/officeDocument/2006/relationships/slide" Target="slides/slide35.xml"/><Relationship Id="rId123" Type="http://schemas.openxmlformats.org/officeDocument/2006/relationships/slide" Target="slides/slide100.xml"/><Relationship Id="rId330" Type="http://schemas.openxmlformats.org/officeDocument/2006/relationships/slide" Target="slides/slide307.xml"/><Relationship Id="rId165" Type="http://schemas.openxmlformats.org/officeDocument/2006/relationships/slide" Target="slides/slide142.xml"/><Relationship Id="rId372" Type="http://schemas.openxmlformats.org/officeDocument/2006/relationships/slide" Target="slides/slide349.xml"/><Relationship Id="rId428" Type="http://schemas.openxmlformats.org/officeDocument/2006/relationships/slide" Target="slides/slide405.xml"/><Relationship Id="rId232" Type="http://schemas.openxmlformats.org/officeDocument/2006/relationships/slide" Target="slides/slide209.xml"/><Relationship Id="rId274" Type="http://schemas.openxmlformats.org/officeDocument/2006/relationships/slide" Target="slides/slide251.xml"/><Relationship Id="rId27" Type="http://schemas.openxmlformats.org/officeDocument/2006/relationships/slide" Target="slides/slide4.xml"/><Relationship Id="rId69" Type="http://schemas.openxmlformats.org/officeDocument/2006/relationships/slide" Target="slides/slide46.xml"/><Relationship Id="rId134" Type="http://schemas.openxmlformats.org/officeDocument/2006/relationships/slide" Target="slides/slide111.xml"/><Relationship Id="rId80" Type="http://schemas.openxmlformats.org/officeDocument/2006/relationships/slide" Target="slides/slide57.xml"/><Relationship Id="rId176" Type="http://schemas.openxmlformats.org/officeDocument/2006/relationships/slide" Target="slides/slide153.xml"/><Relationship Id="rId341" Type="http://schemas.openxmlformats.org/officeDocument/2006/relationships/slide" Target="slides/slide318.xml"/><Relationship Id="rId383" Type="http://schemas.openxmlformats.org/officeDocument/2006/relationships/slide" Target="slides/slide360.xml"/><Relationship Id="rId439" Type="http://schemas.openxmlformats.org/officeDocument/2006/relationships/presProps" Target="presProps.xml"/><Relationship Id="rId201" Type="http://schemas.openxmlformats.org/officeDocument/2006/relationships/slide" Target="slides/slide178.xml"/><Relationship Id="rId243" Type="http://schemas.openxmlformats.org/officeDocument/2006/relationships/slide" Target="slides/slide220.xml"/><Relationship Id="rId285" Type="http://schemas.openxmlformats.org/officeDocument/2006/relationships/slide" Target="slides/slide262.xml"/><Relationship Id="rId38" Type="http://schemas.openxmlformats.org/officeDocument/2006/relationships/slide" Target="slides/slide15.xml"/><Relationship Id="rId103" Type="http://schemas.openxmlformats.org/officeDocument/2006/relationships/slide" Target="slides/slide80.xml"/><Relationship Id="rId310" Type="http://schemas.openxmlformats.org/officeDocument/2006/relationships/slide" Target="slides/slide287.xml"/><Relationship Id="rId91" Type="http://schemas.openxmlformats.org/officeDocument/2006/relationships/slide" Target="slides/slide68.xml"/><Relationship Id="rId145" Type="http://schemas.openxmlformats.org/officeDocument/2006/relationships/slide" Target="slides/slide122.xml"/><Relationship Id="rId187" Type="http://schemas.openxmlformats.org/officeDocument/2006/relationships/slide" Target="slides/slide164.xml"/><Relationship Id="rId352" Type="http://schemas.openxmlformats.org/officeDocument/2006/relationships/slide" Target="slides/slide329.xml"/><Relationship Id="rId394" Type="http://schemas.openxmlformats.org/officeDocument/2006/relationships/slide" Target="slides/slide371.xml"/><Relationship Id="rId408" Type="http://schemas.openxmlformats.org/officeDocument/2006/relationships/slide" Target="slides/slide385.xml"/><Relationship Id="rId212" Type="http://schemas.openxmlformats.org/officeDocument/2006/relationships/slide" Target="slides/slide189.xml"/><Relationship Id="rId254" Type="http://schemas.openxmlformats.org/officeDocument/2006/relationships/slide" Target="slides/slide231.xml"/><Relationship Id="rId49" Type="http://schemas.openxmlformats.org/officeDocument/2006/relationships/slide" Target="slides/slide26.xml"/><Relationship Id="rId114" Type="http://schemas.openxmlformats.org/officeDocument/2006/relationships/slide" Target="slides/slide91.xml"/><Relationship Id="rId296" Type="http://schemas.openxmlformats.org/officeDocument/2006/relationships/slide" Target="slides/slide273.xml"/><Relationship Id="rId60" Type="http://schemas.openxmlformats.org/officeDocument/2006/relationships/slide" Target="slides/slide37.xml"/><Relationship Id="rId156" Type="http://schemas.openxmlformats.org/officeDocument/2006/relationships/slide" Target="slides/slide133.xml"/><Relationship Id="rId198" Type="http://schemas.openxmlformats.org/officeDocument/2006/relationships/slide" Target="slides/slide175.xml"/><Relationship Id="rId321" Type="http://schemas.openxmlformats.org/officeDocument/2006/relationships/slide" Target="slides/slide298.xml"/><Relationship Id="rId363" Type="http://schemas.openxmlformats.org/officeDocument/2006/relationships/slide" Target="slides/slide340.xml"/><Relationship Id="rId419" Type="http://schemas.openxmlformats.org/officeDocument/2006/relationships/slide" Target="slides/slide396.xml"/><Relationship Id="rId202" Type="http://schemas.openxmlformats.org/officeDocument/2006/relationships/slide" Target="slides/slide179.xml"/><Relationship Id="rId223" Type="http://schemas.openxmlformats.org/officeDocument/2006/relationships/slide" Target="slides/slide200.xml"/><Relationship Id="rId244" Type="http://schemas.openxmlformats.org/officeDocument/2006/relationships/slide" Target="slides/slide221.xml"/><Relationship Id="rId430" Type="http://schemas.openxmlformats.org/officeDocument/2006/relationships/slide" Target="slides/slide407.xml"/><Relationship Id="rId18" Type="http://schemas.openxmlformats.org/officeDocument/2006/relationships/slideMaster" Target="slideMasters/slideMaster18.xml"/><Relationship Id="rId39" Type="http://schemas.openxmlformats.org/officeDocument/2006/relationships/slide" Target="slides/slide16.xml"/><Relationship Id="rId265" Type="http://schemas.openxmlformats.org/officeDocument/2006/relationships/slide" Target="slides/slide242.xml"/><Relationship Id="rId286" Type="http://schemas.openxmlformats.org/officeDocument/2006/relationships/slide" Target="slides/slide263.xml"/><Relationship Id="rId50" Type="http://schemas.openxmlformats.org/officeDocument/2006/relationships/slide" Target="slides/slide27.xml"/><Relationship Id="rId104" Type="http://schemas.openxmlformats.org/officeDocument/2006/relationships/slide" Target="slides/slide81.xml"/><Relationship Id="rId125" Type="http://schemas.openxmlformats.org/officeDocument/2006/relationships/slide" Target="slides/slide102.xml"/><Relationship Id="rId146" Type="http://schemas.openxmlformats.org/officeDocument/2006/relationships/slide" Target="slides/slide123.xml"/><Relationship Id="rId167" Type="http://schemas.openxmlformats.org/officeDocument/2006/relationships/slide" Target="slides/slide144.xml"/><Relationship Id="rId188" Type="http://schemas.openxmlformats.org/officeDocument/2006/relationships/slide" Target="slides/slide165.xml"/><Relationship Id="rId311" Type="http://schemas.openxmlformats.org/officeDocument/2006/relationships/slide" Target="slides/slide288.xml"/><Relationship Id="rId332" Type="http://schemas.openxmlformats.org/officeDocument/2006/relationships/slide" Target="slides/slide309.xml"/><Relationship Id="rId353" Type="http://schemas.openxmlformats.org/officeDocument/2006/relationships/slide" Target="slides/slide330.xml"/><Relationship Id="rId374" Type="http://schemas.openxmlformats.org/officeDocument/2006/relationships/slide" Target="slides/slide351.xml"/><Relationship Id="rId395" Type="http://schemas.openxmlformats.org/officeDocument/2006/relationships/slide" Target="slides/slide372.xml"/><Relationship Id="rId409" Type="http://schemas.openxmlformats.org/officeDocument/2006/relationships/slide" Target="slides/slide386.xml"/><Relationship Id="rId71" Type="http://schemas.openxmlformats.org/officeDocument/2006/relationships/slide" Target="slides/slide48.xml"/><Relationship Id="rId92" Type="http://schemas.openxmlformats.org/officeDocument/2006/relationships/slide" Target="slides/slide69.xml"/><Relationship Id="rId213" Type="http://schemas.openxmlformats.org/officeDocument/2006/relationships/slide" Target="slides/slide190.xml"/><Relationship Id="rId234" Type="http://schemas.openxmlformats.org/officeDocument/2006/relationships/slide" Target="slides/slide211.xml"/><Relationship Id="rId420" Type="http://schemas.openxmlformats.org/officeDocument/2006/relationships/slide" Target="slides/slide397.xml"/><Relationship Id="rId2" Type="http://schemas.openxmlformats.org/officeDocument/2006/relationships/slideMaster" Target="slideMasters/slideMaster2.xml"/><Relationship Id="rId29" Type="http://schemas.openxmlformats.org/officeDocument/2006/relationships/slide" Target="slides/slide6.xml"/><Relationship Id="rId255" Type="http://schemas.openxmlformats.org/officeDocument/2006/relationships/slide" Target="slides/slide232.xml"/><Relationship Id="rId276" Type="http://schemas.openxmlformats.org/officeDocument/2006/relationships/slide" Target="slides/slide253.xml"/><Relationship Id="rId297" Type="http://schemas.openxmlformats.org/officeDocument/2006/relationships/slide" Target="slides/slide274.xml"/><Relationship Id="rId441" Type="http://schemas.openxmlformats.org/officeDocument/2006/relationships/theme" Target="theme/theme1.xml"/><Relationship Id="rId40" Type="http://schemas.openxmlformats.org/officeDocument/2006/relationships/slide" Target="slides/slide17.xml"/><Relationship Id="rId115" Type="http://schemas.openxmlformats.org/officeDocument/2006/relationships/slide" Target="slides/slide92.xml"/><Relationship Id="rId136" Type="http://schemas.openxmlformats.org/officeDocument/2006/relationships/slide" Target="slides/slide113.xml"/><Relationship Id="rId157" Type="http://schemas.openxmlformats.org/officeDocument/2006/relationships/slide" Target="slides/slide134.xml"/><Relationship Id="rId178" Type="http://schemas.openxmlformats.org/officeDocument/2006/relationships/slide" Target="slides/slide155.xml"/><Relationship Id="rId301" Type="http://schemas.openxmlformats.org/officeDocument/2006/relationships/slide" Target="slides/slide278.xml"/><Relationship Id="rId322" Type="http://schemas.openxmlformats.org/officeDocument/2006/relationships/slide" Target="slides/slide299.xml"/><Relationship Id="rId343" Type="http://schemas.openxmlformats.org/officeDocument/2006/relationships/slide" Target="slides/slide320.xml"/><Relationship Id="rId364" Type="http://schemas.openxmlformats.org/officeDocument/2006/relationships/slide" Target="slides/slide341.xml"/><Relationship Id="rId61" Type="http://schemas.openxmlformats.org/officeDocument/2006/relationships/slide" Target="slides/slide38.xml"/><Relationship Id="rId82" Type="http://schemas.openxmlformats.org/officeDocument/2006/relationships/slide" Target="slides/slide59.xml"/><Relationship Id="rId199" Type="http://schemas.openxmlformats.org/officeDocument/2006/relationships/slide" Target="slides/slide176.xml"/><Relationship Id="rId203" Type="http://schemas.openxmlformats.org/officeDocument/2006/relationships/slide" Target="slides/slide180.xml"/><Relationship Id="rId385" Type="http://schemas.openxmlformats.org/officeDocument/2006/relationships/slide" Target="slides/slide362.xml"/><Relationship Id="rId19" Type="http://schemas.openxmlformats.org/officeDocument/2006/relationships/slideMaster" Target="slideMasters/slideMaster19.xml"/><Relationship Id="rId224" Type="http://schemas.openxmlformats.org/officeDocument/2006/relationships/slide" Target="slides/slide201.xml"/><Relationship Id="rId245" Type="http://schemas.openxmlformats.org/officeDocument/2006/relationships/slide" Target="slides/slide222.xml"/><Relationship Id="rId266" Type="http://schemas.openxmlformats.org/officeDocument/2006/relationships/slide" Target="slides/slide243.xml"/><Relationship Id="rId287" Type="http://schemas.openxmlformats.org/officeDocument/2006/relationships/slide" Target="slides/slide264.xml"/><Relationship Id="rId410" Type="http://schemas.openxmlformats.org/officeDocument/2006/relationships/slide" Target="slides/slide387.xml"/><Relationship Id="rId431" Type="http://schemas.openxmlformats.org/officeDocument/2006/relationships/slide" Target="slides/slide408.xml"/><Relationship Id="rId30" Type="http://schemas.openxmlformats.org/officeDocument/2006/relationships/slide" Target="slides/slide7.xml"/><Relationship Id="rId105" Type="http://schemas.openxmlformats.org/officeDocument/2006/relationships/slide" Target="slides/slide82.xml"/><Relationship Id="rId126" Type="http://schemas.openxmlformats.org/officeDocument/2006/relationships/slide" Target="slides/slide103.xml"/><Relationship Id="rId147" Type="http://schemas.openxmlformats.org/officeDocument/2006/relationships/slide" Target="slides/slide124.xml"/><Relationship Id="rId168" Type="http://schemas.openxmlformats.org/officeDocument/2006/relationships/slide" Target="slides/slide145.xml"/><Relationship Id="rId312" Type="http://schemas.openxmlformats.org/officeDocument/2006/relationships/slide" Target="slides/slide289.xml"/><Relationship Id="rId333" Type="http://schemas.openxmlformats.org/officeDocument/2006/relationships/slide" Target="slides/slide310.xml"/><Relationship Id="rId354" Type="http://schemas.openxmlformats.org/officeDocument/2006/relationships/slide" Target="slides/slide331.xml"/><Relationship Id="rId51" Type="http://schemas.openxmlformats.org/officeDocument/2006/relationships/slide" Target="slides/slide28.xml"/><Relationship Id="rId72" Type="http://schemas.openxmlformats.org/officeDocument/2006/relationships/slide" Target="slides/slide49.xml"/><Relationship Id="rId93" Type="http://schemas.openxmlformats.org/officeDocument/2006/relationships/slide" Target="slides/slide70.xml"/><Relationship Id="rId189" Type="http://schemas.openxmlformats.org/officeDocument/2006/relationships/slide" Target="slides/slide166.xml"/><Relationship Id="rId375" Type="http://schemas.openxmlformats.org/officeDocument/2006/relationships/slide" Target="slides/slide352.xml"/><Relationship Id="rId396" Type="http://schemas.openxmlformats.org/officeDocument/2006/relationships/slide" Target="slides/slide373.xml"/><Relationship Id="rId3" Type="http://schemas.openxmlformats.org/officeDocument/2006/relationships/slideMaster" Target="slideMasters/slideMaster3.xml"/><Relationship Id="rId214" Type="http://schemas.openxmlformats.org/officeDocument/2006/relationships/slide" Target="slides/slide191.xml"/><Relationship Id="rId235" Type="http://schemas.openxmlformats.org/officeDocument/2006/relationships/slide" Target="slides/slide212.xml"/><Relationship Id="rId256" Type="http://schemas.openxmlformats.org/officeDocument/2006/relationships/slide" Target="slides/slide233.xml"/><Relationship Id="rId277" Type="http://schemas.openxmlformats.org/officeDocument/2006/relationships/slide" Target="slides/slide254.xml"/><Relationship Id="rId298" Type="http://schemas.openxmlformats.org/officeDocument/2006/relationships/slide" Target="slides/slide275.xml"/><Relationship Id="rId400" Type="http://schemas.openxmlformats.org/officeDocument/2006/relationships/slide" Target="slides/slide377.xml"/><Relationship Id="rId421" Type="http://schemas.openxmlformats.org/officeDocument/2006/relationships/slide" Target="slides/slide398.xml"/><Relationship Id="rId442" Type="http://schemas.openxmlformats.org/officeDocument/2006/relationships/tableStyles" Target="tableStyles.xml"/><Relationship Id="rId116" Type="http://schemas.openxmlformats.org/officeDocument/2006/relationships/slide" Target="slides/slide93.xml"/><Relationship Id="rId137" Type="http://schemas.openxmlformats.org/officeDocument/2006/relationships/slide" Target="slides/slide114.xml"/><Relationship Id="rId158" Type="http://schemas.openxmlformats.org/officeDocument/2006/relationships/slide" Target="slides/slide135.xml"/><Relationship Id="rId302" Type="http://schemas.openxmlformats.org/officeDocument/2006/relationships/slide" Target="slides/slide279.xml"/><Relationship Id="rId323" Type="http://schemas.openxmlformats.org/officeDocument/2006/relationships/slide" Target="slides/slide300.xml"/><Relationship Id="rId344" Type="http://schemas.openxmlformats.org/officeDocument/2006/relationships/slide" Target="slides/slide321.xml"/><Relationship Id="rId20" Type="http://schemas.openxmlformats.org/officeDocument/2006/relationships/slideMaster" Target="slideMasters/slideMaster20.xml"/><Relationship Id="rId41" Type="http://schemas.openxmlformats.org/officeDocument/2006/relationships/slide" Target="slides/slide18.xml"/><Relationship Id="rId62" Type="http://schemas.openxmlformats.org/officeDocument/2006/relationships/slide" Target="slides/slide39.xml"/><Relationship Id="rId83" Type="http://schemas.openxmlformats.org/officeDocument/2006/relationships/slide" Target="slides/slide60.xml"/><Relationship Id="rId179" Type="http://schemas.openxmlformats.org/officeDocument/2006/relationships/slide" Target="slides/slide156.xml"/><Relationship Id="rId365" Type="http://schemas.openxmlformats.org/officeDocument/2006/relationships/slide" Target="slides/slide342.xml"/><Relationship Id="rId386" Type="http://schemas.openxmlformats.org/officeDocument/2006/relationships/slide" Target="slides/slide363.xml"/><Relationship Id="rId190" Type="http://schemas.openxmlformats.org/officeDocument/2006/relationships/slide" Target="slides/slide167.xml"/><Relationship Id="rId204" Type="http://schemas.openxmlformats.org/officeDocument/2006/relationships/slide" Target="slides/slide181.xml"/><Relationship Id="rId225" Type="http://schemas.openxmlformats.org/officeDocument/2006/relationships/slide" Target="slides/slide202.xml"/><Relationship Id="rId246" Type="http://schemas.openxmlformats.org/officeDocument/2006/relationships/slide" Target="slides/slide223.xml"/><Relationship Id="rId267" Type="http://schemas.openxmlformats.org/officeDocument/2006/relationships/slide" Target="slides/slide244.xml"/><Relationship Id="rId288" Type="http://schemas.openxmlformats.org/officeDocument/2006/relationships/slide" Target="slides/slide265.xml"/><Relationship Id="rId411" Type="http://schemas.openxmlformats.org/officeDocument/2006/relationships/slide" Target="slides/slide388.xml"/><Relationship Id="rId432" Type="http://schemas.openxmlformats.org/officeDocument/2006/relationships/slide" Target="slides/slide409.xml"/><Relationship Id="rId106" Type="http://schemas.openxmlformats.org/officeDocument/2006/relationships/slide" Target="slides/slide83.xml"/><Relationship Id="rId127" Type="http://schemas.openxmlformats.org/officeDocument/2006/relationships/slide" Target="slides/slide104.xml"/><Relationship Id="rId313" Type="http://schemas.openxmlformats.org/officeDocument/2006/relationships/slide" Target="slides/slide290.xml"/><Relationship Id="rId10" Type="http://schemas.openxmlformats.org/officeDocument/2006/relationships/slideMaster" Target="slideMasters/slideMaster10.xml"/><Relationship Id="rId31" Type="http://schemas.openxmlformats.org/officeDocument/2006/relationships/slide" Target="slides/slide8.xml"/><Relationship Id="rId52" Type="http://schemas.openxmlformats.org/officeDocument/2006/relationships/slide" Target="slides/slide29.xml"/><Relationship Id="rId73" Type="http://schemas.openxmlformats.org/officeDocument/2006/relationships/slide" Target="slides/slide50.xml"/><Relationship Id="rId94" Type="http://schemas.openxmlformats.org/officeDocument/2006/relationships/slide" Target="slides/slide71.xml"/><Relationship Id="rId148" Type="http://schemas.openxmlformats.org/officeDocument/2006/relationships/slide" Target="slides/slide125.xml"/><Relationship Id="rId169" Type="http://schemas.openxmlformats.org/officeDocument/2006/relationships/slide" Target="slides/slide146.xml"/><Relationship Id="rId334" Type="http://schemas.openxmlformats.org/officeDocument/2006/relationships/slide" Target="slides/slide311.xml"/><Relationship Id="rId355" Type="http://schemas.openxmlformats.org/officeDocument/2006/relationships/slide" Target="slides/slide332.xml"/><Relationship Id="rId376" Type="http://schemas.openxmlformats.org/officeDocument/2006/relationships/slide" Target="slides/slide353.xml"/><Relationship Id="rId397" Type="http://schemas.openxmlformats.org/officeDocument/2006/relationships/slide" Target="slides/slide374.xml"/><Relationship Id="rId4" Type="http://schemas.openxmlformats.org/officeDocument/2006/relationships/slideMaster" Target="slideMasters/slideMaster4.xml"/><Relationship Id="rId180" Type="http://schemas.openxmlformats.org/officeDocument/2006/relationships/slide" Target="slides/slide157.xml"/><Relationship Id="rId215" Type="http://schemas.openxmlformats.org/officeDocument/2006/relationships/slide" Target="slides/slide192.xml"/><Relationship Id="rId236" Type="http://schemas.openxmlformats.org/officeDocument/2006/relationships/slide" Target="slides/slide213.xml"/><Relationship Id="rId257" Type="http://schemas.openxmlformats.org/officeDocument/2006/relationships/slide" Target="slides/slide234.xml"/><Relationship Id="rId278" Type="http://schemas.openxmlformats.org/officeDocument/2006/relationships/slide" Target="slides/slide255.xml"/><Relationship Id="rId401" Type="http://schemas.openxmlformats.org/officeDocument/2006/relationships/slide" Target="slides/slide378.xml"/><Relationship Id="rId422" Type="http://schemas.openxmlformats.org/officeDocument/2006/relationships/slide" Target="slides/slide399.xml"/><Relationship Id="rId303" Type="http://schemas.openxmlformats.org/officeDocument/2006/relationships/slide" Target="slides/slide280.xml"/><Relationship Id="rId42" Type="http://schemas.openxmlformats.org/officeDocument/2006/relationships/slide" Target="slides/slide19.xml"/><Relationship Id="rId84" Type="http://schemas.openxmlformats.org/officeDocument/2006/relationships/slide" Target="slides/slide61.xml"/><Relationship Id="rId138" Type="http://schemas.openxmlformats.org/officeDocument/2006/relationships/slide" Target="slides/slide115.xml"/><Relationship Id="rId345" Type="http://schemas.openxmlformats.org/officeDocument/2006/relationships/slide" Target="slides/slide322.xml"/><Relationship Id="rId387" Type="http://schemas.openxmlformats.org/officeDocument/2006/relationships/slide" Target="slides/slide364.xml"/><Relationship Id="rId191" Type="http://schemas.openxmlformats.org/officeDocument/2006/relationships/slide" Target="slides/slide168.xml"/><Relationship Id="rId205" Type="http://schemas.openxmlformats.org/officeDocument/2006/relationships/slide" Target="slides/slide182.xml"/><Relationship Id="rId247" Type="http://schemas.openxmlformats.org/officeDocument/2006/relationships/slide" Target="slides/slide224.xml"/><Relationship Id="rId412" Type="http://schemas.openxmlformats.org/officeDocument/2006/relationships/slide" Target="slides/slide389.xml"/><Relationship Id="rId107" Type="http://schemas.openxmlformats.org/officeDocument/2006/relationships/slide" Target="slides/slide84.xml"/><Relationship Id="rId289" Type="http://schemas.openxmlformats.org/officeDocument/2006/relationships/slide" Target="slides/slide266.xml"/><Relationship Id="rId11" Type="http://schemas.openxmlformats.org/officeDocument/2006/relationships/slideMaster" Target="slideMasters/slideMaster11.xml"/><Relationship Id="rId53" Type="http://schemas.openxmlformats.org/officeDocument/2006/relationships/slide" Target="slides/slide30.xml"/><Relationship Id="rId149" Type="http://schemas.openxmlformats.org/officeDocument/2006/relationships/slide" Target="slides/slide126.xml"/><Relationship Id="rId314" Type="http://schemas.openxmlformats.org/officeDocument/2006/relationships/slide" Target="slides/slide291.xml"/><Relationship Id="rId356" Type="http://schemas.openxmlformats.org/officeDocument/2006/relationships/slide" Target="slides/slide333.xml"/><Relationship Id="rId398" Type="http://schemas.openxmlformats.org/officeDocument/2006/relationships/slide" Target="slides/slide375.xml"/><Relationship Id="rId95" Type="http://schemas.openxmlformats.org/officeDocument/2006/relationships/slide" Target="slides/slide72.xml"/><Relationship Id="rId160" Type="http://schemas.openxmlformats.org/officeDocument/2006/relationships/slide" Target="slides/slide137.xml"/><Relationship Id="rId216" Type="http://schemas.openxmlformats.org/officeDocument/2006/relationships/slide" Target="slides/slide193.xml"/><Relationship Id="rId423" Type="http://schemas.openxmlformats.org/officeDocument/2006/relationships/slide" Target="slides/slide400.xml"/><Relationship Id="rId258" Type="http://schemas.openxmlformats.org/officeDocument/2006/relationships/slide" Target="slides/slide235.xml"/><Relationship Id="rId22" Type="http://schemas.openxmlformats.org/officeDocument/2006/relationships/slideMaster" Target="slideMasters/slideMaster22.xml"/><Relationship Id="rId64" Type="http://schemas.openxmlformats.org/officeDocument/2006/relationships/slide" Target="slides/slide41.xml"/><Relationship Id="rId118" Type="http://schemas.openxmlformats.org/officeDocument/2006/relationships/slide" Target="slides/slide95.xml"/><Relationship Id="rId325" Type="http://schemas.openxmlformats.org/officeDocument/2006/relationships/slide" Target="slides/slide302.xml"/><Relationship Id="rId367" Type="http://schemas.openxmlformats.org/officeDocument/2006/relationships/slide" Target="slides/slide344.xml"/><Relationship Id="rId171" Type="http://schemas.openxmlformats.org/officeDocument/2006/relationships/slide" Target="slides/slide148.xml"/><Relationship Id="rId227" Type="http://schemas.openxmlformats.org/officeDocument/2006/relationships/slide" Target="slides/slide204.xml"/><Relationship Id="rId269" Type="http://schemas.openxmlformats.org/officeDocument/2006/relationships/slide" Target="slides/slide246.xml"/><Relationship Id="rId434" Type="http://schemas.openxmlformats.org/officeDocument/2006/relationships/slide" Target="slides/slide411.xml"/><Relationship Id="rId33" Type="http://schemas.openxmlformats.org/officeDocument/2006/relationships/slide" Target="slides/slide10.xml"/><Relationship Id="rId129" Type="http://schemas.openxmlformats.org/officeDocument/2006/relationships/slide" Target="slides/slide106.xml"/><Relationship Id="rId280" Type="http://schemas.openxmlformats.org/officeDocument/2006/relationships/slide" Target="slides/slide257.xml"/><Relationship Id="rId336" Type="http://schemas.openxmlformats.org/officeDocument/2006/relationships/slide" Target="slides/slide313.xml"/><Relationship Id="rId75" Type="http://schemas.openxmlformats.org/officeDocument/2006/relationships/slide" Target="slides/slide52.xml"/><Relationship Id="rId140" Type="http://schemas.openxmlformats.org/officeDocument/2006/relationships/slide" Target="slides/slide117.xml"/><Relationship Id="rId182" Type="http://schemas.openxmlformats.org/officeDocument/2006/relationships/slide" Target="slides/slide159.xml"/><Relationship Id="rId378" Type="http://schemas.openxmlformats.org/officeDocument/2006/relationships/slide" Target="slides/slide355.xml"/><Relationship Id="rId403" Type="http://schemas.openxmlformats.org/officeDocument/2006/relationships/slide" Target="slides/slide380.xml"/><Relationship Id="rId6" Type="http://schemas.openxmlformats.org/officeDocument/2006/relationships/slideMaster" Target="slideMasters/slideMaster6.xml"/><Relationship Id="rId238" Type="http://schemas.openxmlformats.org/officeDocument/2006/relationships/slide" Target="slides/slide215.xml"/><Relationship Id="rId291" Type="http://schemas.openxmlformats.org/officeDocument/2006/relationships/slide" Target="slides/slide268.xml"/><Relationship Id="rId305" Type="http://schemas.openxmlformats.org/officeDocument/2006/relationships/slide" Target="slides/slide282.xml"/><Relationship Id="rId347" Type="http://schemas.openxmlformats.org/officeDocument/2006/relationships/slide" Target="slides/slide324.xml"/><Relationship Id="rId44" Type="http://schemas.openxmlformats.org/officeDocument/2006/relationships/slide" Target="slides/slide21.xml"/><Relationship Id="rId86" Type="http://schemas.openxmlformats.org/officeDocument/2006/relationships/slide" Target="slides/slide63.xml"/><Relationship Id="rId151" Type="http://schemas.openxmlformats.org/officeDocument/2006/relationships/slide" Target="slides/slide128.xml"/><Relationship Id="rId389" Type="http://schemas.openxmlformats.org/officeDocument/2006/relationships/slide" Target="slides/slide366.xml"/><Relationship Id="rId193" Type="http://schemas.openxmlformats.org/officeDocument/2006/relationships/slide" Target="slides/slide170.xml"/><Relationship Id="rId207" Type="http://schemas.openxmlformats.org/officeDocument/2006/relationships/slide" Target="slides/slide184.xml"/><Relationship Id="rId249" Type="http://schemas.openxmlformats.org/officeDocument/2006/relationships/slide" Target="slides/slide226.xml"/><Relationship Id="rId414" Type="http://schemas.openxmlformats.org/officeDocument/2006/relationships/slide" Target="slides/slide391.xml"/><Relationship Id="rId13" Type="http://schemas.openxmlformats.org/officeDocument/2006/relationships/slideMaster" Target="slideMasters/slideMaster13.xml"/><Relationship Id="rId109" Type="http://schemas.openxmlformats.org/officeDocument/2006/relationships/slide" Target="slides/slide86.xml"/><Relationship Id="rId260" Type="http://schemas.openxmlformats.org/officeDocument/2006/relationships/slide" Target="slides/slide237.xml"/><Relationship Id="rId316" Type="http://schemas.openxmlformats.org/officeDocument/2006/relationships/slide" Target="slides/slide293.xml"/><Relationship Id="rId55" Type="http://schemas.openxmlformats.org/officeDocument/2006/relationships/slide" Target="slides/slide32.xml"/><Relationship Id="rId97" Type="http://schemas.openxmlformats.org/officeDocument/2006/relationships/slide" Target="slides/slide74.xml"/><Relationship Id="rId120" Type="http://schemas.openxmlformats.org/officeDocument/2006/relationships/slide" Target="slides/slide97.xml"/><Relationship Id="rId358" Type="http://schemas.openxmlformats.org/officeDocument/2006/relationships/slide" Target="slides/slide335.xml"/><Relationship Id="rId162" Type="http://schemas.openxmlformats.org/officeDocument/2006/relationships/slide" Target="slides/slide139.xml"/><Relationship Id="rId218" Type="http://schemas.openxmlformats.org/officeDocument/2006/relationships/slide" Target="slides/slide195.xml"/><Relationship Id="rId425" Type="http://schemas.openxmlformats.org/officeDocument/2006/relationships/slide" Target="slides/slide402.xml"/><Relationship Id="rId271" Type="http://schemas.openxmlformats.org/officeDocument/2006/relationships/slide" Target="slides/slide248.xml"/><Relationship Id="rId24" Type="http://schemas.openxmlformats.org/officeDocument/2006/relationships/slide" Target="slides/slide1.xml"/><Relationship Id="rId66" Type="http://schemas.openxmlformats.org/officeDocument/2006/relationships/slide" Target="slides/slide43.xml"/><Relationship Id="rId131" Type="http://schemas.openxmlformats.org/officeDocument/2006/relationships/slide" Target="slides/slide108.xml"/><Relationship Id="rId327" Type="http://schemas.openxmlformats.org/officeDocument/2006/relationships/slide" Target="slides/slide304.xml"/><Relationship Id="rId369" Type="http://schemas.openxmlformats.org/officeDocument/2006/relationships/slide" Target="slides/slide346.xml"/><Relationship Id="rId173" Type="http://schemas.openxmlformats.org/officeDocument/2006/relationships/slide" Target="slides/slide150.xml"/><Relationship Id="rId229" Type="http://schemas.openxmlformats.org/officeDocument/2006/relationships/slide" Target="slides/slide206.xml"/><Relationship Id="rId380" Type="http://schemas.openxmlformats.org/officeDocument/2006/relationships/slide" Target="slides/slide357.xml"/><Relationship Id="rId436" Type="http://schemas.openxmlformats.org/officeDocument/2006/relationships/slide" Target="slides/slide413.xml"/><Relationship Id="rId240" Type="http://schemas.openxmlformats.org/officeDocument/2006/relationships/slide" Target="slides/slide217.xml"/><Relationship Id="rId35" Type="http://schemas.openxmlformats.org/officeDocument/2006/relationships/slide" Target="slides/slide12.xml"/><Relationship Id="rId77" Type="http://schemas.openxmlformats.org/officeDocument/2006/relationships/slide" Target="slides/slide54.xml"/><Relationship Id="rId100" Type="http://schemas.openxmlformats.org/officeDocument/2006/relationships/slide" Target="slides/slide77.xml"/><Relationship Id="rId282" Type="http://schemas.openxmlformats.org/officeDocument/2006/relationships/slide" Target="slides/slide259.xml"/><Relationship Id="rId338" Type="http://schemas.openxmlformats.org/officeDocument/2006/relationships/slide" Target="slides/slide315.xml"/><Relationship Id="rId8" Type="http://schemas.openxmlformats.org/officeDocument/2006/relationships/slideMaster" Target="slideMasters/slideMaster8.xml"/><Relationship Id="rId142" Type="http://schemas.openxmlformats.org/officeDocument/2006/relationships/slide" Target="slides/slide119.xml"/><Relationship Id="rId184" Type="http://schemas.openxmlformats.org/officeDocument/2006/relationships/slide" Target="slides/slide161.xml"/><Relationship Id="rId391" Type="http://schemas.openxmlformats.org/officeDocument/2006/relationships/slide" Target="slides/slide368.xml"/><Relationship Id="rId405" Type="http://schemas.openxmlformats.org/officeDocument/2006/relationships/slide" Target="slides/slide382.xml"/><Relationship Id="rId251" Type="http://schemas.openxmlformats.org/officeDocument/2006/relationships/slide" Target="slides/slide228.xml"/><Relationship Id="rId46" Type="http://schemas.openxmlformats.org/officeDocument/2006/relationships/slide" Target="slides/slide23.xml"/><Relationship Id="rId293" Type="http://schemas.openxmlformats.org/officeDocument/2006/relationships/slide" Target="slides/slide270.xml"/><Relationship Id="rId307" Type="http://schemas.openxmlformats.org/officeDocument/2006/relationships/slide" Target="slides/slide284.xml"/><Relationship Id="rId349" Type="http://schemas.openxmlformats.org/officeDocument/2006/relationships/slide" Target="slides/slide326.xml"/><Relationship Id="rId88" Type="http://schemas.openxmlformats.org/officeDocument/2006/relationships/slide" Target="slides/slide65.xml"/><Relationship Id="rId111" Type="http://schemas.openxmlformats.org/officeDocument/2006/relationships/slide" Target="slides/slide88.xml"/><Relationship Id="rId153" Type="http://schemas.openxmlformats.org/officeDocument/2006/relationships/slide" Target="slides/slide130.xml"/><Relationship Id="rId195" Type="http://schemas.openxmlformats.org/officeDocument/2006/relationships/slide" Target="slides/slide172.xml"/><Relationship Id="rId209" Type="http://schemas.openxmlformats.org/officeDocument/2006/relationships/slide" Target="slides/slide186.xml"/><Relationship Id="rId360" Type="http://schemas.openxmlformats.org/officeDocument/2006/relationships/slide" Target="slides/slide337.xml"/><Relationship Id="rId416" Type="http://schemas.openxmlformats.org/officeDocument/2006/relationships/slide" Target="slides/slide393.xml"/><Relationship Id="rId220" Type="http://schemas.openxmlformats.org/officeDocument/2006/relationships/slide" Target="slides/slide197.xml"/><Relationship Id="rId15" Type="http://schemas.openxmlformats.org/officeDocument/2006/relationships/slideMaster" Target="slideMasters/slideMaster15.xml"/><Relationship Id="rId57" Type="http://schemas.openxmlformats.org/officeDocument/2006/relationships/slide" Target="slides/slide34.xml"/><Relationship Id="rId262" Type="http://schemas.openxmlformats.org/officeDocument/2006/relationships/slide" Target="slides/slide239.xml"/><Relationship Id="rId318" Type="http://schemas.openxmlformats.org/officeDocument/2006/relationships/slide" Target="slides/slide295.xml"/><Relationship Id="rId99" Type="http://schemas.openxmlformats.org/officeDocument/2006/relationships/slide" Target="slides/slide76.xml"/><Relationship Id="rId122" Type="http://schemas.openxmlformats.org/officeDocument/2006/relationships/slide" Target="slides/slide99.xml"/><Relationship Id="rId164" Type="http://schemas.openxmlformats.org/officeDocument/2006/relationships/slide" Target="slides/slide141.xml"/><Relationship Id="rId371" Type="http://schemas.openxmlformats.org/officeDocument/2006/relationships/slide" Target="slides/slide348.xml"/><Relationship Id="rId427" Type="http://schemas.openxmlformats.org/officeDocument/2006/relationships/slide" Target="slides/slide404.xml"/><Relationship Id="rId26" Type="http://schemas.openxmlformats.org/officeDocument/2006/relationships/slide" Target="slides/slide3.xml"/><Relationship Id="rId231" Type="http://schemas.openxmlformats.org/officeDocument/2006/relationships/slide" Target="slides/slide208.xml"/><Relationship Id="rId273" Type="http://schemas.openxmlformats.org/officeDocument/2006/relationships/slide" Target="slides/slide250.xml"/><Relationship Id="rId329" Type="http://schemas.openxmlformats.org/officeDocument/2006/relationships/slide" Target="slides/slide306.xml"/><Relationship Id="rId68" Type="http://schemas.openxmlformats.org/officeDocument/2006/relationships/slide" Target="slides/slide45.xml"/><Relationship Id="rId133" Type="http://schemas.openxmlformats.org/officeDocument/2006/relationships/slide" Target="slides/slide110.xml"/><Relationship Id="rId175" Type="http://schemas.openxmlformats.org/officeDocument/2006/relationships/slide" Target="slides/slide152.xml"/><Relationship Id="rId340" Type="http://schemas.openxmlformats.org/officeDocument/2006/relationships/slide" Target="slides/slide317.xml"/><Relationship Id="rId200" Type="http://schemas.openxmlformats.org/officeDocument/2006/relationships/slide" Target="slides/slide177.xml"/><Relationship Id="rId382" Type="http://schemas.openxmlformats.org/officeDocument/2006/relationships/slide" Target="slides/slide359.xml"/><Relationship Id="rId438" Type="http://schemas.openxmlformats.org/officeDocument/2006/relationships/handoutMaster" Target="handoutMasters/handoutMaster1.xml"/><Relationship Id="rId242" Type="http://schemas.openxmlformats.org/officeDocument/2006/relationships/slide" Target="slides/slide219.xml"/><Relationship Id="rId284" Type="http://schemas.openxmlformats.org/officeDocument/2006/relationships/slide" Target="slides/slide261.xml"/><Relationship Id="rId37" Type="http://schemas.openxmlformats.org/officeDocument/2006/relationships/slide" Target="slides/slide14.xml"/><Relationship Id="rId79" Type="http://schemas.openxmlformats.org/officeDocument/2006/relationships/slide" Target="slides/slide56.xml"/><Relationship Id="rId102" Type="http://schemas.openxmlformats.org/officeDocument/2006/relationships/slide" Target="slides/slide79.xml"/><Relationship Id="rId144" Type="http://schemas.openxmlformats.org/officeDocument/2006/relationships/slide" Target="slides/slide121.xml"/><Relationship Id="rId90" Type="http://schemas.openxmlformats.org/officeDocument/2006/relationships/slide" Target="slides/slide67.xml"/><Relationship Id="rId186" Type="http://schemas.openxmlformats.org/officeDocument/2006/relationships/slide" Target="slides/slide163.xml"/><Relationship Id="rId351" Type="http://schemas.openxmlformats.org/officeDocument/2006/relationships/slide" Target="slides/slide328.xml"/><Relationship Id="rId393" Type="http://schemas.openxmlformats.org/officeDocument/2006/relationships/slide" Target="slides/slide370.xml"/><Relationship Id="rId407" Type="http://schemas.openxmlformats.org/officeDocument/2006/relationships/slide" Target="slides/slide384.xml"/><Relationship Id="rId211" Type="http://schemas.openxmlformats.org/officeDocument/2006/relationships/slide" Target="slides/slide188.xml"/><Relationship Id="rId253" Type="http://schemas.openxmlformats.org/officeDocument/2006/relationships/slide" Target="slides/slide230.xml"/><Relationship Id="rId295" Type="http://schemas.openxmlformats.org/officeDocument/2006/relationships/slide" Target="slides/slide272.xml"/><Relationship Id="rId309" Type="http://schemas.openxmlformats.org/officeDocument/2006/relationships/slide" Target="slides/slide286.xml"/><Relationship Id="rId48" Type="http://schemas.openxmlformats.org/officeDocument/2006/relationships/slide" Target="slides/slide25.xml"/><Relationship Id="rId113" Type="http://schemas.openxmlformats.org/officeDocument/2006/relationships/slide" Target="slides/slide90.xml"/><Relationship Id="rId320" Type="http://schemas.openxmlformats.org/officeDocument/2006/relationships/slide" Target="slides/slide297.xml"/><Relationship Id="rId155" Type="http://schemas.openxmlformats.org/officeDocument/2006/relationships/slide" Target="slides/slide132.xml"/><Relationship Id="rId197" Type="http://schemas.openxmlformats.org/officeDocument/2006/relationships/slide" Target="slides/slide174.xml"/><Relationship Id="rId362" Type="http://schemas.openxmlformats.org/officeDocument/2006/relationships/slide" Target="slides/slide339.xml"/><Relationship Id="rId418" Type="http://schemas.openxmlformats.org/officeDocument/2006/relationships/slide" Target="slides/slide395.xml"/><Relationship Id="rId222" Type="http://schemas.openxmlformats.org/officeDocument/2006/relationships/slide" Target="slides/slide199.xml"/><Relationship Id="rId264" Type="http://schemas.openxmlformats.org/officeDocument/2006/relationships/slide" Target="slides/slide241.xml"/><Relationship Id="rId17" Type="http://schemas.openxmlformats.org/officeDocument/2006/relationships/slideMaster" Target="slideMasters/slideMaster17.xml"/><Relationship Id="rId59" Type="http://schemas.openxmlformats.org/officeDocument/2006/relationships/slide" Target="slides/slide36.xml"/><Relationship Id="rId124" Type="http://schemas.openxmlformats.org/officeDocument/2006/relationships/slide" Target="slides/slide101.xml"/><Relationship Id="rId70" Type="http://schemas.openxmlformats.org/officeDocument/2006/relationships/slide" Target="slides/slide47.xml"/><Relationship Id="rId166" Type="http://schemas.openxmlformats.org/officeDocument/2006/relationships/slide" Target="slides/slide143.xml"/><Relationship Id="rId331" Type="http://schemas.openxmlformats.org/officeDocument/2006/relationships/slide" Target="slides/slide308.xml"/><Relationship Id="rId373" Type="http://schemas.openxmlformats.org/officeDocument/2006/relationships/slide" Target="slides/slide350.xml"/><Relationship Id="rId429" Type="http://schemas.openxmlformats.org/officeDocument/2006/relationships/slide" Target="slides/slide406.xml"/><Relationship Id="rId1" Type="http://schemas.openxmlformats.org/officeDocument/2006/relationships/slideMaster" Target="slideMasters/slideMaster1.xml"/><Relationship Id="rId233" Type="http://schemas.openxmlformats.org/officeDocument/2006/relationships/slide" Target="slides/slide210.xml"/><Relationship Id="rId440" Type="http://schemas.openxmlformats.org/officeDocument/2006/relationships/viewProps" Target="viewProps.xml"/><Relationship Id="rId28" Type="http://schemas.openxmlformats.org/officeDocument/2006/relationships/slide" Target="slides/slide5.xml"/><Relationship Id="rId275" Type="http://schemas.openxmlformats.org/officeDocument/2006/relationships/slide" Target="slides/slide252.xml"/><Relationship Id="rId300" Type="http://schemas.openxmlformats.org/officeDocument/2006/relationships/slide" Target="slides/slide277.xml"/><Relationship Id="rId81" Type="http://schemas.openxmlformats.org/officeDocument/2006/relationships/slide" Target="slides/slide58.xml"/><Relationship Id="rId135" Type="http://schemas.openxmlformats.org/officeDocument/2006/relationships/slide" Target="slides/slide112.xml"/><Relationship Id="rId177" Type="http://schemas.openxmlformats.org/officeDocument/2006/relationships/slide" Target="slides/slide154.xml"/><Relationship Id="rId342" Type="http://schemas.openxmlformats.org/officeDocument/2006/relationships/slide" Target="slides/slide319.xml"/><Relationship Id="rId384" Type="http://schemas.openxmlformats.org/officeDocument/2006/relationships/slide" Target="slides/slide36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78851"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78852"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78853"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8FEB9EEB-AC0C-41B8-84E9-0373B1DA916C}" type="slidenum">
              <a:rPr lang="en-US"/>
              <a:pPr>
                <a:defRPr/>
              </a:pPr>
              <a:t>‹#›</a:t>
            </a:fld>
            <a:endParaRPr lang="en-US"/>
          </a:p>
        </p:txBody>
      </p:sp>
    </p:spTree>
    <p:extLst>
      <p:ext uri="{BB962C8B-B14F-4D97-AF65-F5344CB8AC3E}">
        <p14:creationId xmlns:p14="http://schemas.microsoft.com/office/powerpoint/2010/main" val="2131014608"/>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1:21:05.82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99,'35'-1,"0"-2,43-8,-19 4,1 2,98 6,-58 1,-29-1,82-3,-76-10,-51 7,45-3,75 9,58-3,-128-10,-50 7,45-3,338 7,-195 3,-190-1,0 1,31 8,-29-5,44 3,-42-7,1-2,-1 0,0-2,43-9,68-14,-117 23,0 1,0 0,1 2,-1 1,1 0,43 10,-39-7,0-1,1-1,0-1,-1-1,1-2,-1-1,30-6,-33 5,0 1,1 1,0 1,-1 2,1 0,-1 2,29 6,-39-7,1 1,-1 1,0 0,0 1,-1 0,23 13,-20-10,-1-2</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6.55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2,'58'-1,"-12"0,0 2,72 10,-66-4,1-2,73-3,18 1,-117 0,-1 2,47 14,-48-12,1 0,0-2,29 3,-13-5,0-2,0-1,61-9,-78 3</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2.22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1 189,'57'0,"128"-5,-161 2,-1-1,0-1,0-1,0-1,42-19,-45 16,0 0,1 2,0 0,0 1,1 1,-1 1,1 1,1 1,30-1,-13 3,61-11,-59 6,25-4,-29 3,45-2,359 8,-219 3,-31 10,5 1,480-14,-508 13,-31-1,51 4,-113-8,1-2,83-7,-46 0,80 4,190-4,-255-9,17-1,-114 10,35-7,28-3,56 0,43-1,-47 1,3 1,575 12,-554 12,-102-5,15 1,149 9,702-19,-914 1</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36.7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0 143,'47'-3,"0"-1,46-12,6 0,-15 3,-34 5,64-3,304 10,-195 2,-178-3,0-3,51-11,-44 6,56-2,-27 8,126-9,181 3,-255 11,-54 3,96 16,-100-9,112 2,-124-14,32-1,162 18,-198-10,117-3,-3-1,-128 3,49 12,-56-8,0-3,56 4,306-10,-167-1,-190-2,0-1,57-13,-53 8,77-6,39 4,42-2,-60 2,-6-1,23 1,-30 0,-64 9,-40 2</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4:56.03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2,'131'-2,"141"5,-224 2,56 13,-62-10,-1-1,53 2,122-11,92 3,-177 12,-38-2,-5-2,90 5,244-15,-294-10,-18 0,9 10,-83 1</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01.0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1 144,'514'-33,"-265"13,-108 10,434 0,-360 12,-25-3,195 3,-246 9,49 1,-127-12,19 2,115-14,-69 0,202 8,-174 6,-125 0,43 7,10 1,65 2,78 3,-182-15,51 0,106 13,-102-4,157-6,-127-5,127-17,-169 12,38-6,50-11,123-13,-180 26,148 5,-241 4,-1 0,29-6,31-4,283 10,-187 4,-157-2,25-1,1 2,78 13,-97-9,52 0,-50-4,44 7,-14 0,1-3,74-3,74 6,129 6,-299-12,45 7,7 1,-3-7,-14 0,1 2,87 19,-44-4,-52-10,-6-3,0-3,91-5,-49-1,125 2,-209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6.51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2,'5'0,"-1"0,0 1,1 0,-1 0,7 3,13 2,85 10,212 2,-142-17,143-3,-181-12,-54 4,-3 1,106-5,-89 14,-69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38.9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2,'74'-1,"-12"0,120 13,-75-1,1-5,108-7,-72-1,-36 2,-80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41.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95,'4'-3,"0"0,0 0,1 1,-1 0,1 0,-1 0,1 0,0 1,0-1,6 1,8-4,26-8,0 3,1 2,0 1,0 3,56 2,-51 0,56-7,38-3,201 13,-323-1</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1.58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49,'1053'0,"-1021"2,52 9,-50-6,40 2,122 7,34 10,148-15,-240-10,127-15,-174 8,7-2,78-4,1206 15,-1230 12,-16-1,531-11,-320-3,286 2,-500 12,-9-1,567-9,-331-4,-55-12,-198 2,177-24,-32 4,-201 21,-36 7,0 1,26-2,338 3,-192 4,-103 2,111 19,-58-4,9-1,-42-3,148 1,379-17,-500 13,-21-2,-65-8,147 12,-117-7,140-4,-122-4,-66-1,-1-1,0-1,44-12,-36 7,39-4,-62 12</inkml:trace>
</inkml:ink>
</file>

<file path=ppt/ink/ink1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38.93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0 143,'16'-1,"0"-1,0 0,30-10,1 1,17 1,106-4,68 16,-94 0,207-16,-157-9,107-8,-160 18,29 0,352 14,-364 10,14 1,-13 0,19 0,467-12,-303-1,-304 3,53 9,21 1,11 1,-71-5,264 18,-71-12,-30 0,-65-5,405 1,-352-11,-133-3,0-3,95-22,-8 1,-97 19,-13 1,65-2,3-2,-7 1,-88 10,-7 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5:32:37.07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1 108,'0'-1,"0"0,1 0,-1-1,1 1,-1 0,1 0,-1 0,1 0,-1 0,1 0,0 0,0 0,0 0,-1 0,1 0,0 1,0-1,0 0,0 1,0-1,0 0,1 1,0-1,34-12,-22 9,18-5,0 1,0 2,1 1,34-1,53-8,-39 3,0 5,108 4,-148 2,-18 1,0 2,39 9,24 3,293-10,-211-7,-55 4,127-5,-140-13,-65 9,42-2,288 6,-190 5,-65-4,123 5,-144 12,-3 0,27 4,-74-11,56 4,-26-10,-39-2</inkml:trace>
</inkml:ink>
</file>

<file path=ppt/ink/ink2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41.52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19,'639'0,"-613"-1,-1-1,41-10,-45 8</inkml:trace>
</inkml:ink>
</file>

<file path=ppt/ink/ink2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5.67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72,'11'0,"-1"-2,0 1,17-6,16-1,63 0,157 11,-93 8,48 2,225-13,-200-1,-70-11,-27 1,451 9,-308 3,-248-3,45-7,32-3,89 0,18 0,570 13,-595 11,-17 0,-52-13,-45 0,109 11,37 3,-105-10,-7 8,33 1,528-13,-526 14,-2-1,-101-11,104-3,-155 2,0 0,1 0,-1 0,0 0,0-1,0 1,0 0,1 0,-1-1,0 1,0 0,0-1,0 0,0 1,0-1,0 1,0-1,0 0,0 0,0 0,0 1,-1-1,1 0,0 0,-1 0,1 0,0-2,-1 2,0-1,0 1,-1 0,1 0,0 0,-1 0,1 0,-1 0,1 0,-1 0,0 0,1 0,-1 0,0 1,0-1,0 0,0 0,0 1,1-1,-1 0,0 1,0-1,-1 1,1-1,0 1,0 0,0-1,0 1,-2 0,-8-3,-1 1,0 0,0 1,-15 0,23 1,-24-1</inkml:trace>
</inkml:ink>
</file>

<file path=ppt/ink/ink2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08.78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74,'25'1,"-1"-2,1-1,0-1,-1-1,0-1,47-16,-45 12,1 1,0 2,1 0,-1 2,30-1,144 5,-91 3,-28 1,-1 4,108 24,-93-15,29 2,66 14,24 0,-129-22,-54-6,1-1,-1-2,1-1,-1-2,46-6,-49 0,-1-2,40-18,-48 17,0 2,0 1,1 0,0 1,0 2,26-3,20 4,-20 2,56-9,-91 9,-1 0,1 0,-1 1,0 0,1 1,-1 1,0 0,1 0,-1 1,0 0,10 5,-1-1,0-2,0-1,1 0,32 0,87-5,-58-1,125 2,-186 0</inkml:trace>
</inkml:ink>
</file>

<file path=ppt/ink/ink2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11.7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47,'198'-13,"-5"1,113-1,-219 5,171 8,-148 10,83 3,-132-13,96 13,-82-1,86 11,-87-14,43 4,-85-13</inkml:trace>
</inkml:ink>
</file>

<file path=ppt/ink/ink2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36.17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97,'370'-14,"195"2,-353 14,-82-1,172 24,156 21,-349-36,89 3,165-28,103-50,-251 34,-110 23,150 6,-120 4,806-2,-765 16,-121-9,11 1,137 10,503-19,-519-11,6-1,-54 15,316-3,-258-11,43 0,557 11,-377 2,-354-4,95-18,-138 18,242-19,5 23,-103 1,-53-3,131 2,-120 11,29 0,-74-11,238 11,-24 21,-39 11,-122-29,156-2,-171-12,108-4,-59-19,-4 0,-60 9,17 0,-4 1,-41 2,56-11,-13 3,-116 17,0 1,0 0,1 0,-1 0,0 0,1 0,-1 0,0 1,0-1,1 1,-1-1,0 1,0 0,0 0,0 0,0 0,0 0,0 0,3 3,15 8,1-2,33 12,5 3,-30-11,-1 0,38 12,-55-22,0-1,0-1,0 0,0-1,0 0,0 0,15-2,23-3,20-3,0 3,99 6,178 37,-250-33,98-6,-75-1,-32 2,100-3,-171 0,1-1,-1 0,1-1,-1-1,0-1,-1 0,1-1,28-17,-26 14,1 1,0 1,1 1,0 1,0 1,0 0,38-3,10 5,72 5,-34 0,-88-2,356 15,-213 8,89 10,-53-12,-84-7,123-1,-196-13,-17 1,0-1,0-1,1-2,23-4,-39 6,-6 4,-3-2,0 0,1-1,-1 1,0-1,0 1,0-1,1 1,-1-1,0 1,0-1,0 0,0 1,0-1,0 0,0 0,0 0,-1 1,-30 0,-1-1,1-1,-47-8,33 3,-478-70,509 72,15 3,0 1,0 0,0 0,0 0,-1 0,1 0,0 0,0 0,0 0,0 0,0 0,0-1,0 1,0 0,0 0,0 0,0 0,0 0,0 0,0 0,0 0,0-1,0 1,0 0,0 0,0 0,0 0,0 0,0 0,0 0,0-1,0 1,0 0,0 0,0 0,0 0,0 0,0 0,0 0,0 0,1 0,-1-1,0 1,0 0,0 0,0 0,0 0,0 0,0 0,1 0,21-7,44-1,0 2,111 6,-89 2,285-2,-319 3,0 3,73 16,-22-3,240 21,-241-34,69 7,-79-5,161-5,-124-5,903 2,-1021-1,1-1,-1 0,0-1,0 0,0 0,0-2,-1 0,13-6,12-5,-32 14,0 0,1 0,-1 1,1-1,9 0,-5 3</inkml:trace>
</inkml:ink>
</file>

<file path=ppt/ink/ink2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49.77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1 121,'76'-1,"-4"0,109 12,23 1,-110-9,214 31,-198-17,158 3,-93-20,209-3,-10-35,-150 10,-128 16,43-4,-113 14,0 2,1 1,29 5,-30-1,26 9,-32-7,1-2,32 5,222-5,-151-8,102 17,135 28,14 11,-124-29,-187-15,14 2,106 1,-56-11,127-3,-87-18,-35 3,-72 7,-7 2,-13 1,61-2,506 8,-280 3,-170-14,-11 0,11 14,75-4,-141-9,9-1,345 10,-230 4,336-2,-511 2,48 8,19 1,-44-8,0-4,114-15,-165 14,1 0,-1 1,0 0,0 1,1 0,-1 1,0 1,0 0,24 7,35 15,-67-22,-11-3,-12-6,2-3,1 1,-1 0,-1 1,0 0,0 1,-30-7,-6 5,-97-3,-57 12,127 1,34-1,0 3,0 1,0 2,-52 14,-15 4,45-10,64-13,1-1,0 1,0 1,-1-1,1 0,0 1,0 0,-3 2,6-4,-1 0,1 1,-1-1,1 0,0 1,-1-1,1 1,0-1,0 0,-1 1,1-1,0 1,0-1,0 1,-1-1,1 1,0-1,0 1,0-1,0 1,0-1,0 2,0-1,1-1,-1 1,1 0,-1 0,1 0,-1-1,1 1,0 0,-1-1,1 1,0 0,-1-1,1 1,0-1,0 1,0-1,0 1,13 5,-1 0,1-1,0 0,0-1,1-1,-1 0,16 0,108 1,-116-4,954-2,-956 1,0 0,-1-1,1-2,23-5,73-32,-101 36,9-3,0 1,1 1,0 1,48-3,105 8,-86 2,124 10,11 1,-83-15,173 4,-148 19,-66-6,71 4,179-3,-24-32,59 7,-116 8,-247-2,1 0,-1-2,0-1,33-13,-35 11,1 1,1 0,0 2,37-3,160 9,-83 21,-131-22,125 6,-109-6,0-1,0-2,36-7,-34 2,52-23,-61 22,1 1,0 1,0 1,0 1,1 0,25-2,215 6,-116 3,-99 1,0 1,59 15,-2-1,88 14,82 11,-110-22,-86-9,114 3,255-16,-423-1,0 0,26-5,26-4,183-24,223-25,-299 43,-40 7,24-3,32 4,-30 2,-137 4,0-1,-1-2,49-15,-6-8,-41 16,0 2,50-13,-33 15,0 2,92-1,-68 7,69 4,-128-1,-1 0,0 1,1 0,-1 1,-1 0,1 1,-1 1,18 11,-17-10,0 0,1-1,-1-1,1 0,0 0,0-1,19 4,-4-6,-1-1,27-3,-32 0,0 2,1 0,-1 1,24 5,-34-2,0 0,0 0,-1 2,1-1,-1 1,10 9,8 3,-18-11,0 1,0 0,-1 1,0 0,9 11,-12-12,0-1,1 0,0 0,0 0,0-1,1 0,0 0,1-1,15 7,-12-8,0 0,0-1,1-1,-1 0,16 0,66-4,-45 1,-22 0,1 0,-1-1,0-2,0-1,31-9,4-8,-47 14</inkml:trace>
</inkml:ink>
</file>

<file path=ppt/ink/ink2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7:58.19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49,'468'6,"-5"29,-112-9,2-23,-353-3,635 0,-600-2,52-9,-6 1,375-15,-313 25,102 2,-165 5,-55-3,0-2,-1 0,39-4,141-11,-153 11,131-21,-128 13,111-4,-111 14,107-13,-125 8,38 0,-52 4</inkml:trace>
</inkml:ink>
</file>

<file path=ppt/ink/ink2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3:01.02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73,'35'2,"0"1,62 15,-54-9,48 4,-47-10,-1-2,1-2,0-2,47-9,-55 7,39-1,14-2,98-22,-36 18,-16 2,-85 5,56 2,-61 3,80-10,-38 0,1 3,120 8,-82 0,-69-1,-1 2,64 11,154 21,-149-20,111-8,-53-3,-87 8,20 1,32-13,52 3,-130 8,-49-5,30 1,313-4,-187-3,-51 1,-106 0</inkml:trace>
</inkml:ink>
</file>

<file path=ppt/ink/ink2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54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2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6.9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49.02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0 108,'5'0,"0"-1,0 0,0-1,0 1,0-1,0 0,-1-1,1 1,4-4,25-10,15 3,0 2,1 2,0 3,0 2,56 2,7 4,157-4,-165-10,17 0,422 9,-281 5,-149-3,127 3,-195 3,67 16,-70-11,81 7,92 9,-148-14,120 4,-34-3,-10 0,299-12,-208-2,-198-1,59-10,-55 5,43 0,90-9,-106 8,162-20,-137 16,-45 4,72-1,352 10,-421 1,51 10,24 1,-73-12,94 10,95 21,-61-11,-28-1,-40-7,-78-7,0-2,0-2,1-1,-1-1,43-7,-54 1,38-13,15-5,-35 14,-1 3,1 1,51 0,128-7,-8-1,-179 12,-1-2,1-1,37-11,-38 8,1 1,63-4,-75 11</inkml:trace>
</inkml:ink>
</file>

<file path=ppt/ink/ink3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07.33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0,'0'0</inkml:trace>
</inkml:ink>
</file>

<file path=ppt/ink/ink3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15.55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1 227,'449'-1,"-424"3,1 0,26 7,-24-4,40 2,51 6,-78-7,48 1,-72-6,0 1,30 7,-28-5,35 4,23-1,116 27,-86-20,-15-3,24 2,-13-1,-12-5,-62-6,55 10,99 20,-74-13,71 5,-93-13,93 22,-141-24,0-1,57 2,80-8,-95-1,-54 1,55 10,13 2,33-1,40 1,-91-12,-8 0,115-13,-117 4,109 0,-161 8,-1-2,1 0,20-6,-18 4,36-4,231 6,-145 4,-114-3,50-10,7 0,358 6,-247 7,-150 0,53 10,-54-6,57 1,333-8,-390-1,52-9,18-1,-38 10,-26 2,56-8,116-17,-163 19,247-19,-194 16,55-7,90-8,-148 15,167 6,-138 5,-76-1,86 14,-59-7,154-5,-136-4,-55-2,49-8,35-1,121 13,68-3,-59-24,-102 8,265-36,-116 13,80 6,-284 24,48-3,640 13,-379 3,-142-17,-133 4,156 10,-137 3,49-15,-4 1,586 13,-591-14,-32 1,73 0,88-2,-174 2,-16-1,260 13,-187 1,-186-3,-1 0,29-7,34-3,108-11,295 20,-274 4,-139 0,475-17,-20 5,-350 12,209 19,-313-14,109 18,22 1,-184-24,-3 0,1 0,27 7,-4 0,64 2,-34-3,515 52,-538-57,-36-2,0 1,0 1,0 0,18 6,-15-3,1-1,-1 0,36 1,68-7,-47 0,-48 3,0 2,37 8,-39-6,-7-2</inkml:trace>
</inkml:ink>
</file>

<file path=ppt/ink/ink3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0T22:01:21.19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77,'0'-1,"0"0,0 1,1-1,-1 0,0 0,1 0,-1 0,1 1,-1-1,1 0,-1 0,1 1,0-1,-1 0,1 1,0-1,-1 1,1-1,0 1,0-1,0 1,-1 0,1-1,0 1,0 0,2-1,26-4,-27 4,134-22,-84 12,95-7,348 17,-241 2,150 9,65 21,-175-24,-74-4,-56 10,-70-4,15 2,120 6,40 8,-16-1,-48-9,-20 10,-4-4,66-1,-109-11,-2 4,217 9,-328-21,0 1,28 6,26 3,55 1,76 4,-65-4,6 1,-105-12,1-3,82-13,-62 2,1 3,98-2,-150 11,-1-1,0 0,18-5,-16 3,36-4,54-5,13 0,-37 11,124-11,-113 5,168 5,-130 5,23-3,347 11,54 6,-371-4,-33 0,51 3,-105-6,-5 0,159 8,35-1,-140-6,-10 1,52 2,-12 0,34 0,66-29,-3 4,-52 4,114-5,-184 9,41-7,21-1,-66 3,0-6,188-45,-219 44,-78 12,70-16,-39 2,92-10,-113 25,1 2,0 2,95 14,-123-12,52 3,99-5,-89-3,140-13,-143 8,214-21,-192 18,93-4,-172 13,1-2,28-5,-25 3,34-2,132 5,-111 4,1-3,142-23,8-13,-207 32</inkml:trace>
</inkml:ink>
</file>

<file path=ppt/ink/ink3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5:58.6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73,'4'-2,"0"-1,0 1,1 0,-1 0,1 0,0 0,-1 1,1 0,0 0,0 0,0 1,6-1,9-1,-3-1,36-6,92-4,634 12,-355 3,-387-4,50-8,16-2,350 10,-232 4,256-2,-331 12,-18-1,76-11,51 1,-139 10,36 1,-69-12,131 9,326 43,19-41,-349-13,-104 3,122-3,-122-9,31-2,6 14,143-10,-157-4,-123 12</inkml:trace>
</inkml:ink>
</file>

<file path=ppt/ink/ink3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41.20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0 191,'672'0,"-538"-12,-23 1,44-1,43-1,-114 14,93 13,-63 2,163 1,711-17,-915 3,112 20,-19 0,-84-14,79 4,-72-13,-12-1,126 16,-125-7,-1-4,83-5,-45-1,339 17,30-6,-476-9,27-2,61-11,-52 6,115-20,137-17,-189 33,88-4,752 14,-451 3,-351-14,-8 0,284 12,-192 1,-46-15,-89 4,140-13,-144 12,33-2,-4 2,6-1,-100 11,269 2,-267 2,0 2,36 11,31 5,135 5,-118-16,94 4,-123-15,-31-1,0 2,68 10,-2 8,0-5,0-5,1-6,129-13,-190 4,-2-2,1-3,92-32,-47 12,-55 19,59-26,-85 31,0 1,0 2,1 0,26-3,-5 1,4 1,1 2,85 5,-55 0,-6 1,0 3,99 20,10 7,80 8,3-24,-112-4,-109-6,1-3,60-2,-28-12,-47 6,30-1,43 5,-63 3,0-3,71-9,-90 6,152-26,-126 25,1 2,82 7,-104-2,0 1,0 2,0 0,0 2,-1 0,32 16,-22-10,-25-10,-1-1,0 1,0 1,0-1,0 1,-1 0,10 8,-3 1,0 0,1-2,1 1,0-2,0 0,21 10,-12-9,-9-3,-29-16,-4-2,16 9,5 2,32 16,-15-10,0-1,0-1,1-1,-1 0,1-2,26 0,-26-2</inkml:trace>
</inkml:ink>
</file>

<file path=ppt/ink/ink3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16:50.25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73,'11'1,"0"0,0 1,20 5,20 4,142-8,-131-4,99 10,-35 2,189-7,-171-5,343 1,-344-12,-4 0,-55 11,192 4,-184 8,-58-6,47 2,5-9,-35 1,-1 1,74 11,-15 6,1-5,138-2,243-10,-447-2,48-9,38-1,68 0,27 0,649 13,-708-13,-13 0,-129 12,150-9,237-36,-123 26,3 20,-86 1,-112 3,163 29,-70-5,-130-22,24 3,91 0,-136-11,0-1,0-2,0-2,51-14,-66 15,0 2,40-3,-26 3,-31 3,0-1,0 1,0-1,0 0,0 0,-1 0,1 0,0 0,3-3,-6 4,0 0,1 0,-1-1,0 1,0 0,1 0,-1-1,0 1,0 0,1-1,-1 1,0 0,0-1,0 1,0 0,1-1,-1 1,0 0,0-1,0 1,0 0,0-1,0 1,0-1,0 1,0 0,0-1,0 1,-1-1,1 0,-1 0,0 0,0 0,1 1,-1-1,0 0,0 1,0-1,0 1,0-1,1 1,-1-1,0 1,-2-1,-18-5,0 0,-1 2,1 0,-30 0,-10-3,24-2,113 29,117 47,185 109,-353-164,0-2,0-1,1-1,0-1,1-1,40 4,164-2,-225-8,49 0,-1 2,-1-3,0-2,100-19,-114 13,1 2,0 2,0 2,0 1,45 4,197 34,-65-5,43-26,-157-6,48-12,-6 1,-44 12,108 15,216-4,-274-12,435 1,-440 11,-14 1,207-13,-309-1,1-2,-1 0,0-3,-1 0,41-16,-41 12,1 2,1 1,-1 1,1 1,42-1,8 3,124-23,-120 14,25-8,-59 11,67-7,-74 14,-1-3,1-2,-1-2,44-15,-68 19,1 1,0 1,0 0,28 0,82 5,-62 1,44-3,90 3,-161 4,0 1,41 14,-62-16</inkml:trace>
</inkml:ink>
</file>

<file path=ppt/ink/ink3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7:26.75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48,'98'1,"111"-2,-179-2,0-2,40-11,-41 9,1 1,44-4,134 9,-105 3,-74-1,1 2,-1 2,53 14,-48-10,-4-3,48 2,-19-2,205 23,-195-23,80-3,59 5,-56 4,189-8,-177-6,11 4,192-5,-245-7,34-2,-68 12,51-1,-112-1,0-1,-1-1,29-9,-29 5</inkml:trace>
</inkml:ink>
</file>

<file path=ppt/ink/ink3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04.33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0 166,'777'0,"-755"-1,0-1,28-7,-25 5,30-3,22 4,103-9,-58 3,145 8,-122 3,327-2,-429 1,44 9,20 1,95 13,-14-1,185-20,-200-5,245 2,-381-2,0-1,39-10,-55 9,60-18,-6 1,125-9,-119 20,-35 3,47 0,50 8,78-2,-67-20,28-5,-110 17,70-6,318 16,-276 11,7 1,-150-11,43 7,5 1,14 2,-61-6,55 2,-2-10,88 3,-111 11,-47-7,40 2,-45-6</inkml:trace>
</inkml:ink>
</file>

<file path=ppt/ink/ink3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3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8T21:31:19.95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0 137,'212'-1,"242"3,-74 34,-277-24,-13-5,117-6,-94-3,104 6,365 54,-539-51,245 31,-186-27,95 5,-59-15,0-5,194-31,-26-18,-251 45,68-1,-61 6,118-18,287 17,-259 5,440-1,-466 14,-6-1,-138-11,46 8,12 2,89 5,-58-4,-28-2,81 5,70-3,-5 1,-162-13,195-4,-219-3,65-14,-71 10,93-7,469 16,-298 3,621-2,-912-2,1 0,31-8,-29 4,46-2,96-5,-95 5,357 0,-263 10,252-2,-371 3,66 11,-52-5,18 2,-21-2,81 1,614-11,-713-1,71-13,-43 4,63-8,153-15,-254 31,39-8,-41 6,48-4,436 8,-247 3,974-2,-1202-1,0-2,0-1,-1-3,1-1,-1-2,42-16,-58 19,1 1,0 1,1 1,-1 2,29 0,39-5,-52 0,55-18,-18 5,-46 13,1 2,0 1,0 1,0 2,36 4,-67-3,0 0,0 0,0 0,0 0,0 1,0-1,0 1,0-1,-1 1,1 0,0-1,0 1,-1 0,1 0,0 0,-1 1,1-1,-1 0,1 1,-1-1,0 0,0 1,0 0,1-1,-2 1,3 2,-3 7</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0:55.012"/>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28,'128'0,"216"30,-241-12,-43-5,2-4,88 3,-101-12,-14-1,0 1,66 10,64 9,-34-5,-46-6,0-3,87-7,-44 0,255 2,-351-2,0-1,33-7,0-1,-25 5,40-5,89 0,-99 12,60-2,-110-1,1 0,-1-1,1-1,23-9,-16 5,0 1,0 1,56-3,-77 8,86-9,58-4,160 13,-160 2,-107 1,56 10,32 1,167-14,-169-12,55-2,842 17,-999-1,1 2,27 6,21 2,11 3,-57-8,48 4,84-7,131 10,-203-5,-1-3,108-9,-106-8,-59 6,45-2,44-5,-5 0,-27 12,-44 2,93-12,60-14,-121 17,38-1,-90 8</inkml:trace>
</inkml:ink>
</file>

<file path=ppt/ink/ink4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8:30.00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1,'0'0</inkml:trace>
</inkml:ink>
</file>

<file path=ppt/ink/ink4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39:16.42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0 119,'19'-1,"0"-1,26-6,21-2,300 6,-201 6,-107-2,-7 2,0-4,57-8,117-19,-83 17,-15 1,-33 3,156 6,-123 3,-81-1,363-14,-231 3,-150 11</inkml:trace>
</inkml:ink>
</file>

<file path=ppt/ink/ink4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0:51.0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1340 1083,'268'-15,"-231"12,84-13,-105 13,-1-1,0-1,0 0,0-1,23-13,-17 7,0 0,1 2,0 0,31-9,-37 14,1-1,-1-1,0-1,-1-1,0 0,0 0,-1-2,0 0,-1 0,0-1,-1-1,16-19,-23 22,1 1,-1-1,-1 0,1-1,-2 1,5-20,7-68,-14 91,0-7,0-1,-1 0,0 1,-1-1,0 1,-2-1,0 1,0 0,-1 0,-1 0,0 0,-1 1,-1 0,0 0,0 1,-1 0,-1 0,-15-16,-40-46,48 53,-1 0,-1 2,-25-22,12 16,13 9,0 1,0 1,-2 1,0 1,-27-13,32 20,0 2,1 0,-1 1,0 0,0 1,-23 1,-33-2,-38-9,-206 6,253 13,1 3,-103 32,104-26,7 1,-81 39,90-37,5-3,-100 42,120-51,0 0,1 2,0 0,1 0,-20 18,-75 70,109-95,-33 30,-41 41,63-56,1 1,1 0,0 1,-12 29,23-48,-7 16,1 1,0-1,1 1,1 1,-2 18,5-30,2 0,-1 1,1-1,0 0,0 0,1 0,0 0,0 0,1 0,0 0,0 0,0 0,1-1,0 1,0-1,6 8,3 0,1 0,0-1,1 0,17 12,67 39,83 33,-157-87,1 0,0-2,0-1,1-1,47 5,-10-7,0-4,0-2,0-3,117-25,-126 21,1 3,0 2,94 5,16 0,-128-5,-6-1</inkml:trace>
</inkml:ink>
</file>

<file path=ppt/ink/ink4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15.3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1 141,'14'-6,"0"2,0-1,1 2,-1 0,1 1,23-1,26-5,5-1,1 3,0 4,84 6,41 14,-152-13,33 6,-38-5,47 2,-28-7,13-1,80 12,-78-5,119-3,-120-5,-44-1,0-1,0-1,40-11,-38 7,0 2,49-5,169 11,-120 1,-81 1,-1 3,58 12,-53-7,78 4,58 1,-109-7,11 2,73 5,1028-16,-1152-1,51-9,24-1,-13 1,-3 0,75 12,49-3,-135-9,21-1,415 10,-269 4,-189-2,67 9,-55 0,1-3,118-6,-91-11,30-2,23 1,34-1,-38 15,175-4,-219-8,22-1,-9 11,39-2,-76-9,6 0,306 8,-203 5,353-2,-507 2,51 9,-50-5,47 0,627-7,-566-11,-24 1,61 11,23-1,-174-3,1-1,34-9,25-5,43 4,-103 10,1 1,0 2,0 1,40 5,137 29,-168-27,0-2,1-2,53-4,-17 0,-56 2,23-1,-1 2,1 2,88 17,-105-12,1-1,41 4,-52-10</inkml:trace>
</inkml:ink>
</file>

<file path=ppt/ink/ink4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01:21.1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48,'1557'0,"-1486"4,100 17,-23-1,25-2,278 15,-118-50,-224 9,1-2,74-3,-2 1,-4 0,-9 13,64-2,-117-11,26-1,103 1,-45-13,-138 19,0 3,0 2,0 4,0 2,94 19,-108-16,89 4,50-14,-61 0,491 2,-583 2,52 9,25 1,0-1,-6 1,371-10,-244-4,-89 1,167 3,-165 9,47 1,-110-10,0 5,114 22,-150-23,1-2,91-4,-69-1,-52 0,0-1,0-1,0 0,0-2,20-7,34-9,129-23,-147 34,-21 3,1 2,55-2,109 8,-193-1</inkml:trace>
</inkml:ink>
</file>

<file path=ppt/ink/ink4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4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4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4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3:42.2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45,'32'-2,"57"-10,14-1,312 11,-215 4,1208-2,-1386-1,-1-1,35-6,-28 2</inkml:trace>
</inkml:ink>
</file>

<file path=ppt/ink/ink5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25.60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1060 9069,'25'1,"45"8,-54-5,0-2,0 1,0-2,0 0,1-1,28-6,-18-1,36-15,-43 14,0 2,0 0,0 0,23-2,142-17,-179 24,0 0,0-1,0 0,0 0,0 0,-1-1,0 0,1 0,-1-1,6-5,3-3,-1-2,12-15,4-4,-14 16,-1 0,-1-1,0 0,14-28,-7 3,16-47,-14 31,38-96,0 0,-51 135,-1 1,-1-2,-1 1,0 0,2-23,9-57,-6 45,-3 0,2-60,-10-384,-1 225,0 239,-10-52,0-19,9-295,3 208,-3 158,-1 1,-2 0,-12-41,1-1,-5-20,11 54,-10-76,9 24,5 50,-1-45,8-252,0 319,1-1,6-25,-3 22,1-30,8-65,-2 21,11-89,-17 141,11-142,-17-283,-1 213,-10 119,-1 11,11 62,1 9,-8-64,-1 49,3 0,7-137,21 50,-13 92,6-65,-12 101,0 1,2 0,2-2,12-36,2 8,33-66,42-121,9-17,-98 249,0 1,0-2,-2 2,0-2,5-33,-3 19,0 0,2 0,2 1,1-1,29-55,-31 71,-1-3,-1 2,-1-2,-1 0,0 1,3-22,-1 0,-4 20,5-36,1-22,-6 57,-1-2,0-33,-3 47,-1 1,0 0,0 0,0-1,-1 1,-1 0,1 0,-1 0,-1 1,-6-13,0 5,-2-1,0 1,0 0,-1 2,-22-19,-80-54,86 67,1-1,-97-62,108 72,-1 1,0 1,0 2,-1 0,-30-7,-88-12,-126-19,185 39,-88 5,-42-3,21-20,54 5,109 16,-1 2,0 0,0 2,0 1,0 0,-35 13,17-1,1 3,1 3,-47 29,-46 30,118-69,0 0,1 2,0-1,1 0,-14 19,-58 79,51-61,25-35,2-1,-1 1,2 0,0 1,1 0,0 0,1 0,0 2,2-2,0 1,0 1,1 18,-8 37,5-35,-1 39,4-38,-8 39,-2 40,14-74,2 1,1-1,19 72,-14-69,-7-34,1 0,1-1,7 16,9 25,-4 25,-2-1,4 85,-17-142,20 116,-5-40,8 28,-15-81,-2 0,4 58,0 8,-1 8,-8 487,-5-308,2-229,-10 68,-3 8,-4 27,-6 4,-10 90,10-77,13-96,-4 69,12-112,-9 51,3-33,-3 17,4-32,-2 59,11 77,-3 100,-22-49,14-143,-6 145,2-72,4-91,-16 172,15-155,-4 59,3-16,0-1,10-65,3 238,1-277,1 0,2 0,11 36,36 87,-23-70,23 57,9 29,1 18,-57-175,0 1,0-1,1 0,1-1,0 1,0-2,2 0,-1 1,1-2,0-1,1 1,1-1,-1-1,19 11,0-2,1-2,0-1,0-3,67 17,-36-16,68 2,-47-6,392 23,-456-32</inkml:trace>
</inkml:ink>
</file>

<file path=ppt/ink/ink5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14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10 1,'-4'0,"-1"0</inkml:trace>
</inkml:ink>
</file>

<file path=ppt/ink/ink5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7.76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7:28:49.71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0,'0'0</inkml:trace>
</inkml:ink>
</file>

<file path=ppt/ink/ink5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14.58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29,'9'-5,"1"1,0 1,-1 0,1 1,0-1,12 0,62-1,-54 4,408-2,-229 3,-158 2,96 18,-15-1,144-1,-122-10,-63-6,-45-2,72 10,-92-5</inkml:trace>
</inkml:ink>
</file>

<file path=ppt/ink/ink5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0.6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1 165,'107'1,"121"-3,-116-10,15-1,56 14,43-3,-115-11,37-1,555 13,-335 3,64-19,-267 5,-84 8,102-19,-120 13,103-5,65 14,-120 2,-69-3,53-8,13-2,74 5,0 9,260 35,19 26,-245-41,-37 0,106 15,-205-29,160-5,-125-5,-33 1,102 3,-83 11,-62-7,47 2,-55-8,236-2,-171-10,18-2,-92 14,45-3,68 6,-133-3,-1 0,1 0,-1 0,1 1,-1-1,1 0,-1 1,0-1,1 1,-1-1,1 1,-1 0,0 0,0-1,2 3,-2-3,-1 1,0-1,0 1,0-1,1 1,-1-1,0 1,0-1,0 1,0-1,0 1,0-1,0 1,0-1,0 1,0-1,-1 1,1-1,0 1,0-1,0 1,-1-1,1 1,0-1,0 0,-1 1,1-1,-1 1,-3 3,1 0,-1-1,0 0,-1 1,1-2,0 1,-8 3,-33 13,-1-3</inkml:trace>
</inkml:ink>
</file>

<file path=ppt/ink/ink5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8:37:26.568"/>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0 110,'40'-2,"52"-8,15-3,91 10,96-7,251-7,-400 18,-73-5,111-19,49-4,365 25,-291 4,1449-2,-1719 2,56 10,20 1,128-12,126 9,256 7,-421-19,219 19,-136 11,-142-17,156-10,-134-3,1010 2,-1132 2,53 9,18 1,329-9,-227-5,367 2,-572 0,1 0,-1 1,15 3,-6 2</inkml:trace>
</inkml:ink>
</file>

<file path=ppt/ink/ink5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08.94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55,'83'0,"119"16,-114-7,149-5,-150-5,133-14,7 1,478 15,-661-3,53-9,29-3,-3 1,-5 0,185 12,-154 2,-99 1,55 10,41 2,230-14,-173-1,-173 3,49 8,7 1,18-9,-64-3,0 3,65 9,56 10,-102-16,60 15,-59-10,0-2,1-3,87-4,-135-1,454-1,-441 3,1 1,-1 1,48 14,-43-10,0-1,39 4,18-7,49 5,110 23,-199-24,19 4,127 5,347-18,-525 1,0 2,0 1,22 5,-19-3,36 3,0-5,0-2,80-11,-102 6,0-3,1 0,-2-2,0-2,38-17,62-28,-76 34,-29 13,0 1,0 1,1 2,50-3,16-4,-70 7,-24 5,0 0,0-1,0 1,0 0,0 0,0 0,0 0,0 0,0 0,0 0,0 0,0 0,0 0,0 0,0 0,0-1,0 1,0 0,0 0,0 0,0 0,0 0,0 0,0 0,0 0,0 0,0 0,0 0,0-1,0 1,0 0,0 0,0 0,0 0,0 0,0 0,0 0,0 0,0 0,0 0,1 0,-1 0,0 0,0 0,0 0,0 0,0 0,0 0,0-1,0 1,0 0,0 0,0 0,0 0,1 0,-1 0,0 0,0 0,0 0,-12-2,-15-1,-7 2</inkml:trace>
</inkml:ink>
</file>

<file path=ppt/ink/ink5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15.55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1,'1204'0,"-1036"14,-2 0,-10-1,-20 0,-13-12,-55-2,95 11,-49 1,170-5,-197-7,109-12,3-1,698 15,-870 1,-1 0,30 7,-27-3,44 2,48 5,-81-7,45 2,63 5,20 0,1759-14,-1769-12,4-1,-85 14,98 2,-142 5,-33-7,0 0,0 0,1 0,-1 0,0 0,0 0,0 1,1-1,-1 0,0 0,0 0,0 0,1 0,-1 0,0 1,0-1,0 0,0 0,0 0,1 0,-1 1,0-1,0 0,0 0,0 0,0 1,0-1,0 0,0 0,0 1,0-1,0 0,0 0,0 0,0 1,-14 5,-5-2</inkml:trace>
</inkml:ink>
</file>

<file path=ppt/ink/ink5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3:20.783"/>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1,'1270'0,"-1217"2,53 10,41 2,424-13,-272-3,-217 2,138 17,-152-10,0-3,70-4,-68-1,-33 0,57-12,-54 7,41-2,56 9,-108-1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28.777"/>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1 142,'4'-3,"0"0,0 0,0 0,0 1,1-1,-1 1,1 0,0 1,0-1,-1 1,7-1,57-5,-58 6,230-1,-135 3,-54 2,74 12,20 3,266-16,-212-4,-136 3,-12 0,0-2,99-14,-76 4,0 3,144 5,-158 3,-29-1,0-2,42-10,-35 6,36-2,128 7,-120 3,-38 1,62 12,12 1,184-11,-202-5,-68 0,-1-3,39-8,-33 5,39-2,-36 7,-18 2,0-1,0-2,34-7,-18 2,-1 2,1 2,0 1,66 4,43-3,-46-14,-65 9,39-2,282 6,-185 5,1007-2,-1078 5,117 20,-208-23,80 15,-54-9,62 5,23 4,2 0,-46-15,-41-3,-1 3,64 10,23 6,3 1,-76-10,94 3,12 2,410 72,-484-73,-5-1,128 4,-171-14,0 1,40 9,-35-5,43 3,-9-4,101 24,-109-17,1-3,76 3,-17-15,68 3,-173 2,0 1,19 5,-19-3,32 4,40-4,111-7,-75-1,226 2,-324-1,0-2,45-10,-40 6,47-4,61-5,3 0,-121 15,192-16,104-5,-288 20,-1-1,40-9,-33 4,37-1,24 7,-60 3,-1-3,67-9,14-6,9-2,-85 11,85-3,-52 7,-42-1,0-1,61-20,-32 8,-39 12,0 2,0 1,30-1,76 6,-48 0,-20-2,-18-1,0 1,0 3,45 9,-37-3,1-2,54 0,109-8,-81-1,-99 2,-5 0</inkml:trace>
</inkml:ink>
</file>

<file path=ppt/ink/ink6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2.99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0 109,'22'-1,"0"-2,-1 0,1-1,24-9,43-7,-3 6,88-10,-82 12,-46 6,61-3,1262 11,-1323 0,64 12,-44-5,13 3,-25-4,66 2,-47-10,-38 0</inkml:trace>
</inkml:ink>
</file>

<file path=ppt/ink/ink6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4:37.08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1 162,'5'-1,"1"1,-1-1,1-1,0 1,-1-1,9-4,7-2,31-7,1 3,99-10,111 10,158 12,-178 2,-208-4,49-8,-5 1,281-24,-250 21,60-3,210 15,-352 2,0 1,0 1,43 13,-35-8,44 5,28 0,78 5,548-19,-336-1,-270-1,138 4,-159 10,12 1,378-11,-256-4,-84 15,-37-1,290-8,-236-5,-14-13,-54 3,-67 9</inkml:trace>
</inkml:ink>
</file>

<file path=ppt/ink/ink6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4:16:52.955"/>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0,'4'1,"0"-1,-1 1,1 0,0 0,-1 0,7 3,10 4,37 4,0-2,0-2,95-1,-114-7,-6-2,-1 2,1 2,49 8,-43-3,1-1,49 0,80-7,-62 0,-24-1,93 4,-92 11,-55-7,48 3,100-11,53 4,-53 24,-125-16,1-2,65 1,1462-10,-1552 2,0 2,29 6,-26-3,43 1,128 10,-107-8,175-6,-138-5,-116 2,13 1,0-2,0-1,33-7,-22 2,0 1,52 0,82 7,-60 1,930-2,-1026-1,0-1,1-1,16-4,-14 2,35-2,269 4,-166 5,482-2,-623-1,-1-1,0 0,22-7,-19 5,36-5,251 7,-158 4,-128-3,0-1,33-8,-40 7,10-2</inkml:trace>
</inkml:ink>
</file>

<file path=ppt/ink/ink6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6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3.669"/>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0 187,'211'-13,"3"0,57 29,-173-8,80 12,-124-13,1-2,107-5,-69-2,391 18,-64-4,-312-13,55-12,-20-1,68 14,149-11,-94-22,-180 24,165 7,-132 4,107-4,207 4,-253 15,-99-8,6 3,48 3,204-14,-167-2,-118-2,63-10,-26 1,-7 2,63-5,-85 9,91-18,-13 0,-6-2,-33 5,171-15,-170 26,75-5,281 16,-277 12,-26-1,20 2,31 1,364-16,-529-1,57-10,17-1,314 11,-220 4,-138-2,86 11,11 7,61 10,-37-6,-156-19,60 9,48 2,-19 0,-83-8,44 1,-38-6,2-1,66 9,4 3,221-7,-187-7,282 2,-393-1,51-10,27-2,263 13,-212 13,67 1,-185-14,44 0,140-17,-53-5,59 3,3 20,-80 1,-136-2</inkml:trace>
</inkml:ink>
</file>

<file path=ppt/ink/ink6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6T02:25:25.206"/>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3-12-31T07:20:32.214"/>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1 247,'0'-2,"0"0,1-1,0 1,-1 0,1-1,0 1,0 0,0 0,0 0,1 0,-1 0,0 0,1 0,0 0,-1 1,1-1,0 1,0-1,0 1,0-1,0 1,3-1,7-4,0 0,23-6,-24 8,33-9,55-9,-31 8,-14 6,1 1,0 3,88 5,-72 0,98-9,-23-9,148 3,-254 14,-1-2,61-9,-49 2,0 2,63 0,-70 5,62-12,22-2,100 14,-138 3,-66 1,0 0,44 11,-40-7,44 5,-15-6,0 3,110 29,-135-30,0-1,38 2,-29-4,39 11,-55-9,49 4,-18-5,62 13,-44-9,-1-2,139-7,-89-3,547 3,-635 2,-1 1,39 9,48 5,12 0,7 2,-99-18,-18-1,-1 1,1 2,38 7,46 12,-26-8,-38-6,2-1,54 0,92-8,-74-1,80 2,-160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16.631"/>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1 109,'17'-1,"1"-1,-1 0,21-7,-5 2,67-19,-71 17,1 1,0 2,1 1,31-2,88 10,74-5,-129-10,-54 5,46-1,361 7,-212 3,-212-1,0 2,41 9,-20-3,7 1,-20-3,0-1,48 2,59-10,76 3,-123 11,-58-6,43 2,-52-8,-2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1-08-25T16:08:23.800"/>
    </inkml:context>
    <inkml:brush xml:id="br0">
      <inkml:brushProperty name="width" value="0.3" units="cm"/>
      <inkml:brushProperty name="height" value="0.6" units="cm"/>
      <inkml:brushProperty name="color" value="#FFFC00"/>
      <inkml:brushProperty name="tip" value="rectangle"/>
      <inkml:brushProperty name="rasterOp" value="maskPen"/>
      <inkml:brushProperty name="ignorePressure" value="1"/>
    </inkml:brush>
  </inkml:definitions>
  <inkml:trace contextRef="#ctx0" brushRef="#br0">0 29,'63'0,"0"-1,111 12,-112-1,30 5,148 5,-205-19,57 11,24 1,15 0,8 0,13 1,0-1,159-12,-143-2,-124-2,-1-1,65-15,28-4,34 1,-124 15,54 0,10 0,68-7,203 10,-202 6,616-2,-749-2,73-14,-80 10,25-5,-21 3,71-3,482 10,-274 3,70-2,-356 2,55 10,15 1,-9-11,69 7,-15 3,205-7,-191-7,377 2,-517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Arial" charset="0"/>
              </a:defRPr>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Arial" charset="0"/>
              </a:defRPr>
            </a:lvl1pPr>
          </a:lstStyle>
          <a:p>
            <a:pPr>
              <a:defRPr/>
            </a:pPr>
            <a:endParaRPr lang="en-US"/>
          </a:p>
        </p:txBody>
      </p:sp>
      <p:sp>
        <p:nvSpPr>
          <p:cNvPr id="227332"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Arial" charset="0"/>
              </a:defRPr>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atin typeface="Arial" charset="0"/>
              </a:defRPr>
            </a:lvl1pPr>
          </a:lstStyle>
          <a:p>
            <a:pPr>
              <a:defRPr/>
            </a:pPr>
            <a:fld id="{0C47849C-5A47-4F1B-8347-87C15C111F98}" type="slidenum">
              <a:rPr lang="en-US"/>
              <a:pPr>
                <a:defRPr/>
              </a:pPr>
              <a:t>‹#›</a:t>
            </a:fld>
            <a:endParaRPr lang="en-US"/>
          </a:p>
        </p:txBody>
      </p:sp>
    </p:spTree>
    <p:extLst>
      <p:ext uri="{BB962C8B-B14F-4D97-AF65-F5344CB8AC3E}">
        <p14:creationId xmlns:p14="http://schemas.microsoft.com/office/powerpoint/2010/main" val="427867569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kumimoji="1" sz="1200" kern="1200">
        <a:solidFill>
          <a:schemeClr val="tx1"/>
        </a:solidFill>
        <a:latin typeface="Arial" charset="0"/>
        <a:ea typeface="+mn-ea"/>
        <a:cs typeface="+mn-cs"/>
      </a:defRPr>
    </a:lvl1pPr>
    <a:lvl2pPr marL="457200" algn="l" rtl="0" eaLnBrk="0" fontAlgn="base" hangingPunct="0">
      <a:spcBef>
        <a:spcPct val="30000"/>
      </a:spcBef>
      <a:spcAft>
        <a:spcPct val="0"/>
      </a:spcAft>
      <a:defRPr kumimoji="1" sz="1200" kern="1200">
        <a:solidFill>
          <a:schemeClr val="tx1"/>
        </a:solidFill>
        <a:latin typeface="Arial" charset="0"/>
        <a:ea typeface="+mn-ea"/>
        <a:cs typeface="+mn-cs"/>
      </a:defRPr>
    </a:lvl2pPr>
    <a:lvl3pPr marL="914400" algn="l" rtl="0" eaLnBrk="0" fontAlgn="base" hangingPunct="0">
      <a:spcBef>
        <a:spcPct val="30000"/>
      </a:spcBef>
      <a:spcAft>
        <a:spcPct val="0"/>
      </a:spcAft>
      <a:defRPr kumimoji="1" sz="1200" kern="1200">
        <a:solidFill>
          <a:schemeClr val="tx1"/>
        </a:solidFill>
        <a:latin typeface="Arial" charset="0"/>
        <a:ea typeface="+mn-ea"/>
        <a:cs typeface="+mn-cs"/>
      </a:defRPr>
    </a:lvl3pPr>
    <a:lvl4pPr marL="1371600" algn="l" rtl="0" eaLnBrk="0" fontAlgn="base" hangingPunct="0">
      <a:spcBef>
        <a:spcPct val="30000"/>
      </a:spcBef>
      <a:spcAft>
        <a:spcPct val="0"/>
      </a:spcAft>
      <a:defRPr kumimoji="1" sz="1200" kern="1200">
        <a:solidFill>
          <a:schemeClr val="tx1"/>
        </a:solidFill>
        <a:latin typeface="Arial" charset="0"/>
        <a:ea typeface="+mn-ea"/>
        <a:cs typeface="+mn-cs"/>
      </a:defRPr>
    </a:lvl4pPr>
    <a:lvl5pPr marL="1828800" algn="l" rtl="0" eaLnBrk="0" fontAlgn="base" hangingPunct="0">
      <a:spcBef>
        <a:spcPct val="30000"/>
      </a:spcBef>
      <a:spcAft>
        <a:spcPct val="0"/>
      </a:spcAft>
      <a:defRPr kumimoji="1"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34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34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34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34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34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3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348.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354.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355.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356.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357.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358.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359.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360.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361.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3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363.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364.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365.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366.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367.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368.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369.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370.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371.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3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373.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374.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375.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376.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377.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378.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379.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383.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384.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38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386.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387.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388.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389.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390.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392.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396.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39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400.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40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402.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403.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404.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405.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406.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407.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408.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409.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410.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41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41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96130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25</a:t>
            </a:fld>
            <a:endParaRPr lang="en-US">
              <a:solidFill>
                <a:prstClr val="black"/>
              </a:solidFill>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81160083"/>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71655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708813979"/>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78560385"/>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177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52581637"/>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1540006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66497301-8260-4515-94A7-8682578571AC}"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14375779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180</a:t>
            </a:fld>
            <a:endParaRPr lang="en-US" sz="1200">
              <a:solidFill>
                <a:srgbClr val="000000"/>
              </a:solidFill>
              <a:latin typeface="Verdana" pitchFamily="34"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181</a:t>
            </a:fld>
            <a:endParaRPr lang="en-US" sz="1200">
              <a:solidFill>
                <a:srgbClr val="000000"/>
              </a:solidFill>
              <a:latin typeface="Verdana" pitchFamily="34"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113977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26</a:t>
            </a:fld>
            <a:endParaRPr lang="en-US">
              <a:solidFill>
                <a:prstClr val="black"/>
              </a:solidFil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89696181"/>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241296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8380049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883260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187</a:t>
            </a:fld>
            <a:endParaRPr lang="en-US" sz="1200">
              <a:solidFill>
                <a:srgbClr val="000000"/>
              </a:solidFill>
              <a:latin typeface="Verdana" pitchFamily="34"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9E1097BC-A1B4-4A72-9F76-A1A6AEFBF0BB}" type="slidenum">
              <a:rPr lang="en-US" sz="1200">
                <a:solidFill>
                  <a:srgbClr val="000000"/>
                </a:solidFill>
                <a:latin typeface="Verdana" pitchFamily="34" charset="0"/>
              </a:rPr>
              <a:pPr algn="r"/>
              <a:t>188</a:t>
            </a:fld>
            <a:endParaRPr lang="en-US" sz="1200">
              <a:solidFill>
                <a:srgbClr val="000000"/>
              </a:solidFill>
              <a:latin typeface="Verdana" pitchFamily="34" charset="0"/>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189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1773126"/>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190</a:t>
            </a:fld>
            <a:endParaRPr lang="en-US" sz="1200">
              <a:solidFill>
                <a:srgbClr val="000000"/>
              </a:solidFill>
              <a:latin typeface="Verdana" pitchFamily="34"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191</a:t>
            </a:fld>
            <a:endParaRPr lang="en-US" sz="1200">
              <a:solidFill>
                <a:srgbClr val="000000"/>
              </a:solidFill>
              <a:latin typeface="Verdana" pitchFamily="34"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192</a:t>
            </a:fld>
            <a:endParaRPr lang="en-US" sz="1200">
              <a:solidFill>
                <a:srgbClr val="000000"/>
              </a:solidFill>
              <a:latin typeface="Verdana" pitchFamily="34"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75739695"/>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193</a:t>
            </a:fld>
            <a:endParaRPr lang="en-US" sz="1200">
              <a:solidFill>
                <a:srgbClr val="000000"/>
              </a:solidFill>
              <a:latin typeface="Verdana" pitchFamily="34" charset="0"/>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194</a:t>
            </a:fld>
            <a:endParaRPr lang="en-US">
              <a:solidFill>
                <a:prstClr val="black"/>
              </a:solidFil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195</a:t>
            </a:fld>
            <a:endParaRPr lang="en-US" sz="1200">
              <a:solidFill>
                <a:srgbClr val="000000"/>
              </a:solidFill>
              <a:latin typeface="Verdana" pitchFamily="34" charset="0"/>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196</a:t>
            </a:fld>
            <a:endParaRPr lang="en-US" sz="1200">
              <a:solidFill>
                <a:srgbClr val="000000"/>
              </a:solidFill>
              <a:latin typeface="Verdana" pitchFamily="34" charset="0"/>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014519709"/>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42763706"/>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199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78008658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55966134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961758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9536646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10082012"/>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98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D7BD45B-98D5-40B9-900D-6218B1B3C8A4}" type="slidenum">
              <a:rPr lang="en-US" sz="1200">
                <a:solidFill>
                  <a:srgbClr val="000000"/>
                </a:solidFill>
                <a:latin typeface="Verdana" pitchFamily="34" charset="0"/>
              </a:rPr>
              <a:pPr algn="r"/>
              <a:t>203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45789173"/>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204</a:t>
            </a:fld>
            <a:endParaRPr lang="en-US" sz="1200">
              <a:solidFill>
                <a:srgbClr val="000000"/>
              </a:solidFill>
              <a:latin typeface="Verdana" pitchFamily="34" charset="0"/>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5238555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206</a:t>
            </a:fld>
            <a:endParaRPr lang="en-US">
              <a:solidFill>
                <a:prstClr val="black"/>
              </a:solidFill>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207</a:t>
            </a:fld>
            <a:endParaRPr lang="en-US" sz="1200">
              <a:solidFill>
                <a:srgbClr val="000000"/>
              </a:solidFill>
              <a:latin typeface="Verdana" pitchFamily="34" charset="0"/>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208</a:t>
            </a:fld>
            <a:endParaRPr lang="en-US" sz="1200">
              <a:solidFill>
                <a:srgbClr val="000000"/>
              </a:solidFill>
              <a:latin typeface="Verdana" pitchFamily="34" charset="0"/>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209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361179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210</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62099433"/>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211</a:t>
            </a:fld>
            <a:endParaRPr lang="en-US" sz="1200">
              <a:solidFill>
                <a:srgbClr val="000000"/>
              </a:solidFill>
              <a:latin typeface="Verdana" pitchFamily="34" charset="0"/>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212</a:t>
            </a:fld>
            <a:endParaRPr lang="en-US">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77185692"/>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215</a:t>
            </a:fld>
            <a:endParaRPr lang="en-US" sz="1200">
              <a:solidFill>
                <a:srgbClr val="000000"/>
              </a:solidFill>
              <a:latin typeface="Verdana" pitchFamily="34" charset="0"/>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2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71E37DA-5999-40DD-BD06-B4C1A9CD29FF}" type="slidenum">
              <a:rPr lang="en-US" sz="1200">
                <a:solidFill>
                  <a:srgbClr val="000000"/>
                </a:solidFill>
                <a:latin typeface="Verdana" pitchFamily="34" charset="0"/>
              </a:rPr>
              <a:pPr algn="r"/>
              <a:t>216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16364827"/>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37564330"/>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0944400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10451177"/>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9064553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4574277"/>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615006720"/>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606373"/>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224537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34366246"/>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9631794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38464348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8347023"/>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03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6497301-8260-4515-94A7-8682578571AC}" type="slidenum">
              <a:rPr lang="en-US" sz="1200">
                <a:solidFill>
                  <a:srgbClr val="000000"/>
                </a:solidFill>
                <a:latin typeface="Verdana" pitchFamily="34" charset="0"/>
              </a:rPr>
              <a:pPr algn="r"/>
              <a:t>228</a:t>
            </a:fld>
            <a:endParaRPr lang="en-US" sz="1200">
              <a:solidFill>
                <a:srgbClr val="000000"/>
              </a:solidFill>
              <a:latin typeface="Verdana" pitchFamily="34" charset="0"/>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229</a:t>
            </a:fld>
            <a:endParaRPr lang="en-US">
              <a:solidFill>
                <a:prstClr val="black"/>
              </a:solidFill>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769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B6F4478-E6A3-4C26-8C81-0B78A4BD27D2}" type="slidenum">
              <a:rPr lang="en-US" sz="1200">
                <a:solidFill>
                  <a:srgbClr val="000000"/>
                </a:solidFill>
                <a:latin typeface="Verdana" pitchFamily="34" charset="0"/>
              </a:rPr>
              <a:pPr algn="r"/>
              <a:t>236</a:t>
            </a:fld>
            <a:endParaRPr lang="en-US" sz="1200">
              <a:solidFill>
                <a:srgbClr val="000000"/>
              </a:solidFill>
              <a:latin typeface="Verdana" pitchFamily="34" charset="0"/>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B0F7B9C-40A6-D12B-CD34-072F19667C2B}"/>
            </a:ext>
          </a:extLst>
        </p:cNvPr>
        <p:cNvGrpSpPr/>
        <p:nvPr/>
      </p:nvGrpSpPr>
      <p:grpSpPr>
        <a:xfrm>
          <a:off x="0" y="0"/>
          <a:ext cx="0" cy="0"/>
          <a:chOff x="0" y="0"/>
          <a:chExt cx="0" cy="0"/>
        </a:xfrm>
      </p:grpSpPr>
      <p:sp>
        <p:nvSpPr>
          <p:cNvPr id="113666" name="Rectangle 7">
            <a:extLst>
              <a:ext uri="{FF2B5EF4-FFF2-40B4-BE49-F238E27FC236}">
                <a16:creationId xmlns:a16="http://schemas.microsoft.com/office/drawing/2014/main" id="{AC892114-64CB-5180-35A0-778D87B9E0DD}"/>
              </a:ext>
            </a:extLst>
          </p:cNvPr>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242</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74531545"/>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269</a:t>
            </a:fld>
            <a:endParaRPr lang="en-US" sz="1200" baseline="30000">
              <a:solidFill>
                <a:srgbClr val="000000"/>
              </a:solidFill>
              <a:latin typeface="Verdana" pitchFamily="34" charset="0"/>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270</a:t>
            </a:fld>
            <a:endParaRPr lang="en-US" sz="1200" baseline="30000">
              <a:solidFill>
                <a:srgbClr val="000000"/>
              </a:solidFill>
              <a:latin typeface="Verdana" pitchFamily="34" charset="0"/>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271</a:t>
            </a:fld>
            <a:endParaRPr lang="en-US" sz="1200" baseline="30000">
              <a:solidFill>
                <a:srgbClr val="000000"/>
              </a:solidFill>
              <a:latin typeface="Verdana" pitchFamily="34"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224540"/>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272</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463412658"/>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275</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65092275"/>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276</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917280774"/>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277</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1717350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278</a:t>
            </a:fld>
            <a:endParaRPr lang="en-US" sz="1200" baseline="30000">
              <a:solidFill>
                <a:srgbClr val="000000"/>
              </a:solidFill>
              <a:latin typeface="Verdana" pitchFamily="34" charset="0"/>
            </a:endParaRPr>
          </a:p>
        </p:txBody>
      </p:sp>
    </p:spTree>
    <p:extLst>
      <p:ext uri="{BB962C8B-B14F-4D97-AF65-F5344CB8AC3E}">
        <p14:creationId xmlns:p14="http://schemas.microsoft.com/office/powerpoint/2010/main" val="685954441"/>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279</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879457752"/>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283</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420450773"/>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C82CB92B-C43E-412F-9182-E90CD62B5A0C}"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284</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05182514"/>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93750473"/>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288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4172417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44</a:t>
            </a:fld>
            <a:endParaRPr lang="en-US" sz="1200">
              <a:solidFill>
                <a:srgbClr val="000000"/>
              </a:solidFill>
              <a:latin typeface="Verdana" pitchFamily="34" charset="0"/>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82CB92B-C43E-412F-9182-E90CD62B5A0C}" type="slidenum">
              <a:rPr lang="en-US" sz="1200" baseline="30000">
                <a:solidFill>
                  <a:srgbClr val="000000"/>
                </a:solidFill>
                <a:latin typeface="Verdana" pitchFamily="34" charset="0"/>
              </a:rPr>
              <a:pPr algn="r"/>
              <a:t>289</a:t>
            </a:fld>
            <a:endParaRPr lang="en-US" sz="1200" baseline="30000">
              <a:solidFill>
                <a:srgbClr val="000000"/>
              </a:solidFill>
              <a:latin typeface="Verdana" pitchFamily="34" charset="0"/>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291</a:t>
            </a:fld>
            <a:endParaRPr lang="en-US">
              <a:solidFill>
                <a:prstClr val="black"/>
              </a:solidFill>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292</a:t>
            </a:fld>
            <a:endParaRPr lang="en-US">
              <a:solidFill>
                <a:prstClr val="black"/>
              </a:solidFill>
            </a:endParaRPr>
          </a:p>
        </p:txBody>
      </p:sp>
    </p:spTree>
    <p:extLst>
      <p:ext uri="{BB962C8B-B14F-4D97-AF65-F5344CB8AC3E}">
        <p14:creationId xmlns:p14="http://schemas.microsoft.com/office/powerpoint/2010/main" val="305193390"/>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294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065570760"/>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E9B691D-7881-4281-8682-E8197C58216D}"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747E20-19F6-9997-0E97-C9919E5553F5}"/>
            </a:ext>
          </a:extLst>
        </p:cNvPr>
        <p:cNvGrpSpPr/>
        <p:nvPr/>
      </p:nvGrpSpPr>
      <p:grpSpPr>
        <a:xfrm>
          <a:off x="0" y="0"/>
          <a:ext cx="0" cy="0"/>
          <a:chOff x="0" y="0"/>
          <a:chExt cx="0" cy="0"/>
        </a:xfrm>
      </p:grpSpPr>
      <p:sp>
        <p:nvSpPr>
          <p:cNvPr id="421889" name="Rectangle 7">
            <a:extLst>
              <a:ext uri="{FF2B5EF4-FFF2-40B4-BE49-F238E27FC236}">
                <a16:creationId xmlns:a16="http://schemas.microsoft.com/office/drawing/2014/main" id="{615D8354-40D3-67F3-C11E-FBDCD2E3A4EE}"/>
              </a:ext>
            </a:extLst>
          </p:cNvPr>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E9B691D-7881-4281-8682-E8197C58216D}"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232389054"/>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299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96464533"/>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300</a:t>
            </a:fld>
            <a:endParaRPr lang="en-US" sz="1200">
              <a:solidFill>
                <a:srgbClr val="000000"/>
              </a:solidFill>
              <a:latin typeface="Verdana" pitchFamily="34" charset="0"/>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301</a:t>
            </a:fld>
            <a:endParaRPr lang="en-US" sz="1200">
              <a:solidFill>
                <a:srgbClr val="000000"/>
              </a:solidFill>
              <a:latin typeface="Verdana" pitchFamily="34" charset="0"/>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302</a:t>
            </a:fld>
            <a:endParaRPr lang="en-US" sz="1200">
              <a:solidFill>
                <a:srgbClr val="000000"/>
              </a:solidFill>
              <a:latin typeface="Verdana" pitchFamily="34"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45127745"/>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303</a:t>
            </a:fld>
            <a:endParaRPr lang="en-US" sz="1200">
              <a:solidFill>
                <a:srgbClr val="000000"/>
              </a:solidFill>
              <a:latin typeface="Verdana" pitchFamily="34" charset="0"/>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304</a:t>
            </a:fld>
            <a:endParaRPr lang="en-US" sz="1200">
              <a:solidFill>
                <a:srgbClr val="000000"/>
              </a:solidFill>
              <a:latin typeface="Verdana" pitchFamily="34" charset="0"/>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7A62FD-1DB3-EF07-F243-2CA19A0D8B72}"/>
            </a:ext>
          </a:extLst>
        </p:cNvPr>
        <p:cNvGrpSpPr/>
        <p:nvPr/>
      </p:nvGrpSpPr>
      <p:grpSpPr>
        <a:xfrm>
          <a:off x="0" y="0"/>
          <a:ext cx="0" cy="0"/>
          <a:chOff x="0" y="0"/>
          <a:chExt cx="0" cy="0"/>
        </a:xfrm>
      </p:grpSpPr>
      <p:sp>
        <p:nvSpPr>
          <p:cNvPr id="421889" name="Rectangle 7">
            <a:extLst>
              <a:ext uri="{FF2B5EF4-FFF2-40B4-BE49-F238E27FC236}">
                <a16:creationId xmlns:a16="http://schemas.microsoft.com/office/drawing/2014/main" id="{141C6847-C64F-536F-58A7-6D81344E9657}"/>
              </a:ext>
            </a:extLst>
          </p:cNvPr>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E9B691D-7881-4281-8682-E8197C58216D}"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749205228"/>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306</a:t>
            </a:fld>
            <a:endParaRPr lang="en-US" sz="1200">
              <a:solidFill>
                <a:srgbClr val="000000"/>
              </a:solidFill>
              <a:latin typeface="Verdana" pitchFamily="34" charset="0"/>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307</a:t>
            </a:fld>
            <a:endParaRPr lang="en-US" sz="1200">
              <a:solidFill>
                <a:srgbClr val="000000"/>
              </a:solidFill>
              <a:latin typeface="Verdana" pitchFamily="34" charset="0"/>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23215355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309</a:t>
            </a:fld>
            <a:endParaRPr lang="en-US" sz="1200">
              <a:solidFill>
                <a:srgbClr val="000000"/>
              </a:solidFill>
              <a:latin typeface="Verdana" pitchFamily="34" charset="0"/>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310</a:t>
            </a:fld>
            <a:endParaRPr lang="en-US" sz="1200">
              <a:solidFill>
                <a:srgbClr val="000000"/>
              </a:solidFill>
              <a:latin typeface="Verdana" pitchFamily="34" charset="0"/>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10560646"/>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312</a:t>
            </a:fld>
            <a:endParaRPr lang="en-US" sz="1200">
              <a:solidFill>
                <a:srgbClr val="000000"/>
              </a:solidFill>
              <a:latin typeface="Verdana" pitchFamily="34"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080023788"/>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4511156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314</a:t>
            </a:fld>
            <a:endParaRPr lang="en-US" sz="1200">
              <a:solidFill>
                <a:srgbClr val="000000"/>
              </a:solidFill>
              <a:latin typeface="Verdana" pitchFamily="34" charset="0"/>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315</a:t>
            </a:fld>
            <a:endParaRPr lang="en-US" sz="1200">
              <a:solidFill>
                <a:srgbClr val="000000"/>
              </a:solidFill>
              <a:latin typeface="Verdana" pitchFamily="34" charset="0"/>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055731153"/>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317</a:t>
            </a:fld>
            <a:endParaRPr lang="en-US" sz="1200">
              <a:solidFill>
                <a:srgbClr val="000000"/>
              </a:solidFill>
              <a:latin typeface="Verdana" pitchFamily="34" charset="0"/>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188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E9B691D-7881-4281-8682-E8197C58216D}" type="slidenum">
              <a:rPr lang="en-US" sz="1200">
                <a:solidFill>
                  <a:srgbClr val="000000"/>
                </a:solidFill>
                <a:latin typeface="Verdana" pitchFamily="34" charset="0"/>
              </a:rPr>
              <a:pPr algn="r"/>
              <a:t>318</a:t>
            </a:fld>
            <a:endParaRPr lang="en-US" sz="1200">
              <a:solidFill>
                <a:srgbClr val="000000"/>
              </a:solidFill>
              <a:latin typeface="Verdana" pitchFamily="34" charset="0"/>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1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42E2D08-3A54-4803-971F-CA455DA08B25}" type="slidenum">
              <a:rPr lang="en-US" sz="1200">
                <a:solidFill>
                  <a:prstClr val="black"/>
                </a:solidFill>
                <a:latin typeface="Arial" charset="0"/>
              </a:rPr>
              <a:pPr algn="r"/>
              <a:t>319</a:t>
            </a:fld>
            <a:endParaRPr lang="en-US" sz="1200">
              <a:solidFill>
                <a:prstClr val="black"/>
              </a:solidFill>
              <a:latin typeface="Arial" charset="0"/>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320</a:t>
            </a:fld>
            <a:endParaRPr lang="en-US">
              <a:solidFill>
                <a:prstClr val="black"/>
              </a:solidFill>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4194"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CEA7926-D1F2-43A2-AC0E-81ADBC4EF7AC}" type="slidenum">
              <a:rPr lang="en-US" sz="1200">
                <a:solidFill>
                  <a:srgbClr val="000000"/>
                </a:solidFill>
                <a:latin typeface="Verdana" pitchFamily="34" charset="0"/>
              </a:rPr>
              <a:pPr algn="r"/>
              <a:t>329</a:t>
            </a:fld>
            <a:endParaRPr lang="en-US" sz="1200">
              <a:solidFill>
                <a:srgbClr val="000000"/>
              </a:solidFill>
              <a:latin typeface="Verdana" pitchFamily="34" charset="0"/>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8C4BF666-18D6-4827-875A-DA253F328E7F}" type="slidenum">
              <a:rPr lang="en-US" sz="1200">
                <a:solidFill>
                  <a:srgbClr val="000000"/>
                </a:solidFill>
                <a:latin typeface="Verdana" pitchFamily="34" charset="0"/>
              </a:rPr>
              <a:pPr algn="r"/>
              <a:t>330</a:t>
            </a:fld>
            <a:endParaRPr lang="en-US" sz="1200">
              <a:solidFill>
                <a:srgbClr val="000000"/>
              </a:solidFill>
              <a:latin typeface="Verdana" pitchFamily="34"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246568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171834307"/>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42"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BD5B351-4C1E-4561-9AB8-6642141AF4D5}" type="slidenum">
              <a:rPr lang="en-US" sz="1200">
                <a:solidFill>
                  <a:srgbClr val="000000"/>
                </a:solidFill>
                <a:latin typeface="Verdana" pitchFamily="34" charset="0"/>
              </a:rPr>
              <a:pPr algn="r"/>
              <a:t>331</a:t>
            </a:fld>
            <a:endParaRPr lang="en-US" sz="1200">
              <a:solidFill>
                <a:srgbClr val="000000"/>
              </a:solidFill>
              <a:latin typeface="Verdana" pitchFamily="34" charset="0"/>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Grp="1" noChangeArrowheads="1"/>
          </p:cNvSpPr>
          <p:nvPr>
            <p:ph type="sldNum" sz="quarter" idx="5"/>
          </p:nvPr>
        </p:nvSpPr>
        <p:spPr>
          <a:ln/>
        </p:spPr>
        <p:txBody>
          <a:bodyPr/>
          <a:lstStyle/>
          <a:p>
            <a:fld id="{1BB0C0D2-CDD8-417F-A8FB-6B2887B0C285}" type="slidenum">
              <a:rPr lang="en-US">
                <a:solidFill>
                  <a:prstClr val="black"/>
                </a:solidFill>
                <a:latin typeface="Times New Roman" pitchFamily="18" charset="0"/>
              </a:rPr>
              <a:pPr/>
              <a:t>337</a:t>
            </a:fld>
            <a:endParaRPr lang="en-US">
              <a:solidFill>
                <a:prstClr val="black"/>
              </a:solidFill>
              <a:latin typeface="Times New Roman" pitchFamily="18" charset="0"/>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338</a:t>
            </a:fld>
            <a:endParaRPr lang="en-US" sz="1200">
              <a:solidFill>
                <a:srgbClr val="000000"/>
              </a:solidFill>
              <a:latin typeface="Verdana" pitchFamily="34" charset="0"/>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340</a:t>
            </a:fld>
            <a:endParaRPr lang="en-US" sz="1200">
              <a:solidFill>
                <a:srgbClr val="000000"/>
              </a:solidFill>
              <a:latin typeface="Verdana" pitchFamily="34" charset="0"/>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341</a:t>
            </a:fld>
            <a:endParaRPr lang="en-US" sz="1200">
              <a:solidFill>
                <a:srgbClr val="000000"/>
              </a:solidFill>
              <a:latin typeface="Verdana" pitchFamily="34" charset="0"/>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6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8F232A1-71BF-4E28-A8D2-4FAAFCDD6114}" type="slidenum">
              <a:rPr lang="en-US" sz="1200">
                <a:solidFill>
                  <a:srgbClr val="000000"/>
                </a:solidFill>
                <a:latin typeface="Verdana" pitchFamily="34" charset="0"/>
              </a:rPr>
              <a:pPr algn="r"/>
              <a:t>342</a:t>
            </a:fld>
            <a:endParaRPr lang="en-US" sz="1200">
              <a:solidFill>
                <a:srgbClr val="000000"/>
              </a:solidFill>
              <a:latin typeface="Verdana" pitchFamily="34" charset="0"/>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343</a:t>
            </a:fld>
            <a:endParaRPr lang="en-US" sz="1200">
              <a:solidFill>
                <a:srgbClr val="000000"/>
              </a:solidFill>
              <a:latin typeface="Verdana" pitchFamily="34" charset="0"/>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260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5FBFE8C-FF1B-4927-9A1E-D188D0DEA2F4}" type="slidenum">
              <a:rPr lang="en-US" sz="1200">
                <a:solidFill>
                  <a:srgbClr val="000000"/>
                </a:solidFill>
                <a:latin typeface="Verdana" pitchFamily="34" charset="0"/>
              </a:rPr>
              <a:pPr algn="r"/>
              <a:t>344</a:t>
            </a:fld>
            <a:endParaRPr lang="en-US" sz="1200">
              <a:solidFill>
                <a:srgbClr val="000000"/>
              </a:solidFill>
              <a:latin typeface="Verdana" pitchFamily="34" charset="0"/>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345</a:t>
            </a:fld>
            <a:endParaRPr lang="en-US" sz="1200">
              <a:solidFill>
                <a:srgbClr val="000000"/>
              </a:solidFill>
              <a:latin typeface="Verdana" pitchFamily="34" charset="0"/>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18417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49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63882016"/>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348</a:t>
            </a:fld>
            <a:endParaRPr lang="en-US" sz="1200">
              <a:solidFill>
                <a:srgbClr val="000000"/>
              </a:solidFill>
              <a:latin typeface="Verdana" pitchFamily="34" charset="0"/>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354</a:t>
            </a:fld>
            <a:endParaRPr lang="en-US" sz="1200">
              <a:solidFill>
                <a:srgbClr val="000000"/>
              </a:solidFill>
              <a:latin typeface="Verdana" pitchFamily="34" charset="0"/>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465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A9EA1860-45DC-437D-B871-AE7F474300B4}" type="slidenum">
              <a:rPr lang="en-US" sz="1200">
                <a:solidFill>
                  <a:srgbClr val="000000"/>
                </a:solidFill>
                <a:latin typeface="Verdana" pitchFamily="34" charset="0"/>
              </a:rPr>
              <a:pPr algn="r"/>
              <a:t>355</a:t>
            </a:fld>
            <a:endParaRPr lang="en-US" sz="1200">
              <a:solidFill>
                <a:srgbClr val="000000"/>
              </a:solidFill>
              <a:latin typeface="Verdana" pitchFamily="34" charset="0"/>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356</a:t>
            </a:fld>
            <a:endParaRPr lang="en-US" sz="1200">
              <a:solidFill>
                <a:srgbClr val="000000"/>
              </a:solidFill>
              <a:latin typeface="Verdana" pitchFamily="34" charset="0"/>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357</a:t>
            </a:fld>
            <a:endParaRPr kumimoji="1" lang="en-US" b="1" i="1">
              <a:solidFill>
                <a:srgbClr val="FF0000"/>
              </a:solidFill>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358</a:t>
            </a:fld>
            <a:endParaRPr lang="en-US" sz="1200">
              <a:solidFill>
                <a:srgbClr val="000000"/>
              </a:solidFill>
              <a:latin typeface="Verdana" pitchFamily="34" charset="0"/>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75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C7BF5D5C-E683-47E0-A23A-919257B52E90}" type="slidenum">
              <a:rPr lang="en-US" sz="1200">
                <a:solidFill>
                  <a:srgbClr val="000000"/>
                </a:solidFill>
                <a:latin typeface="Verdana" pitchFamily="34" charset="0"/>
              </a:rPr>
              <a:pPr algn="r"/>
              <a:t>359</a:t>
            </a:fld>
            <a:endParaRPr lang="en-US" sz="1200">
              <a:solidFill>
                <a:srgbClr val="000000"/>
              </a:solidFill>
              <a:latin typeface="Verdana" pitchFamily="34" charset="0"/>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360</a:t>
            </a:fld>
            <a:endParaRPr lang="en-US" sz="1200">
              <a:solidFill>
                <a:srgbClr val="000000"/>
              </a:solidFill>
              <a:latin typeface="Verdana" pitchFamily="34" charset="0"/>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361</a:t>
            </a:fld>
            <a:endParaRPr lang="en-US" sz="1200">
              <a:solidFill>
                <a:srgbClr val="000000"/>
              </a:solidFill>
              <a:latin typeface="Verdana" pitchFamily="34" charset="0"/>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362</a:t>
            </a:fld>
            <a:endParaRPr lang="en-US" sz="1200">
              <a:solidFill>
                <a:srgbClr val="000000"/>
              </a:solidFill>
              <a:latin typeface="Verdana" pitchFamily="34"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57</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84033678"/>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268947151"/>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364</a:t>
            </a:fld>
            <a:endParaRPr lang="en-US" sz="1200">
              <a:solidFill>
                <a:srgbClr val="000000"/>
              </a:solidFill>
              <a:latin typeface="Verdana" pitchFamily="34" charset="0"/>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365</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07003138"/>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37183734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5629762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E3D756E9-C9C6-45DB-AADB-B1E4214DE039}" type="slidenum">
              <a:rPr lang="en-US" sz="1200">
                <a:solidFill>
                  <a:srgbClr val="000000"/>
                </a:solidFill>
                <a:latin typeface="Verdana" pitchFamily="34" charset="0"/>
              </a:rPr>
              <a:pPr algn="r"/>
              <a:t>368</a:t>
            </a:fld>
            <a:endParaRPr lang="en-US" sz="1200">
              <a:solidFill>
                <a:srgbClr val="000000"/>
              </a:solidFill>
              <a:latin typeface="Verdana" pitchFamily="34" charset="0"/>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369</a:t>
            </a:fld>
            <a:endParaRPr kumimoji="1" lang="en-US" b="1" i="1">
              <a:solidFill>
                <a:srgbClr val="FF0000"/>
              </a:solidFill>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370</a:t>
            </a:fld>
            <a:endParaRPr kumimoji="1" lang="en-US" b="1" i="1">
              <a:solidFill>
                <a:srgbClr val="FF0000"/>
              </a:solidFill>
            </a:endParaRPr>
          </a:p>
        </p:txBody>
      </p:sp>
    </p:spTree>
    <p:extLst>
      <p:ext uri="{BB962C8B-B14F-4D97-AF65-F5344CB8AC3E}">
        <p14:creationId xmlns:p14="http://schemas.microsoft.com/office/powerpoint/2010/main" val="4239726067"/>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371</a:t>
            </a:fld>
            <a:endParaRPr kumimoji="1" lang="en-US" b="1" i="1">
              <a:solidFill>
                <a:srgbClr val="FF0000"/>
              </a:solidFill>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372</a:t>
            </a:fld>
            <a:endParaRPr kumimoji="1" lang="en-US" b="1" i="1">
              <a:solidFill>
                <a:srgbClr val="FF0000"/>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5325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373</a:t>
            </a:fld>
            <a:endParaRPr kumimoji="1" lang="en-US" b="1" i="1">
              <a:solidFill>
                <a:srgbClr val="FF0000"/>
              </a:solidFill>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374</a:t>
            </a:fld>
            <a:endParaRPr kumimoji="1" lang="en-US" b="1" i="1">
              <a:solidFill>
                <a:srgbClr val="FF0000"/>
              </a:solidFill>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5"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E3D756E9-C9C6-45DB-AADB-B1E4214DE039}"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944318425"/>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6750009"/>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82916961"/>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7712838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379</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006166342"/>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383</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126991619"/>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384</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4197638075"/>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385</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80127824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59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451008836"/>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44884985"/>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387</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759832462"/>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747862244"/>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389</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979163733"/>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390</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09234080"/>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392</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379004037"/>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396</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225148814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398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684544137"/>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400</a:t>
            </a:fld>
            <a:endParaRPr kumimoji="1" lang="en-US" b="1" i="1">
              <a:solidFill>
                <a:srgbClr val="FF0000"/>
              </a:solidFill>
            </a:endParaRPr>
          </a:p>
        </p:txBody>
      </p:sp>
    </p:spTree>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401</a:t>
            </a:fld>
            <a:endParaRPr kumimoji="1" lang="en-US" b="1" i="1">
              <a:solidFill>
                <a:srgbClr val="FF0000"/>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644206374"/>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402</a:t>
            </a:fld>
            <a:endParaRPr kumimoji="1" lang="en-US" b="1" i="1">
              <a:solidFill>
                <a:srgbClr val="FF0000"/>
              </a:solidFill>
            </a:endParaRPr>
          </a:p>
        </p:txBody>
      </p:sp>
    </p:spTree>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403</a:t>
            </a:fld>
            <a:endParaRPr kumimoji="1" lang="en-US" b="1" i="1">
              <a:solidFill>
                <a:srgbClr val="FF0000"/>
              </a:solidFill>
            </a:endParaRPr>
          </a:p>
        </p:txBody>
      </p:sp>
    </p:spTree>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404</a:t>
            </a:fld>
            <a:endParaRPr kumimoji="1" lang="en-US" b="1" i="1">
              <a:solidFill>
                <a:srgbClr val="FF0000"/>
              </a:solidFill>
            </a:endParaRPr>
          </a:p>
        </p:txBody>
      </p:sp>
    </p:spTree>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405</a:t>
            </a:fld>
            <a:endParaRPr kumimoji="1" lang="en-US" b="1" i="1">
              <a:solidFill>
                <a:srgbClr val="FF0000"/>
              </a:solidFill>
            </a:endParaRPr>
          </a:p>
        </p:txBody>
      </p:sp>
    </p:spTree>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406</a:t>
            </a:fld>
            <a:endParaRPr kumimoji="1" lang="en-US" b="1" i="1">
              <a:solidFill>
                <a:srgbClr val="FF0000"/>
              </a:solidFill>
            </a:endParaRPr>
          </a:p>
        </p:txBody>
      </p:sp>
    </p:spTree>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fld id="{5D719083-7B2F-4531-8954-5757E5AC769C}" type="slidenum">
              <a:rPr kumimoji="1" lang="en-US" b="1" i="1" smtClean="0">
                <a:solidFill>
                  <a:srgbClr val="FF0000"/>
                </a:solidFill>
              </a:rPr>
              <a:pPr/>
              <a:t>407</a:t>
            </a:fld>
            <a:endParaRPr kumimoji="1" lang="en-US" b="1" i="1">
              <a:solidFill>
                <a:srgbClr val="FF0000"/>
              </a:solidFill>
            </a:endParaRPr>
          </a:p>
        </p:txBody>
      </p:sp>
    </p:spTree>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408</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472474869"/>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409</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1181893855"/>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4897" name="Rectangle 2055"/>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5D719083-7B2F-4531-8954-5757E5AC769C}" type="slidenum">
              <a:rPr kumimoji="1" lang="en-US" sz="1200" b="1" i="1" u="none" strike="noStrike" kern="1200" cap="none" spc="0" normalizeH="0" baseline="0" noProof="0" smtClean="0">
                <a:ln>
                  <a:noFill/>
                </a:ln>
                <a:solidFill>
                  <a:srgbClr val="FF0000"/>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410</a:t>
            </a:fld>
            <a:endParaRPr kumimoji="1" lang="en-US" sz="1200" b="1" i="1" u="none" strike="noStrike" kern="1200" cap="none" spc="0" normalizeH="0" baseline="0" noProof="0">
              <a:ln>
                <a:noFill/>
              </a:ln>
              <a:solidFill>
                <a:srgbClr val="FF0000"/>
              </a:solidFill>
              <a:effectLst/>
              <a:uLnTx/>
              <a:uFillTx/>
              <a:latin typeface="Arial" charset="0"/>
              <a:ea typeface="+mn-ea"/>
              <a:cs typeface="+mn-cs"/>
            </a:endParaRPr>
          </a:p>
        </p:txBody>
      </p:sp>
    </p:spTree>
    <p:extLst>
      <p:ext uri="{BB962C8B-B14F-4D97-AF65-F5344CB8AC3E}">
        <p14:creationId xmlns:p14="http://schemas.microsoft.com/office/powerpoint/2010/main" val="3228818526"/>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411</a:t>
            </a:fld>
            <a:endParaRPr lang="en-US">
              <a:solidFill>
                <a:prstClr val="black"/>
              </a:solidFill>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664028116"/>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412</a:t>
            </a:fld>
            <a:endParaRPr lang="en-US">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3899152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366279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32479810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5493761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7004081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66</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7774561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1849865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69</a:t>
            </a:fld>
            <a:endParaRPr lang="en-US" sz="1200">
              <a:solidFill>
                <a:srgbClr val="000000"/>
              </a:solidFill>
              <a:latin typeface="Verdana" pitchFamily="34"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70</a:t>
            </a:fld>
            <a:endParaRPr lang="en-US" sz="1200">
              <a:solidFill>
                <a:srgbClr val="000000"/>
              </a:solidFill>
              <a:latin typeface="Verdana" pitchFamily="34"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21284951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42687734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75</a:t>
            </a:fld>
            <a:endParaRPr lang="en-US" sz="1200">
              <a:solidFill>
                <a:srgbClr val="000000"/>
              </a:solidFill>
              <a:latin typeface="Verdana" pitchFamily="34"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52514485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76</a:t>
            </a:fld>
            <a:endParaRPr lang="en-US" sz="1200">
              <a:solidFill>
                <a:srgbClr val="000000"/>
              </a:solidFill>
              <a:latin typeface="Verdana" pitchFamily="34"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77</a:t>
            </a:fld>
            <a:endParaRPr lang="en-US" sz="1200">
              <a:solidFill>
                <a:srgbClr val="000000"/>
              </a:solidFill>
              <a:latin typeface="Verdana" pitchFamily="34"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78</a:t>
            </a:fld>
            <a:endParaRPr lang="en-US" sz="1200">
              <a:solidFill>
                <a:srgbClr val="000000"/>
              </a:solidFill>
              <a:latin typeface="Verdana" pitchFamily="34"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79</a:t>
            </a:fld>
            <a:endParaRPr lang="en-US" sz="1200">
              <a:solidFill>
                <a:srgbClr val="000000"/>
              </a:solidFill>
              <a:latin typeface="Verdana"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6211069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94</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48702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2447153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77580902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410962663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7357541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6643235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7F3AF5F8-0C86-4EB2-AA12-A689D1A3F052}" type="slidenum">
              <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101</a:t>
            </a:fld>
            <a:endParaRPr kumimoji="0" lang="en-US" sz="1200" b="0" i="0" u="none" strike="noStrike" kern="1200" cap="none" spc="0" normalizeH="0" baseline="3000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8170987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7329645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103</a:t>
            </a:fld>
            <a:endParaRPr lang="en-US" sz="1200">
              <a:solidFill>
                <a:srgbClr val="000000"/>
              </a:solidFill>
              <a:latin typeface="Verdana" pitchFamily="34"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104</a:t>
            </a:fld>
            <a:endParaRPr lang="en-US" sz="1200">
              <a:solidFill>
                <a:srgbClr val="000000"/>
              </a:solidFill>
              <a:latin typeface="Verdana" pitchFamily="34"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105</a:t>
            </a:fld>
            <a:endParaRPr lang="en-US" sz="1200">
              <a:solidFill>
                <a:srgbClr val="000000"/>
              </a:solidFill>
              <a:latin typeface="Verdana" pitchFamily="34"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106</a:t>
            </a:fld>
            <a:endParaRPr lang="en-US" sz="1200">
              <a:solidFill>
                <a:srgbClr val="000000"/>
              </a:solidFill>
              <a:latin typeface="Verdana" pitchFamily="34"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107</a:t>
            </a:fld>
            <a:endParaRPr lang="en-US" sz="1200">
              <a:solidFill>
                <a:srgbClr val="000000"/>
              </a:solidFill>
              <a:latin typeface="Verdana" pitchFamily="34"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108</a:t>
            </a:fld>
            <a:endParaRPr lang="en-US" sz="1200">
              <a:solidFill>
                <a:srgbClr val="000000"/>
              </a:solidFill>
              <a:latin typeface="Verdana" pitchFamily="34"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110</a:t>
            </a:fld>
            <a:endParaRPr lang="en-US" sz="1200">
              <a:solidFill>
                <a:srgbClr val="000000"/>
              </a:solidFill>
              <a:latin typeface="Verdana" pitchFamily="34"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111</a:t>
            </a:fld>
            <a:endParaRPr lang="en-US" sz="1200">
              <a:solidFill>
                <a:srgbClr val="000000"/>
              </a:solidFill>
              <a:latin typeface="Verdana" pitchFamily="34"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0689864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112</a:t>
            </a:fld>
            <a:endParaRPr lang="en-US" sz="1200">
              <a:solidFill>
                <a:srgbClr val="000000"/>
              </a:solidFill>
              <a:latin typeface="Verdana"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113</a:t>
            </a:fld>
            <a:endParaRPr lang="en-US" sz="1200" baseline="30000">
              <a:solidFill>
                <a:srgbClr val="000000"/>
              </a:solidFill>
              <a:latin typeface="Verdana" pitchFamily="34"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7F3AF5F8-0C86-4EB2-AA12-A689D1A3F052}" type="slidenum">
              <a:rPr lang="en-US" sz="1200" baseline="30000">
                <a:solidFill>
                  <a:srgbClr val="000000"/>
                </a:solidFill>
                <a:latin typeface="Verdana" pitchFamily="34" charset="0"/>
              </a:rPr>
              <a:pPr algn="r"/>
              <a:t>114</a:t>
            </a:fld>
            <a:endParaRPr lang="en-US" sz="1200" baseline="30000">
              <a:solidFill>
                <a:srgbClr val="000000"/>
              </a:solidFill>
              <a:latin typeface="Verdana" pitchFamily="34"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3014641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121</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41770533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C148FEF-DB8D-421E-B696-A5A74C8F24F7}"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725924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123</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0600236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126</a:t>
            </a:fld>
            <a:endParaRPr lang="en-US">
              <a:solidFill>
                <a:prstClr val="black"/>
              </a:solidFil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127</a:t>
            </a:fld>
            <a:endParaRPr lang="en-US">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10</a:t>
            </a:fld>
            <a:endParaRPr lang="en-US">
              <a:solidFill>
                <a:prstClr val="black"/>
              </a:solidFill>
            </a:endParaRPr>
          </a:p>
        </p:txBody>
      </p:sp>
    </p:spTree>
    <p:extLst>
      <p:ext uri="{BB962C8B-B14F-4D97-AF65-F5344CB8AC3E}">
        <p14:creationId xmlns:p14="http://schemas.microsoft.com/office/powerpoint/2010/main" val="30094264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128</a:t>
            </a:fld>
            <a:endParaRPr lang="en-US">
              <a:solidFill>
                <a:prstClr val="black"/>
              </a:solidFill>
            </a:endParaRPr>
          </a:p>
        </p:txBody>
      </p:sp>
    </p:spTree>
    <p:extLst>
      <p:ext uri="{BB962C8B-B14F-4D97-AF65-F5344CB8AC3E}">
        <p14:creationId xmlns:p14="http://schemas.microsoft.com/office/powerpoint/2010/main" val="27311355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129</a:t>
            </a:fld>
            <a:endParaRPr lang="en-US">
              <a:solidFill>
                <a:prstClr val="black"/>
              </a:solidFill>
            </a:endParaRPr>
          </a:p>
        </p:txBody>
      </p:sp>
    </p:spTree>
    <p:extLst>
      <p:ext uri="{BB962C8B-B14F-4D97-AF65-F5344CB8AC3E}">
        <p14:creationId xmlns:p14="http://schemas.microsoft.com/office/powerpoint/2010/main" val="382093291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130</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131</a:t>
            </a:fld>
            <a:endParaRPr lang="en-US" sz="1200">
              <a:solidFill>
                <a:srgbClr val="000000"/>
              </a:solidFill>
              <a:latin typeface="Verdana" pitchFamily="34"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132</a:t>
            </a:fld>
            <a:endParaRPr lang="en-US" sz="1200">
              <a:solidFill>
                <a:srgbClr val="000000"/>
              </a:solidFill>
              <a:latin typeface="Verdana" pitchFamily="34"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133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34998839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137</a:t>
            </a:fld>
            <a:endParaRPr lang="en-US" sz="1200">
              <a:solidFill>
                <a:srgbClr val="000000"/>
              </a:solidFill>
              <a:latin typeface="Verdana"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138</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07658466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139</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3938266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24C159A0-5C92-46C7-AE0E-038A5C877D42}"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141</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2891261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11</a:t>
            </a:fld>
            <a:endParaRPr lang="en-US">
              <a:solidFill>
                <a:prstClr val="black"/>
              </a:solidFill>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142</a:t>
            </a:fld>
            <a:endParaRPr lang="en-US" sz="1200">
              <a:solidFill>
                <a:srgbClr val="000000"/>
              </a:solidFill>
              <a:latin typeface="Verdana" pitchFamily="34"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143</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53022397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144</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1950393514"/>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145</a:t>
            </a:fld>
            <a:endParaRPr lang="en-US" sz="1200">
              <a:solidFill>
                <a:srgbClr val="000000"/>
              </a:solidFill>
              <a:latin typeface="Verdana"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146</a:t>
            </a:fld>
            <a:endParaRPr lang="en-US" sz="1200">
              <a:solidFill>
                <a:srgbClr val="000000"/>
              </a:solidFill>
              <a:latin typeface="Verdana" pitchFamily="34"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147</a:t>
            </a:fld>
            <a:endParaRPr lang="en-US" sz="1200">
              <a:solidFill>
                <a:srgbClr val="000000"/>
              </a:solidFill>
              <a:latin typeface="Verdana" pitchFamily="34"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148</a:t>
            </a:fld>
            <a:endParaRPr lang="en-US" sz="1200">
              <a:solidFill>
                <a:srgbClr val="000000"/>
              </a:solidFill>
              <a:latin typeface="Verdana" pitchFamily="34" charset="0"/>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149</a:t>
            </a:fld>
            <a:endParaRPr lang="en-US" sz="1200">
              <a:solidFill>
                <a:srgbClr val="000000"/>
              </a:solidFill>
              <a:latin typeface="Verdana" pitchFamily="34"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150</a:t>
            </a:fld>
            <a:endParaRPr lang="en-US" sz="1200">
              <a:solidFill>
                <a:srgbClr val="000000"/>
              </a:solidFill>
              <a:latin typeface="Verdana" pitchFamily="34" charset="0"/>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24C159A0-5C92-46C7-AE0E-038A5C877D42}" type="slidenum">
              <a:rPr lang="en-US" sz="1200">
                <a:solidFill>
                  <a:srgbClr val="000000"/>
                </a:solidFill>
                <a:latin typeface="Verdana" pitchFamily="34" charset="0"/>
              </a:rPr>
              <a:pPr algn="r"/>
              <a:t>151</a:t>
            </a:fld>
            <a:endParaRPr lang="en-US" sz="1200">
              <a:solidFill>
                <a:srgbClr val="000000"/>
              </a:solidFill>
              <a:latin typeface="Verdana" pitchFamily="34"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eaLnBrk="0" hangingPunct="0"/>
            <a:fld id="{A91A427D-9773-4348-926E-8519155A69DC}" type="slidenum">
              <a:rPr lang="en-US">
                <a:solidFill>
                  <a:prstClr val="black"/>
                </a:solidFill>
              </a:rPr>
              <a:pPr eaLnBrk="0" hangingPunct="0"/>
              <a:t>12</a:t>
            </a:fld>
            <a:endParaRPr lang="en-US">
              <a:solidFill>
                <a:prstClr val="black"/>
              </a:solidFill>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160</a:t>
            </a:fld>
            <a:endParaRPr lang="en-US" sz="1200">
              <a:solidFill>
                <a:srgbClr val="000000"/>
              </a:solidFill>
              <a:latin typeface="Verdana" pitchFamily="34"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161</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447987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7793"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algn="r"/>
            <a:fld id="{6F384D3F-06E6-48A4-9642-F50A5334E154}" type="slidenum">
              <a:rPr lang="en-US" sz="1200">
                <a:solidFill>
                  <a:srgbClr val="000000"/>
                </a:solidFill>
                <a:latin typeface="Verdana" pitchFamily="34" charset="0"/>
              </a:rPr>
              <a:pPr algn="r"/>
              <a:t>162</a:t>
            </a:fld>
            <a:endParaRPr lang="en-US" sz="1200">
              <a:solidFill>
                <a:srgbClr val="000000"/>
              </a:solidFill>
              <a:latin typeface="Verdana" pitchFamily="34" charset="0"/>
            </a:endParaRPr>
          </a:p>
        </p:txBody>
      </p:sp>
    </p:spTree>
    <p:extLst>
      <p:ext uri="{BB962C8B-B14F-4D97-AF65-F5344CB8AC3E}">
        <p14:creationId xmlns:p14="http://schemas.microsoft.com/office/powerpoint/2010/main" val="28054260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84679287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64543170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165</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54821094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5729"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ACFF2124-3363-40AE-AC02-4CE9081E706A}"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166</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3411137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7"/>
          <p:cNvSpPr>
            <a:spLocks noGrp="1" noChangeArrowheads="1"/>
          </p:cNvSpPr>
          <p:nvPr>
            <p:ph type="sldNum" sz="quarter" idx="5"/>
          </p:nvPr>
        </p:nvSpPr>
        <p:spPr>
          <a:noFill/>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A91A427D-9773-4348-926E-8519155A69DC}" type="slidenum">
              <a:rPr kumimoji="0" lang="en-US" sz="1200" b="0" i="0" u="none" strike="noStrike" kern="1200" cap="none" spc="0" normalizeH="0" baseline="0" noProof="0">
                <a:ln>
                  <a:noFill/>
                </a:ln>
                <a:solidFill>
                  <a:prstClr val="black"/>
                </a:solidFill>
                <a:effectLst/>
                <a:uLnTx/>
                <a:uFillTx/>
                <a:latin typeface="Arial" charset="0"/>
                <a:ea typeface="+mn-ea"/>
                <a:cs typeface="+mn-cs"/>
              </a:rPr>
              <a:pPr marL="0" marR="0" lvl="0" indent="0" algn="r" defTabSz="914400" rtl="0" eaLnBrk="0" fontAlgn="base" latinLnBrk="0" hangingPunct="0">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278021915"/>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168</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3060477143"/>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txBox="1">
            <a:spLocks noGrp="1" noChangeArrowheads="1"/>
          </p:cNvSpPr>
          <p:nvPr/>
        </p:nvSpPr>
        <p:spPr bwMode="auto">
          <a:xfrm>
            <a:off x="3886200" y="8686800"/>
            <a:ext cx="2971800" cy="457200"/>
          </a:xfrm>
          <a:prstGeom prst="rect">
            <a:avLst/>
          </a:prstGeom>
          <a:noFill/>
          <a:ln w="9525">
            <a:noFill/>
            <a:miter lim="800000"/>
            <a:headEnd/>
            <a:tailEnd/>
          </a:ln>
        </p:spPr>
        <p:txBody>
          <a:bodyPr anchor="b"/>
          <a:lstStyle/>
          <a:p>
            <a:pPr marL="0" marR="0" lvl="0" indent="0" algn="r" defTabSz="914400" rtl="0" eaLnBrk="1" fontAlgn="base" latinLnBrk="0" hangingPunct="1">
              <a:lnSpc>
                <a:spcPct val="100000"/>
              </a:lnSpc>
              <a:spcBef>
                <a:spcPct val="0"/>
              </a:spcBef>
              <a:spcAft>
                <a:spcPct val="0"/>
              </a:spcAft>
              <a:buClrTx/>
              <a:buSzTx/>
              <a:buFontTx/>
              <a:buNone/>
              <a:tabLst/>
              <a:defRPr/>
            </a:pPr>
            <a:fld id="{9E1097BC-A1B4-4A72-9F76-A1A6AEFBF0BB}" type="slidenum">
              <a:rPr kumimoji="0" lang="en-US" sz="1200" b="0" i="0" u="none" strike="noStrike" kern="1200" cap="none" spc="0" normalizeH="0" baseline="0" noProof="0">
                <a:ln>
                  <a:noFill/>
                </a:ln>
                <a:solidFill>
                  <a:srgbClr val="000000"/>
                </a:solidFill>
                <a:effectLst/>
                <a:uLnTx/>
                <a:uFillTx/>
                <a:latin typeface="Verdana"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169</a:t>
            </a:fld>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72013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9CF13B2-1104-40C1-A3DF-E4CA1C9F99E7}"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7F1FB0C-3862-421B-A059-DF544CA6F2A1}" type="slidenum">
              <a:rPr lang="en-US"/>
              <a:pPr>
                <a:defRPr/>
              </a:pPr>
              <a:t>‹#›</a:t>
            </a:fld>
            <a:endParaRPr lang="en-US"/>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BB93F838-73D6-43AF-B61A-5DAC8811447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2D0A012F-B950-4185-9C94-7AF6A558798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D1FB3A6-67D6-4960-87AA-7A9C99F5680B}" type="slidenum">
              <a:rPr lang="en-US"/>
              <a:pPr>
                <a:defRPr/>
              </a:pPr>
              <a:t>‹#›</a:t>
            </a:fld>
            <a:endParaRPr lang="en-US"/>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4BF3683-DF1B-4CFE-A2E2-FC72DBE4A792}" type="slidenum">
              <a:rPr lang="en-US"/>
              <a:pPr>
                <a:defRPr/>
              </a:pPr>
              <a:t>‹#›</a:t>
            </a:fld>
            <a:endParaRPr lang="en-US"/>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616757E-4B4A-493D-99E5-AA73CCCD6BA4}" type="slidenum">
              <a:rPr lang="en-US"/>
              <a:pPr>
                <a:defRPr/>
              </a:pPr>
              <a:t>‹#›</a:t>
            </a:fld>
            <a:endParaRPr lang="en-US"/>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BD348F-A50D-4279-89A8-C485933A4915}" type="slidenum">
              <a:rPr lang="en-US"/>
              <a:pPr>
                <a:defRPr/>
              </a:pPr>
              <a:t>‹#›</a:t>
            </a:fld>
            <a:endParaRPr lang="en-US"/>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C2C5AEE-B4E6-4A7D-B24B-5985FBB09DDC}" type="slidenum">
              <a:rPr lang="en-US"/>
              <a:pPr>
                <a:defRPr/>
              </a:pPr>
              <a:t>‹#›</a:t>
            </a:fld>
            <a:endParaRPr lang="en-US"/>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9FA1302-E675-4795-8632-7E91099A83BD}" type="slidenum">
              <a:rPr lang="en-US"/>
              <a:pPr>
                <a:defRPr/>
              </a:pPr>
              <a:t>‹#›</a:t>
            </a:fld>
            <a:endParaRPr lang="en-US"/>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7ECA41E1-6C63-43EF-A5C9-5E7999365104}" type="slidenum">
              <a:rPr lang="en-US"/>
              <a:pPr>
                <a:defRPr/>
              </a:pPr>
              <a:t>‹#›</a:t>
            </a:fld>
            <a:endParaRPr lang="en-US"/>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BC2FCEC-DF8B-48CB-B998-0975CECED01B}"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9614FD8-3282-4E9F-9A5C-E74BE7D5B819}" type="slidenum">
              <a:rPr lang="en-US"/>
              <a:pPr>
                <a:defRPr/>
              </a:pPr>
              <a:t>‹#›</a:t>
            </a:fld>
            <a:endParaRPr lang="en-US"/>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A521A77-C03D-47B4-A907-59D2101B2849}" type="slidenum">
              <a:rPr lang="en-US"/>
              <a:pPr>
                <a:defRPr/>
              </a:pPr>
              <a:t>‹#›</a:t>
            </a:fld>
            <a:endParaRPr lang="en-US"/>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FB70ED-A95A-41A1-AEFB-8974F4096859}" type="slidenum">
              <a:rPr lang="en-US"/>
              <a:pPr>
                <a:defRPr/>
              </a:pPr>
              <a:t>‹#›</a:t>
            </a:fld>
            <a:endParaRPr lang="en-US"/>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A7C5027-5A09-453E-83A0-67687DB74666}" type="slidenum">
              <a:rPr lang="en-US"/>
              <a:pPr>
                <a:defRPr/>
              </a:pPr>
              <a:t>‹#›</a:t>
            </a:fld>
            <a:endParaRPr lang="en-US"/>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9B5585B-BEAB-413E-9FC2-697FAF9ACCE1}"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D05BF9C-3B96-4C0F-8E54-56846F9E3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8363B5-EAC2-4793-BB53-73333277AD5A}"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B8D25B8-C041-4C05-9784-7FEADDB7E2D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609CB2D-F0F7-4C6C-87BE-F8B37AB09CC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6B0905A1-3AC8-4439-BB61-B4F20E972C6F}"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3846A02-9354-473A-A4B7-5C75A0233CD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180E215-4140-4455-8996-BED6ED025619}"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6FE9D83-BFCF-4EC8-80E3-F25C74A2EA46}"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5C059FC-A7AC-4711-8A2E-EC321F804C9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191EA40-1A34-438A-9A55-E72B03BEAEB2}"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3"/>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6"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40"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3"/>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7"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07"/>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3"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7"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5030" y="1598613"/>
            <a:ext cx="4037013" cy="45704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57"/>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4"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FBCEFBB9-BF58-4984-A7AC-EE9BDDC929DC}" type="slidenum">
              <a:rPr lang="en-US"/>
              <a:pPr>
                <a:defRPr/>
              </a:pPr>
              <a:t>‹#›</a:t>
            </a:fld>
            <a:endParaRPr lang="en-US"/>
          </a:p>
        </p:txBody>
      </p:sp>
    </p:spTree>
    <p:extLst>
      <p:ext uri="{BB962C8B-B14F-4D97-AF65-F5344CB8AC3E}">
        <p14:creationId xmlns:p14="http://schemas.microsoft.com/office/powerpoint/2010/main" val="1685463391"/>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CEAB01D7-9A9B-4729-9DC0-F5B6C411137D}" type="slidenum">
              <a:rPr lang="en-US"/>
              <a:pPr>
                <a:defRPr/>
              </a:pPr>
              <a:t>‹#›</a:t>
            </a:fld>
            <a:endParaRPr lang="en-US"/>
          </a:p>
        </p:txBody>
      </p:sp>
    </p:spTree>
    <p:extLst>
      <p:ext uri="{BB962C8B-B14F-4D97-AF65-F5344CB8AC3E}">
        <p14:creationId xmlns:p14="http://schemas.microsoft.com/office/powerpoint/2010/main" val="219897870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785DB114-2C8F-4E1A-A503-3AF242676A17}" type="slidenum">
              <a:rPr lang="en-US"/>
              <a:pPr>
                <a:defRPr/>
              </a:pPr>
              <a:t>‹#›</a:t>
            </a:fld>
            <a:endParaRPr lang="en-US"/>
          </a:p>
        </p:txBody>
      </p:sp>
    </p:spTree>
    <p:extLst>
      <p:ext uri="{BB962C8B-B14F-4D97-AF65-F5344CB8AC3E}">
        <p14:creationId xmlns:p14="http://schemas.microsoft.com/office/powerpoint/2010/main" val="21786686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D5328A7D-8F69-4669-86E8-974292098CED}" type="slidenum">
              <a:rPr lang="en-US"/>
              <a:pPr>
                <a:defRPr/>
              </a:pPr>
              <a:t>‹#›</a:t>
            </a:fld>
            <a:endParaRPr lang="en-US"/>
          </a:p>
        </p:txBody>
      </p:sp>
    </p:spTree>
    <p:extLst>
      <p:ext uri="{BB962C8B-B14F-4D97-AF65-F5344CB8AC3E}">
        <p14:creationId xmlns:p14="http://schemas.microsoft.com/office/powerpoint/2010/main" val="681508757"/>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baseline="0"/>
            </a:lvl1pPr>
          </a:lstStyle>
          <a:p>
            <a:pPr>
              <a:defRPr/>
            </a:pPr>
            <a:endParaRPr lang="en-US"/>
          </a:p>
        </p:txBody>
      </p:sp>
      <p:sp>
        <p:nvSpPr>
          <p:cNvPr id="8"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9" name="Rectangle 6"/>
          <p:cNvSpPr>
            <a:spLocks noGrp="1" noChangeArrowheads="1"/>
          </p:cNvSpPr>
          <p:nvPr>
            <p:ph type="sldNum" sz="quarter" idx="12"/>
          </p:nvPr>
        </p:nvSpPr>
        <p:spPr/>
        <p:txBody>
          <a:bodyPr/>
          <a:lstStyle>
            <a:lvl1pPr>
              <a:defRPr baseline="0"/>
            </a:lvl1pPr>
          </a:lstStyle>
          <a:p>
            <a:pPr>
              <a:defRPr/>
            </a:pPr>
            <a:fld id="{114EB83A-E2FB-4EB6-A7F7-1A8EB8DADDB0}" type="slidenum">
              <a:rPr lang="en-US"/>
              <a:pPr>
                <a:defRPr/>
              </a:pPr>
              <a:t>‹#›</a:t>
            </a:fld>
            <a:endParaRPr lang="en-US"/>
          </a:p>
        </p:txBody>
      </p:sp>
    </p:spTree>
    <p:extLst>
      <p:ext uri="{BB962C8B-B14F-4D97-AF65-F5344CB8AC3E}">
        <p14:creationId xmlns:p14="http://schemas.microsoft.com/office/powerpoint/2010/main" val="316902709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baseline="0"/>
            </a:lvl1pPr>
          </a:lstStyle>
          <a:p>
            <a:pPr>
              <a:defRPr/>
            </a:pPr>
            <a:endParaRPr lang="en-US"/>
          </a:p>
        </p:txBody>
      </p:sp>
      <p:sp>
        <p:nvSpPr>
          <p:cNvPr id="4"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5" name="Rectangle 6"/>
          <p:cNvSpPr>
            <a:spLocks noGrp="1" noChangeArrowheads="1"/>
          </p:cNvSpPr>
          <p:nvPr>
            <p:ph type="sldNum" sz="quarter" idx="12"/>
          </p:nvPr>
        </p:nvSpPr>
        <p:spPr/>
        <p:txBody>
          <a:bodyPr/>
          <a:lstStyle>
            <a:lvl1pPr>
              <a:defRPr baseline="0"/>
            </a:lvl1pPr>
          </a:lstStyle>
          <a:p>
            <a:pPr>
              <a:defRPr/>
            </a:pPr>
            <a:fld id="{DCCB81EF-7A19-4E3B-8880-EEBA4FB53DE2}" type="slidenum">
              <a:rPr lang="en-US"/>
              <a:pPr>
                <a:defRPr/>
              </a:pPr>
              <a:t>‹#›</a:t>
            </a:fld>
            <a:endParaRPr lang="en-US"/>
          </a:p>
        </p:txBody>
      </p:sp>
    </p:spTree>
    <p:extLst>
      <p:ext uri="{BB962C8B-B14F-4D97-AF65-F5344CB8AC3E}">
        <p14:creationId xmlns:p14="http://schemas.microsoft.com/office/powerpoint/2010/main" val="2394618324"/>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aseline="0"/>
            </a:lvl1pPr>
          </a:lstStyle>
          <a:p>
            <a:pPr>
              <a:defRPr/>
            </a:pPr>
            <a:endParaRPr lang="en-US"/>
          </a:p>
        </p:txBody>
      </p:sp>
      <p:sp>
        <p:nvSpPr>
          <p:cNvPr id="3"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4" name="Rectangle 6"/>
          <p:cNvSpPr>
            <a:spLocks noGrp="1" noChangeArrowheads="1"/>
          </p:cNvSpPr>
          <p:nvPr>
            <p:ph type="sldNum" sz="quarter" idx="12"/>
          </p:nvPr>
        </p:nvSpPr>
        <p:spPr/>
        <p:txBody>
          <a:bodyPr/>
          <a:lstStyle>
            <a:lvl1pPr>
              <a:defRPr baseline="0"/>
            </a:lvl1pPr>
          </a:lstStyle>
          <a:p>
            <a:pPr>
              <a:defRPr/>
            </a:pPr>
            <a:fld id="{AFD23726-0E2F-4855-9BEE-7B4919D5CD8B}" type="slidenum">
              <a:rPr lang="en-US"/>
              <a:pPr>
                <a:defRPr/>
              </a:pPr>
              <a:t>‹#›</a:t>
            </a:fld>
            <a:endParaRPr lang="en-US"/>
          </a:p>
        </p:txBody>
      </p:sp>
    </p:spTree>
    <p:extLst>
      <p:ext uri="{BB962C8B-B14F-4D97-AF65-F5344CB8AC3E}">
        <p14:creationId xmlns:p14="http://schemas.microsoft.com/office/powerpoint/2010/main" val="367844346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3771C8FD-B5C8-4787-A678-EE5B21D29401}" type="slidenum">
              <a:rPr lang="en-US"/>
              <a:pPr>
                <a:defRPr/>
              </a:pPr>
              <a:t>‹#›</a:t>
            </a:fld>
            <a:endParaRPr lang="en-US"/>
          </a:p>
        </p:txBody>
      </p:sp>
    </p:spTree>
    <p:extLst>
      <p:ext uri="{BB962C8B-B14F-4D97-AF65-F5344CB8AC3E}">
        <p14:creationId xmlns:p14="http://schemas.microsoft.com/office/powerpoint/2010/main" val="1600704460"/>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baseline="0"/>
            </a:lvl1pPr>
          </a:lstStyle>
          <a:p>
            <a:pPr>
              <a:defRPr/>
            </a:pPr>
            <a:endParaRPr lang="en-US"/>
          </a:p>
        </p:txBody>
      </p:sp>
      <p:sp>
        <p:nvSpPr>
          <p:cNvPr id="6"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7" name="Rectangle 6"/>
          <p:cNvSpPr>
            <a:spLocks noGrp="1" noChangeArrowheads="1"/>
          </p:cNvSpPr>
          <p:nvPr>
            <p:ph type="sldNum" sz="quarter" idx="12"/>
          </p:nvPr>
        </p:nvSpPr>
        <p:spPr/>
        <p:txBody>
          <a:bodyPr/>
          <a:lstStyle>
            <a:lvl1pPr>
              <a:defRPr baseline="0"/>
            </a:lvl1pPr>
          </a:lstStyle>
          <a:p>
            <a:pPr>
              <a:defRPr/>
            </a:pPr>
            <a:fld id="{C74FE0BC-C29A-4717-802E-58A43735142C}" type="slidenum">
              <a:rPr lang="en-US"/>
              <a:pPr>
                <a:defRPr/>
              </a:pPr>
              <a:t>‹#›</a:t>
            </a:fld>
            <a:endParaRPr lang="en-US"/>
          </a:p>
        </p:txBody>
      </p:sp>
    </p:spTree>
    <p:extLst>
      <p:ext uri="{BB962C8B-B14F-4D97-AF65-F5344CB8AC3E}">
        <p14:creationId xmlns:p14="http://schemas.microsoft.com/office/powerpoint/2010/main" val="239722228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B2BF06A4-1B65-4934-9E87-5BEEBDE33DDB}" type="slidenum">
              <a:rPr lang="en-US"/>
              <a:pPr>
                <a:defRPr/>
              </a:pPr>
              <a:t>‹#›</a:t>
            </a:fld>
            <a:endParaRPr lang="en-US"/>
          </a:p>
        </p:txBody>
      </p:sp>
    </p:spTree>
    <p:extLst>
      <p:ext uri="{BB962C8B-B14F-4D97-AF65-F5344CB8AC3E}">
        <p14:creationId xmlns:p14="http://schemas.microsoft.com/office/powerpoint/2010/main" val="342974540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baseline="0"/>
            </a:lvl1pPr>
          </a:lstStyle>
          <a:p>
            <a:pPr>
              <a:defRPr/>
            </a:pPr>
            <a:endParaRPr lang="en-US"/>
          </a:p>
        </p:txBody>
      </p:sp>
      <p:sp>
        <p:nvSpPr>
          <p:cNvPr id="5" name="Rectangle 5"/>
          <p:cNvSpPr>
            <a:spLocks noGrp="1" noChangeArrowheads="1"/>
          </p:cNvSpPr>
          <p:nvPr>
            <p:ph type="ftr" sz="quarter" idx="11"/>
          </p:nvPr>
        </p:nvSpPr>
        <p:spPr/>
        <p:txBody>
          <a:bodyPr/>
          <a:lstStyle>
            <a:lvl1pPr algn="l">
              <a:defRPr baseline="0"/>
            </a:lvl1pPr>
          </a:lstStyle>
          <a:p>
            <a:pPr>
              <a:defRPr/>
            </a:pPr>
            <a:endParaRPr lang="en-US"/>
          </a:p>
        </p:txBody>
      </p:sp>
      <p:sp>
        <p:nvSpPr>
          <p:cNvPr id="6" name="Rectangle 6"/>
          <p:cNvSpPr>
            <a:spLocks noGrp="1" noChangeArrowheads="1"/>
          </p:cNvSpPr>
          <p:nvPr>
            <p:ph type="sldNum" sz="quarter" idx="12"/>
          </p:nvPr>
        </p:nvSpPr>
        <p:spPr/>
        <p:txBody>
          <a:bodyPr/>
          <a:lstStyle>
            <a:lvl1pPr>
              <a:defRPr baseline="0"/>
            </a:lvl1pPr>
          </a:lstStyle>
          <a:p>
            <a:pPr>
              <a:defRPr/>
            </a:pPr>
            <a:fld id="{AF676610-5BB6-477A-9E43-65DFF72504C3}" type="slidenum">
              <a:rPr lang="en-US"/>
              <a:pPr>
                <a:defRPr/>
              </a:pPr>
              <a:t>‹#›</a:t>
            </a:fld>
            <a:endParaRPr lang="en-US"/>
          </a:p>
        </p:txBody>
      </p:sp>
    </p:spTree>
    <p:extLst>
      <p:ext uri="{BB962C8B-B14F-4D97-AF65-F5344CB8AC3E}">
        <p14:creationId xmlns:p14="http://schemas.microsoft.com/office/powerpoint/2010/main" val="197783521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5180855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77587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26419490"/>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7928662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663653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6543512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7020200"/>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968665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911152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411196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7137691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22377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5490255"/>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4512984"/>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40723208"/>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5994370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44730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7046679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87633884"/>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33591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9335445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0045777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45125338"/>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69263282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092858"/>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5399557"/>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86052320"/>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7467714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7609430"/>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9336667"/>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43333"/>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18999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CB4AEB6-FAD4-4E02-834A-F9F0F5BBED9B}"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5133331"/>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2685E7-A79F-4DD8-A540-3565936055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0831294"/>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E9B02B9-A875-4CC6-9C4B-A14CD091AB9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7960195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0C9ECA7-C0AD-4CC6-A802-93370399D1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7234857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0FCF228-EC68-4391-B0E6-020D6880F3B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7511723"/>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0B408FD-69EA-4F34-8409-67A3BBC4834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395401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598A792-E9F4-4804-BE74-6F109F4AB47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825150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647504B8-70A4-408E-B8C9-2B0995B92B9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022746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ADD97D10-103C-4E1F-8ACE-83FC99A4771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288030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C5112E-5963-4B12-9B0E-109E078E46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101489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3ADDA3-DA6F-4171-9719-09DA80252F3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05993307"/>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AF63DA4-C921-40D4-8DE6-AE6DA5704BA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7674824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6D10EB9E-5FFA-4848-944D-850645920911}"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4B2C05F3-45E1-4684-AE57-5BFB76B2BE6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811290087"/>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4789F7D-FB78-43DD-8169-465C363DA903}"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8E5C1B2-A08E-4C6C-A090-C62158A57329}"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16758532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62B30E8-7D50-4D14-A938-F42687B67F2D}"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2A01A533-2C90-4A53-821A-599F2ADAB831}"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90675883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6BCBC5B9-0BDC-4E72-8D96-79C64D2DA305}"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A49FE88-D00D-4597-BE27-2B5AD6541834}"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10740566"/>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76659EB3-05B5-4CF6-8B53-08CDB437929A}" type="datetimeFigureOut">
              <a:rPr lang="en-US">
                <a:solidFill>
                  <a:prstClr val="black">
                    <a:tint val="75000"/>
                  </a:prstClr>
                </a:solidFill>
              </a:rPr>
              <a:pPr>
                <a:defRPr/>
              </a:pPr>
              <a:t>1/5/2026</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F7DCFF81-253F-4D57-AB7A-560FC5C90FC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22036725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A1D9E2FD-3C24-4A95-92C3-42F0C7A8A1BE}" type="datetimeFigureOut">
              <a:rPr lang="en-US">
                <a:solidFill>
                  <a:prstClr val="black">
                    <a:tint val="75000"/>
                  </a:prstClr>
                </a:solidFill>
              </a:rPr>
              <a:pPr>
                <a:defRPr/>
              </a:pPr>
              <a:t>1/5/2026</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9EE6438F-CE14-43F8-9C9F-76E988DB0EBB}"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625441084"/>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6B790AF-9444-4C6B-97EF-2D4BEC3E134D}" type="datetimeFigureOut">
              <a:rPr lang="en-US">
                <a:solidFill>
                  <a:prstClr val="black">
                    <a:tint val="75000"/>
                  </a:prstClr>
                </a:solidFill>
              </a:rPr>
              <a:pPr>
                <a:defRPr/>
              </a:pPr>
              <a:t>1/5/2026</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B0017EBA-EBB6-4E15-B43B-9BC78B711625}"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1042343764"/>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C9BC431-BA33-4329-BC91-6F6BEE9B033B}"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3F2C2EB-581C-43A0-97D2-5FB94CB3655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3078923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94387"/>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5613" y="274666"/>
            <a:ext cx="6021387" cy="58943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C3BE9EC9-9DEA-4B6D-BFCB-5E774D2CBF5F}" type="datetimeFigureOut">
              <a:rPr lang="en-US">
                <a:solidFill>
                  <a:prstClr val="black">
                    <a:tint val="75000"/>
                  </a:prstClr>
                </a:solidFill>
              </a:rPr>
              <a:pPr>
                <a:defRPr/>
              </a:pPr>
              <a:t>1/5/2026</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C2FB2AE3-648E-4B1E-AAC8-68D4DC88D95D}"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401065957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959617E-1458-4DD6-9375-66D73BCE407F}"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BADCD120-61D6-47F8-8432-E1BF9C98F3AA}"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956808170"/>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53C5EC19-F3F1-42C5-BB27-776883745553}"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5E33F66-4A1D-48EC-AD05-35DDA32141B7}"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14409617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grpSp>
      <p:sp>
        <p:nvSpPr>
          <p:cNvPr id="112845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112845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883187EF-2B5A-40F5-8568-3A2190FAEB99}" type="slidenum">
              <a:rPr lang="en-US"/>
              <a:pPr>
                <a:defRPr/>
              </a:pPr>
              <a:t>‹#›</a:t>
            </a:fld>
            <a:endParaRPr lang="en-US"/>
          </a:p>
        </p:txBody>
      </p:sp>
    </p:spTree>
    <p:extLst>
      <p:ext uri="{BB962C8B-B14F-4D97-AF65-F5344CB8AC3E}">
        <p14:creationId xmlns:p14="http://schemas.microsoft.com/office/powerpoint/2010/main" val="1117981945"/>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3793A01B-55B9-4C46-B314-83C3050133B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551240920"/>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431C8D9F-CC6B-45BE-83FB-0DE6B8E0402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222776866"/>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849438"/>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DD4E54C4-5BCD-4B08-918F-C438062D534A}"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842239152"/>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8"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8"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8"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9" name="Rectangle 12"/>
          <p:cNvSpPr>
            <a:spLocks noGrp="1" noChangeArrowheads="1"/>
          </p:cNvSpPr>
          <p:nvPr>
            <p:ph type="sldNum" sz="quarter" idx="12"/>
          </p:nvPr>
        </p:nvSpPr>
        <p:spPr>
          <a:ln/>
        </p:spPr>
        <p:txBody>
          <a:bodyPr/>
          <a:lstStyle>
            <a:lvl1pPr>
              <a:defRPr/>
            </a:lvl1pPr>
          </a:lstStyle>
          <a:p>
            <a:pPr>
              <a:defRPr/>
            </a:pPr>
            <a:fld id="{6DB82E69-11BB-4253-AD8A-1B6AC5B23756}"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3907909902"/>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4"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5" name="Rectangle 12"/>
          <p:cNvSpPr>
            <a:spLocks noGrp="1" noChangeArrowheads="1"/>
          </p:cNvSpPr>
          <p:nvPr>
            <p:ph type="sldNum" sz="quarter" idx="12"/>
          </p:nvPr>
        </p:nvSpPr>
        <p:spPr>
          <a:ln/>
        </p:spPr>
        <p:txBody>
          <a:bodyPr/>
          <a:lstStyle>
            <a:lvl1pPr>
              <a:defRPr/>
            </a:lvl1pPr>
          </a:lstStyle>
          <a:p>
            <a:pPr>
              <a:defRPr/>
            </a:pPr>
            <a:fld id="{9A04CA85-5AFC-48E8-ADAE-DAE756A128D3}"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386808613"/>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3"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4" name="Rectangle 12"/>
          <p:cNvSpPr>
            <a:spLocks noGrp="1" noChangeArrowheads="1"/>
          </p:cNvSpPr>
          <p:nvPr>
            <p:ph type="sldNum" sz="quarter" idx="12"/>
          </p:nvPr>
        </p:nvSpPr>
        <p:spPr>
          <a:ln/>
        </p:spPr>
        <p:txBody>
          <a:bodyPr/>
          <a:lstStyle>
            <a:lvl1pPr>
              <a:defRPr/>
            </a:lvl1pPr>
          </a:lstStyle>
          <a:p>
            <a:pPr>
              <a:defRPr/>
            </a:pPr>
            <a:fld id="{0105C51B-5146-4147-BD8E-28B8C576A8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24306634"/>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5613" y="1598613"/>
            <a:ext cx="4037012"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5030" y="1598613"/>
            <a:ext cx="4037013" cy="4570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3"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3"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FC48F1B6-67C3-40E3-9311-BD14E77BDE7F}"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18639981"/>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6"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7" name="Rectangle 12"/>
          <p:cNvSpPr>
            <a:spLocks noGrp="1" noChangeArrowheads="1"/>
          </p:cNvSpPr>
          <p:nvPr>
            <p:ph type="sldNum" sz="quarter" idx="12"/>
          </p:nvPr>
        </p:nvSpPr>
        <p:spPr>
          <a:ln/>
        </p:spPr>
        <p:txBody>
          <a:bodyPr/>
          <a:lstStyle>
            <a:lvl1pPr>
              <a:defRPr/>
            </a:lvl1pPr>
          </a:lstStyle>
          <a:p>
            <a:pPr>
              <a:defRPr/>
            </a:pPr>
            <a:fld id="{61BC6DDC-22A1-4FE4-B423-A22FA67D8B62}"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2009460914"/>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B43FB67D-86B1-42A3-AD7B-601567F8B679}"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4198451910"/>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304800"/>
            <a:ext cx="5676900"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solidFill>
                <a:srgbClr val="003300"/>
              </a:solidFill>
            </a:endParaRPr>
          </a:p>
        </p:txBody>
      </p:sp>
      <p:sp>
        <p:nvSpPr>
          <p:cNvPr id="5" name="Rectangle 11"/>
          <p:cNvSpPr>
            <a:spLocks noGrp="1" noChangeArrowheads="1"/>
          </p:cNvSpPr>
          <p:nvPr>
            <p:ph type="ftr" sz="quarter" idx="11"/>
          </p:nvPr>
        </p:nvSpPr>
        <p:spPr>
          <a:ln/>
        </p:spPr>
        <p:txBody>
          <a:bodyPr/>
          <a:lstStyle>
            <a:lvl1pPr>
              <a:defRPr/>
            </a:lvl1pPr>
          </a:lstStyle>
          <a:p>
            <a:pPr>
              <a:defRPr/>
            </a:pPr>
            <a:endParaRPr lang="en-US">
              <a:solidFill>
                <a:srgbClr val="003300"/>
              </a:solidFill>
            </a:endParaRPr>
          </a:p>
        </p:txBody>
      </p:sp>
      <p:sp>
        <p:nvSpPr>
          <p:cNvPr id="6" name="Rectangle 12"/>
          <p:cNvSpPr>
            <a:spLocks noGrp="1" noChangeArrowheads="1"/>
          </p:cNvSpPr>
          <p:nvPr>
            <p:ph type="sldNum" sz="quarter" idx="12"/>
          </p:nvPr>
        </p:nvSpPr>
        <p:spPr>
          <a:ln/>
        </p:spPr>
        <p:txBody>
          <a:bodyPr/>
          <a:lstStyle>
            <a:lvl1pPr>
              <a:defRPr/>
            </a:lvl1pPr>
          </a:lstStyle>
          <a:p>
            <a:pPr>
              <a:defRPr/>
            </a:pPr>
            <a:fld id="{5FE66669-B1AC-4D54-AAC9-16C05C9F4E01}" type="slidenum">
              <a:rPr lang="en-US">
                <a:solidFill>
                  <a:srgbClr val="003300"/>
                </a:solidFill>
              </a:rPr>
              <a:pPr>
                <a:defRPr/>
              </a:pPr>
              <a:t>‹#›</a:t>
            </a:fld>
            <a:endParaRPr lang="en-US">
              <a:solidFill>
                <a:srgbClr val="003300"/>
              </a:solidFill>
            </a:endParaRPr>
          </a:p>
        </p:txBody>
      </p:sp>
    </p:spTree>
    <p:extLst>
      <p:ext uri="{BB962C8B-B14F-4D97-AF65-F5344CB8AC3E}">
        <p14:creationId xmlns:p14="http://schemas.microsoft.com/office/powerpoint/2010/main" val="1041755479"/>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7" descr="paint"/>
          <p:cNvPicPr>
            <a:picLocks noChangeAspect="1" noChangeArrowheads="1"/>
          </p:cNvPicPr>
          <p:nvPr/>
        </p:nvPicPr>
        <p:blipFill>
          <a:blip r:embed="rId2" cstate="print">
            <a:clrChange>
              <a:clrFrom>
                <a:srgbClr val="C0C0C0"/>
              </a:clrFrom>
              <a:clrTo>
                <a:srgbClr val="C0C0C0">
                  <a:alpha val="0"/>
                </a:srgbClr>
              </a:clrTo>
            </a:clrChange>
          </a:blip>
          <a:srcRect/>
          <a:stretch>
            <a:fillRect/>
          </a:stretch>
        </p:blipFill>
        <p:spPr bwMode="auto">
          <a:xfrm>
            <a:off x="914400" y="1828804"/>
            <a:ext cx="8229600" cy="384175"/>
          </a:xfrm>
          <a:prstGeom prst="rect">
            <a:avLst/>
          </a:prstGeom>
          <a:noFill/>
          <a:ln w="9525">
            <a:noFill/>
            <a:miter lim="800000"/>
            <a:headEnd/>
            <a:tailEnd/>
          </a:ln>
        </p:spPr>
      </p:pic>
      <p:sp>
        <p:nvSpPr>
          <p:cNvPr id="203778" name="Rectangle 2"/>
          <p:cNvSpPr>
            <a:spLocks noGrp="1" noChangeArrowheads="1"/>
          </p:cNvSpPr>
          <p:nvPr>
            <p:ph type="ctrTitle"/>
          </p:nvPr>
        </p:nvSpPr>
        <p:spPr>
          <a:xfrm>
            <a:off x="914400" y="685800"/>
            <a:ext cx="7721600" cy="1143000"/>
          </a:xfrm>
        </p:spPr>
        <p:txBody>
          <a:bodyPr/>
          <a:lstStyle>
            <a:lvl1pPr>
              <a:defRPr/>
            </a:lvl1pPr>
          </a:lstStyle>
          <a:p>
            <a:r>
              <a:rPr lang="en-US"/>
              <a:t>Click to edit Master title style</a:t>
            </a:r>
          </a:p>
        </p:txBody>
      </p:sp>
      <p:sp>
        <p:nvSpPr>
          <p:cNvPr id="203779" name="Rectangle 3"/>
          <p:cNvSpPr>
            <a:spLocks noGrp="1" noChangeArrowheads="1"/>
          </p:cNvSpPr>
          <p:nvPr>
            <p:ph type="subTitle" idx="1"/>
          </p:nvPr>
        </p:nvSpPr>
        <p:spPr>
          <a:xfrm>
            <a:off x="2133600" y="3886200"/>
            <a:ext cx="6400800" cy="1771650"/>
          </a:xfrm>
        </p:spPr>
        <p:txBody>
          <a:bodyPr/>
          <a:lstStyle>
            <a:lvl1pPr marL="0" indent="0">
              <a:buFont typeface="Monotype Sorts" pitchFamily="2" charset="2"/>
              <a:buNone/>
              <a:defRPr>
                <a:latin typeface="Arial Black" pitchFamily="34" charset="0"/>
              </a:defRPr>
            </a:lvl1pPr>
          </a:lstStyle>
          <a:p>
            <a:r>
              <a:rPr lang="en-US"/>
              <a:t>Click to edit Master subtitle style</a:t>
            </a:r>
          </a:p>
        </p:txBody>
      </p:sp>
      <p:sp>
        <p:nvSpPr>
          <p:cNvPr id="5" name="Rectangle 4"/>
          <p:cNvSpPr>
            <a:spLocks noGrp="1" noChangeArrowheads="1"/>
          </p:cNvSpPr>
          <p:nvPr>
            <p:ph type="dt" sz="half" idx="10"/>
          </p:nvPr>
        </p:nvSpPr>
        <p:spPr>
          <a:xfrm>
            <a:off x="711200" y="6229350"/>
            <a:ext cx="1930400" cy="514350"/>
          </a:xfrm>
        </p:spPr>
        <p:txBody>
          <a:bodyPr/>
          <a:lstStyle>
            <a:lvl1pPr>
              <a:defRPr>
                <a:solidFill>
                  <a:srgbClr val="5E574E"/>
                </a:solidFill>
              </a:defRPr>
            </a:lvl1pPr>
          </a:lstStyle>
          <a:p>
            <a:pPr>
              <a:defRPr/>
            </a:pPr>
            <a:endParaRPr lang="en-US"/>
          </a:p>
        </p:txBody>
      </p:sp>
      <p:sp>
        <p:nvSpPr>
          <p:cNvPr id="6" name="Rectangle 5"/>
          <p:cNvSpPr>
            <a:spLocks noGrp="1" noChangeArrowheads="1"/>
          </p:cNvSpPr>
          <p:nvPr>
            <p:ph type="ftr" sz="quarter" idx="11"/>
          </p:nvPr>
        </p:nvSpPr>
        <p:spPr>
          <a:xfrm>
            <a:off x="3149600" y="6229350"/>
            <a:ext cx="2844800" cy="514350"/>
          </a:xfrm>
        </p:spPr>
        <p:txBody>
          <a:bodyPr/>
          <a:lstStyle>
            <a:lvl1pPr>
              <a:defRPr>
                <a:solidFill>
                  <a:srgbClr val="5E574E"/>
                </a:solidFill>
              </a:defRPr>
            </a:lvl1pPr>
          </a:lstStyle>
          <a:p>
            <a:pPr>
              <a:defRPr/>
            </a:pPr>
            <a:endParaRPr lang="en-US"/>
          </a:p>
        </p:txBody>
      </p:sp>
      <p:sp>
        <p:nvSpPr>
          <p:cNvPr id="7" name="Rectangle 6"/>
          <p:cNvSpPr>
            <a:spLocks noGrp="1" noChangeArrowheads="1"/>
          </p:cNvSpPr>
          <p:nvPr>
            <p:ph type="sldNum" sz="quarter" idx="12"/>
          </p:nvPr>
        </p:nvSpPr>
        <p:spPr>
          <a:xfrm>
            <a:off x="6604000" y="6229350"/>
            <a:ext cx="1828800" cy="514350"/>
          </a:xfrm>
        </p:spPr>
        <p:txBody>
          <a:bodyPr/>
          <a:lstStyle>
            <a:lvl1pPr>
              <a:defRPr>
                <a:solidFill>
                  <a:srgbClr val="5E574E"/>
                </a:solidFill>
              </a:defRPr>
            </a:lvl1pPr>
          </a:lstStyle>
          <a:p>
            <a:pPr>
              <a:defRPr/>
            </a:pPr>
            <a:fld id="{3C13A8C5-F07E-4F02-90F0-68B3056E7461}" type="slidenum">
              <a:rPr lang="en-US"/>
              <a:pPr>
                <a:defRPr/>
              </a:pPr>
              <a:t>‹#›</a:t>
            </a:fld>
            <a:endParaRPr lang="en-US"/>
          </a:p>
        </p:txBody>
      </p:sp>
    </p:spTree>
    <p:extLst>
      <p:ext uri="{BB962C8B-B14F-4D97-AF65-F5344CB8AC3E}">
        <p14:creationId xmlns:p14="http://schemas.microsoft.com/office/powerpoint/2010/main" val="4225541412"/>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A6D9753-DFAA-467E-B6A8-7AC10202D95C}" type="slidenum">
              <a:rPr lang="en-US"/>
              <a:pPr>
                <a:defRPr/>
              </a:pPr>
              <a:t>‹#›</a:t>
            </a:fld>
            <a:endParaRPr lang="en-US"/>
          </a:p>
        </p:txBody>
      </p:sp>
    </p:spTree>
    <p:extLst>
      <p:ext uri="{BB962C8B-B14F-4D97-AF65-F5344CB8AC3E}">
        <p14:creationId xmlns:p14="http://schemas.microsoft.com/office/powerpoint/2010/main" val="3115121749"/>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1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6CAF194-115D-464E-80CA-38ED1B402C3C}" type="slidenum">
              <a:rPr lang="en-US"/>
              <a:pPr>
                <a:defRPr/>
              </a:pPr>
              <a:t>‹#›</a:t>
            </a:fld>
            <a:endParaRPr lang="en-US"/>
          </a:p>
        </p:txBody>
      </p:sp>
    </p:spTree>
    <p:extLst>
      <p:ext uri="{BB962C8B-B14F-4D97-AF65-F5344CB8AC3E}">
        <p14:creationId xmlns:p14="http://schemas.microsoft.com/office/powerpoint/2010/main" val="2344516490"/>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5"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4339" y="1885950"/>
            <a:ext cx="4021667" cy="417195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918181-EB60-4C3D-A99D-86E2D3A1C87F}" type="slidenum">
              <a:rPr lang="en-US"/>
              <a:pPr>
                <a:defRPr/>
              </a:pPr>
              <a:t>‹#›</a:t>
            </a:fld>
            <a:endParaRPr lang="en-US"/>
          </a:p>
        </p:txBody>
      </p:sp>
    </p:spTree>
    <p:extLst>
      <p:ext uri="{BB962C8B-B14F-4D97-AF65-F5344CB8AC3E}">
        <p14:creationId xmlns:p14="http://schemas.microsoft.com/office/powerpoint/2010/main" val="877432971"/>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FFA7561-5AD5-4908-AE28-BD47296DCCDD}" type="slidenum">
              <a:rPr lang="en-US"/>
              <a:pPr>
                <a:defRPr/>
              </a:pPr>
              <a:t>‹#›</a:t>
            </a:fld>
            <a:endParaRPr lang="en-US"/>
          </a:p>
        </p:txBody>
      </p:sp>
    </p:spTree>
    <p:extLst>
      <p:ext uri="{BB962C8B-B14F-4D97-AF65-F5344CB8AC3E}">
        <p14:creationId xmlns:p14="http://schemas.microsoft.com/office/powerpoint/2010/main" val="3653339114"/>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BC5A747C-20ED-4ADA-A381-5DAC7DEBE432}" type="slidenum">
              <a:rPr lang="en-US"/>
              <a:pPr>
                <a:defRPr/>
              </a:pPr>
              <a:t>‹#›</a:t>
            </a:fld>
            <a:endParaRPr lang="en-US"/>
          </a:p>
        </p:txBody>
      </p:sp>
    </p:spTree>
    <p:extLst>
      <p:ext uri="{BB962C8B-B14F-4D97-AF65-F5344CB8AC3E}">
        <p14:creationId xmlns:p14="http://schemas.microsoft.com/office/powerpoint/2010/main" val="1855311821"/>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B2EE2BF-602C-4EF1-B57E-0894C582F5F4}" type="slidenum">
              <a:rPr lang="en-US"/>
              <a:pPr>
                <a:defRPr/>
              </a:pPr>
              <a:t>‹#›</a:t>
            </a:fld>
            <a:endParaRPr lang="en-US"/>
          </a:p>
        </p:txBody>
      </p:sp>
    </p:spTree>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DA228BD-26A4-48CC-89FB-1FE31C7B66AE}" type="slidenum">
              <a:rPr lang="en-US"/>
              <a:pPr>
                <a:defRPr/>
              </a:pPr>
              <a:t>‹#›</a:t>
            </a:fld>
            <a:endParaRPr lang="en-US"/>
          </a:p>
        </p:txBody>
      </p:sp>
    </p:spTree>
    <p:extLst>
      <p:ext uri="{BB962C8B-B14F-4D97-AF65-F5344CB8AC3E}">
        <p14:creationId xmlns:p14="http://schemas.microsoft.com/office/powerpoint/2010/main" val="2281239020"/>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6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9AF096F-6DDE-4EE2-A998-DA737CECF179}" type="slidenum">
              <a:rPr lang="en-US"/>
              <a:pPr>
                <a:defRPr/>
              </a:pPr>
              <a:t>‹#›</a:t>
            </a:fld>
            <a:endParaRPr lang="en-US"/>
          </a:p>
        </p:txBody>
      </p:sp>
    </p:spTree>
    <p:extLst>
      <p:ext uri="{BB962C8B-B14F-4D97-AF65-F5344CB8AC3E}">
        <p14:creationId xmlns:p14="http://schemas.microsoft.com/office/powerpoint/2010/main" val="1991519163"/>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C70C6F-B78E-4E07-91AA-EA6D1E71932D}" type="slidenum">
              <a:rPr lang="en-US"/>
              <a:pPr>
                <a:defRPr/>
              </a:pPr>
              <a:t>‹#›</a:t>
            </a:fld>
            <a:endParaRPr lang="en-US"/>
          </a:p>
        </p:txBody>
      </p:sp>
    </p:spTree>
    <p:extLst>
      <p:ext uri="{BB962C8B-B14F-4D97-AF65-F5344CB8AC3E}">
        <p14:creationId xmlns:p14="http://schemas.microsoft.com/office/powerpoint/2010/main" val="992505017"/>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D7E27B1-0C1E-45C8-AC93-DC11C8F2B883}" type="slidenum">
              <a:rPr lang="en-US"/>
              <a:pPr>
                <a:defRPr/>
              </a:pPr>
              <a:t>‹#›</a:t>
            </a:fld>
            <a:endParaRPr lang="en-US"/>
          </a:p>
        </p:txBody>
      </p:sp>
    </p:spTree>
    <p:extLst>
      <p:ext uri="{BB962C8B-B14F-4D97-AF65-F5344CB8AC3E}">
        <p14:creationId xmlns:p14="http://schemas.microsoft.com/office/powerpoint/2010/main" val="3226854945"/>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8600" y="228600"/>
            <a:ext cx="2057400" cy="58293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06406" y="228600"/>
            <a:ext cx="6036733" cy="5829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CFFDDC9-2EB8-4D30-BFAF-0377EA617854}" type="slidenum">
              <a:rPr lang="en-US"/>
              <a:pPr>
                <a:defRPr/>
              </a:pPr>
              <a:t>‹#›</a:t>
            </a:fld>
            <a:endParaRPr lang="en-US"/>
          </a:p>
        </p:txBody>
      </p:sp>
    </p:spTree>
    <p:extLst>
      <p:ext uri="{BB962C8B-B14F-4D97-AF65-F5344CB8AC3E}">
        <p14:creationId xmlns:p14="http://schemas.microsoft.com/office/powerpoint/2010/main" val="1865942354"/>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2382CCDB-26E9-4E85-9166-64B3B94AD7B4}"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072D7F6-9138-40F9-8A5C-24C39701DCCE}" type="slidenum">
              <a:rPr lang="en-US"/>
              <a:pPr>
                <a:defRPr/>
              </a:pPr>
              <a:t>‹#›</a:t>
            </a:fld>
            <a:endParaRPr lang="en-US"/>
          </a:p>
        </p:txBody>
      </p:sp>
    </p:spTree>
    <p:extLst>
      <p:ext uri="{BB962C8B-B14F-4D97-AF65-F5344CB8AC3E}">
        <p14:creationId xmlns:p14="http://schemas.microsoft.com/office/powerpoint/2010/main" val="403027646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2353E2E-718F-44BF-B846-4777ADCBE5BE}"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DB2D672-FEA6-4CD9-B63A-4B6ED40F1533}" type="slidenum">
              <a:rPr lang="en-US"/>
              <a:pPr>
                <a:defRPr/>
              </a:pPr>
              <a:t>‹#›</a:t>
            </a:fld>
            <a:endParaRPr lang="en-US"/>
          </a:p>
        </p:txBody>
      </p:sp>
    </p:spTree>
    <p:extLst>
      <p:ext uri="{BB962C8B-B14F-4D97-AF65-F5344CB8AC3E}">
        <p14:creationId xmlns:p14="http://schemas.microsoft.com/office/powerpoint/2010/main" val="2119561683"/>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5DA4C2A0-45B9-4998-8881-8D2B21403AFE}"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5275101-5C09-4B3F-84F5-648380ED774E}" type="slidenum">
              <a:rPr lang="en-US"/>
              <a:pPr>
                <a:defRPr/>
              </a:pPr>
              <a:t>‹#›</a:t>
            </a:fld>
            <a:endParaRPr lang="en-US"/>
          </a:p>
        </p:txBody>
      </p:sp>
    </p:spTree>
    <p:extLst>
      <p:ext uri="{BB962C8B-B14F-4D97-AF65-F5344CB8AC3E}">
        <p14:creationId xmlns:p14="http://schemas.microsoft.com/office/powerpoint/2010/main" val="220814533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55220E-2FB4-4D64-BC38-B9D23B8F279F}" type="datetimeFigureOut">
              <a:rPr lang="en-US"/>
              <a:pPr>
                <a:defRPr/>
              </a:pPr>
              <a:t>1/5/2026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AA03D610-2EA0-4E14-BEE3-9BAC5E7A2EED}" type="slidenum">
              <a:rPr lang="en-US"/>
              <a:pPr>
                <a:defRPr/>
              </a:pPr>
              <a:t>‹#›</a:t>
            </a:fld>
            <a:endParaRPr lang="en-US"/>
          </a:p>
        </p:txBody>
      </p:sp>
    </p:spTree>
    <p:extLst>
      <p:ext uri="{BB962C8B-B14F-4D97-AF65-F5344CB8AC3E}">
        <p14:creationId xmlns:p14="http://schemas.microsoft.com/office/powerpoint/2010/main" val="263814716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6BF53776-6298-4CA2-A2ED-33A4C7106A2C}" type="datetimeFigureOut">
              <a:rPr lang="en-US"/>
              <a:pPr>
                <a:defRPr/>
              </a:pPr>
              <a:t>1/5/2026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5E80561-CEF0-47CC-A560-C82B2795A0A4}" type="slidenum">
              <a:rPr lang="en-US"/>
              <a:pPr>
                <a:defRPr/>
              </a:pPr>
              <a:t>‹#›</a:t>
            </a:fld>
            <a:endParaRPr lang="en-US"/>
          </a:p>
        </p:txBody>
      </p:sp>
    </p:spTree>
    <p:extLst>
      <p:ext uri="{BB962C8B-B14F-4D97-AF65-F5344CB8AC3E}">
        <p14:creationId xmlns:p14="http://schemas.microsoft.com/office/powerpoint/2010/main" val="26825947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8CDED45-4783-4F44-9FDF-2BA0ADBC707D}" type="slidenum">
              <a:rPr lang="en-US"/>
              <a:pPr>
                <a:defRPr/>
              </a:pPr>
              <a:t>‹#›</a:t>
            </a:fld>
            <a:endParaRPr lang="en-US"/>
          </a:p>
        </p:txBody>
      </p:sp>
    </p:spTree>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33AD46B5-AE32-4E21-A3EA-39FC6F085547}" type="datetimeFigureOut">
              <a:rPr lang="en-US"/>
              <a:pPr>
                <a:defRPr/>
              </a:pPr>
              <a:t>1/5/2026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A27AA0D6-BEAA-48C8-90B9-4863B59375B8}" type="slidenum">
              <a:rPr lang="en-US"/>
              <a:pPr>
                <a:defRPr/>
              </a:pPr>
              <a:t>‹#›</a:t>
            </a:fld>
            <a:endParaRPr lang="en-US"/>
          </a:p>
        </p:txBody>
      </p:sp>
    </p:spTree>
    <p:extLst>
      <p:ext uri="{BB962C8B-B14F-4D97-AF65-F5344CB8AC3E}">
        <p14:creationId xmlns:p14="http://schemas.microsoft.com/office/powerpoint/2010/main" val="2986973614"/>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424DC5DF-14A2-4180-BE00-64B85888367F}" type="datetimeFigureOut">
              <a:rPr lang="en-US"/>
              <a:pPr>
                <a:defRPr/>
              </a:pPr>
              <a:t>1/5/2026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49FD95ED-B866-49A2-ADAD-5EBBDC045FE5}" type="slidenum">
              <a:rPr lang="en-US"/>
              <a:pPr>
                <a:defRPr/>
              </a:pPr>
              <a:t>‹#›</a:t>
            </a:fld>
            <a:endParaRPr lang="en-US"/>
          </a:p>
        </p:txBody>
      </p:sp>
    </p:spTree>
    <p:extLst>
      <p:ext uri="{BB962C8B-B14F-4D97-AF65-F5344CB8AC3E}">
        <p14:creationId xmlns:p14="http://schemas.microsoft.com/office/powerpoint/2010/main" val="3995061890"/>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8B9B69D0-D46C-4A9D-92C8-9623C09DD889}" type="datetimeFigureOut">
              <a:rPr lang="en-US"/>
              <a:pPr>
                <a:defRPr/>
              </a:pPr>
              <a:t>1/5/2026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3AA7C5-EAC7-433F-B39D-92C5B9719BB0}" type="slidenum">
              <a:rPr lang="en-US"/>
              <a:pPr>
                <a:defRPr/>
              </a:pPr>
              <a:t>‹#›</a:t>
            </a:fld>
            <a:endParaRPr lang="en-US"/>
          </a:p>
        </p:txBody>
      </p:sp>
    </p:spTree>
    <p:extLst>
      <p:ext uri="{BB962C8B-B14F-4D97-AF65-F5344CB8AC3E}">
        <p14:creationId xmlns:p14="http://schemas.microsoft.com/office/powerpoint/2010/main" val="2809120422"/>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E43C169B-ADE8-40E1-89EA-509233912D9E}" type="datetimeFigureOut">
              <a:rPr lang="en-US"/>
              <a:pPr>
                <a:defRPr/>
              </a:pPr>
              <a:t>1/5/2026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89600F3-2B37-47C1-A65B-ED74279562E3}" type="slidenum">
              <a:rPr lang="en-US"/>
              <a:pPr>
                <a:defRPr/>
              </a:pPr>
              <a:t>‹#›</a:t>
            </a:fld>
            <a:endParaRPr lang="en-US"/>
          </a:p>
        </p:txBody>
      </p:sp>
    </p:spTree>
    <p:extLst>
      <p:ext uri="{BB962C8B-B14F-4D97-AF65-F5344CB8AC3E}">
        <p14:creationId xmlns:p14="http://schemas.microsoft.com/office/powerpoint/2010/main" val="4136506227"/>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CBEC0EA-9F75-4D47-BFE8-209FFAE6160D}"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2F20BFD-C9B2-4687-AD36-22B8AD6BF122}" type="slidenum">
              <a:rPr lang="en-US"/>
              <a:pPr>
                <a:defRPr/>
              </a:pPr>
              <a:t>‹#›</a:t>
            </a:fld>
            <a:endParaRPr lang="en-US"/>
          </a:p>
        </p:txBody>
      </p:sp>
    </p:spTree>
    <p:extLst>
      <p:ext uri="{BB962C8B-B14F-4D97-AF65-F5344CB8AC3E}">
        <p14:creationId xmlns:p14="http://schemas.microsoft.com/office/powerpoint/2010/main" val="4115008791"/>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05165FC0-85E3-45BB-BB70-CC04C25E0FFA}" type="datetimeFigureOut">
              <a:rPr lang="en-US"/>
              <a:pPr>
                <a:defRPr/>
              </a:pPr>
              <a:t>1/5/2026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6A9B1ED-B119-47F7-9B38-9D2F4F89E1B9}" type="slidenum">
              <a:rPr lang="en-US"/>
              <a:pPr>
                <a:defRPr/>
              </a:pPr>
              <a:t>‹#›</a:t>
            </a:fld>
            <a:endParaRPr lang="en-US"/>
          </a:p>
        </p:txBody>
      </p:sp>
    </p:spTree>
    <p:extLst>
      <p:ext uri="{BB962C8B-B14F-4D97-AF65-F5344CB8AC3E}">
        <p14:creationId xmlns:p14="http://schemas.microsoft.com/office/powerpoint/2010/main" val="220794260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AF10623-321A-4C9F-AEA6-AE0E5F01CAE0}"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F132263-7EE4-4B31-BE95-F71DEA0FC42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1939BC9-58D7-4C01-B32F-69878B258C5E}"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C6EE37E-14DE-4248-A841-1963EE165AB0}"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BF4D809-7AB2-4B37-8B84-246B0EC101E2}"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DEF5C0A-9EC9-4CB4-9E9A-45A951368388}"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518AABC-A77B-4F0F-B829-1B51F39AA886}"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776DB1C-1AAF-4B10-9B76-C29F582B96EA}"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FA60C6-5372-466F-A9A0-04E793B8BD9B}"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BF59D49-7279-4540-9453-41C57592D27E}"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6"/>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C79CE90-F038-478D-80D5-AECC21AD2C91}"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77387CA-3132-4D26-B1D4-C197F4932648}"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08E163E-1D5C-4D8D-8E03-6E5E726C62D7}"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F57C4BB-36BE-43BD-B584-366A628B985D}"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CFE13A9-C948-4465-93F8-58F1E689AB58}"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E265829-95B1-4346-BD21-D91C4A7FC255}"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D35F5D0-8359-41E9-88A6-981D248FC03C}"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066760BC-A33F-4311-9E79-D42F35E3879C}"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462F5DEE-0DE8-419B-9AB6-72C3AAF3C47F}"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BCAF142-A38E-4BB6-A7F6-6D8CDBA18C0D}"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D6E40DD-1EBF-4C93-BB8A-378B704FA8F0}"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150F0AB-7835-4352-9DA8-4C62CDD121F5}"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0B03259-B8FE-4BF5-936B-DD7C67750EE9}"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53"/>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372D200-C28B-4A95-96C5-786CFAC466BB}"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4C8D749D-CBDB-4F86-8786-3CAD79F2882D}"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0947A49-E2C9-453C-A8C5-43CDA4A6952C}"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A21FF50-5117-4456-A946-5722B6974BD3}"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2799E4A-6905-4FC0-90AA-382083C526A1}"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D87EAE27-A178-45BB-8131-796936F54269}"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FB245B4-4F14-4BDE-9651-695C646D2384}"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3D117F2-955F-439C-A2C6-A5FC37D29350}"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49F44ACB-7C53-4AB3-A6C7-3FD83D21963F}"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3FC31176-ED17-4222-A71C-C0C5910CC331}"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A6C5125-5324-445B-AB67-8EE491820B1A}"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6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6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AF50A70-9FDB-4637-8BDB-CFC4955D2A49}"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ltGray">
            <a:xfrm>
              <a:off x="0" y="4032"/>
              <a:ext cx="5760" cy="96"/>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6" name="Rectangle 4" descr="mutegras"/>
            <p:cNvSpPr>
              <a:spLocks noChangeArrowheads="1"/>
            </p:cNvSpPr>
            <p:nvPr/>
          </p:nvSpPr>
          <p:spPr bwMode="ltGray">
            <a:xfrm>
              <a:off x="0" y="0"/>
              <a:ext cx="5760" cy="2304"/>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7" name="Line 5"/>
            <p:cNvSpPr>
              <a:spLocks noChangeShapeType="1"/>
            </p:cNvSpPr>
            <p:nvPr/>
          </p:nvSpPr>
          <p:spPr bwMode="ltGray">
            <a:xfrm>
              <a:off x="0" y="2304"/>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8" name="Rectangle 6" descr="mutegras"/>
            <p:cNvSpPr>
              <a:spLocks noChangeArrowheads="1"/>
            </p:cNvSpPr>
            <p:nvPr/>
          </p:nvSpPr>
          <p:spPr bwMode="ltGray">
            <a:xfrm>
              <a:off x="0" y="4128"/>
              <a:ext cx="5760" cy="192"/>
            </a:xfrm>
            <a:prstGeom prst="rect">
              <a:avLst/>
            </a:prstGeom>
            <a:blipFill dpi="0" rotWithShape="0">
              <a:blip r:embed="rId2"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9" name="Line 7"/>
            <p:cNvSpPr>
              <a:spLocks noChangeShapeType="1"/>
            </p:cNvSpPr>
            <p:nvPr/>
          </p:nvSpPr>
          <p:spPr bwMode="ltGray">
            <a:xfrm>
              <a:off x="0" y="4128"/>
              <a:ext cx="5760" cy="1"/>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10" name="Rectangle 8"/>
            <p:cNvSpPr>
              <a:spLocks noChangeArrowheads="1"/>
            </p:cNvSpPr>
            <p:nvPr/>
          </p:nvSpPr>
          <p:spPr bwMode="ltGray">
            <a:xfrm>
              <a:off x="384" y="1584"/>
              <a:ext cx="5376" cy="432"/>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grpSp>
      <p:sp>
        <p:nvSpPr>
          <p:cNvPr id="263177" name="Rectangle 9"/>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263178" name="Rectangle 10"/>
          <p:cNvSpPr>
            <a:spLocks noGrp="1" noChangeArrowheads="1"/>
          </p:cNvSpPr>
          <p:nvPr>
            <p:ph type="subTitle" idx="1"/>
          </p:nvPr>
        </p:nvSpPr>
        <p:spPr>
          <a:xfrm>
            <a:off x="1371600" y="4191000"/>
            <a:ext cx="6400800" cy="1752600"/>
          </a:xfrm>
        </p:spPr>
        <p:txBody>
          <a:bodyPr/>
          <a:lstStyle>
            <a:lvl1pPr marL="0" indent="0" algn="ctr">
              <a:buFontTx/>
              <a:buNone/>
              <a:defRPr/>
            </a:lvl1pPr>
          </a:lstStyle>
          <a:p>
            <a:r>
              <a:rPr lang="en-US"/>
              <a:t>Click to edit Master subtitle style</a:t>
            </a:r>
          </a:p>
        </p:txBody>
      </p:sp>
      <p:sp>
        <p:nvSpPr>
          <p:cNvPr id="11" name="Rectangle 11"/>
          <p:cNvSpPr>
            <a:spLocks noGrp="1" noChangeArrowheads="1"/>
          </p:cNvSpPr>
          <p:nvPr>
            <p:ph type="dt" sz="half" idx="10"/>
          </p:nvPr>
        </p:nvSpPr>
        <p:spPr>
          <a:xfrm>
            <a:off x="685800" y="6248400"/>
            <a:ext cx="1905000" cy="457200"/>
          </a:xfrm>
        </p:spPr>
        <p:txBody>
          <a:bodyPr/>
          <a:lstStyle>
            <a:lvl1pPr>
              <a:defRPr>
                <a:solidFill>
                  <a:srgbClr val="003300"/>
                </a:solidFill>
              </a:defRPr>
            </a:lvl1pPr>
          </a:lstStyle>
          <a:p>
            <a:pPr>
              <a:defRPr/>
            </a:pPr>
            <a:endParaRPr lang="en-US"/>
          </a:p>
        </p:txBody>
      </p:sp>
      <p:sp>
        <p:nvSpPr>
          <p:cNvPr id="12" name="Rectangle 12"/>
          <p:cNvSpPr>
            <a:spLocks noGrp="1" noChangeArrowheads="1"/>
          </p:cNvSpPr>
          <p:nvPr>
            <p:ph type="ftr" sz="quarter" idx="11"/>
          </p:nvPr>
        </p:nvSpPr>
        <p:spPr>
          <a:xfrm>
            <a:off x="3124200" y="6248400"/>
            <a:ext cx="2895600" cy="457200"/>
          </a:xfrm>
        </p:spPr>
        <p:txBody>
          <a:bodyPr/>
          <a:lstStyle>
            <a:lvl1pPr>
              <a:defRPr>
                <a:solidFill>
                  <a:srgbClr val="003300"/>
                </a:solidFill>
              </a:defRPr>
            </a:lvl1pPr>
          </a:lstStyle>
          <a:p>
            <a:pPr>
              <a:defRPr/>
            </a:pPr>
            <a:endParaRPr lang="en-US"/>
          </a:p>
        </p:txBody>
      </p:sp>
      <p:sp>
        <p:nvSpPr>
          <p:cNvPr id="13" name="Rectangle 13"/>
          <p:cNvSpPr>
            <a:spLocks noGrp="1" noChangeArrowheads="1"/>
          </p:cNvSpPr>
          <p:nvPr>
            <p:ph type="sldNum" sz="quarter" idx="12"/>
          </p:nvPr>
        </p:nvSpPr>
        <p:spPr>
          <a:xfrm>
            <a:off x="6553200" y="6248400"/>
            <a:ext cx="1905000" cy="457200"/>
          </a:xfrm>
        </p:spPr>
        <p:txBody>
          <a:bodyPr/>
          <a:lstStyle>
            <a:lvl1pPr>
              <a:defRPr>
                <a:solidFill>
                  <a:srgbClr val="003300"/>
                </a:solidFill>
              </a:defRPr>
            </a:lvl1pPr>
          </a:lstStyle>
          <a:p>
            <a:pPr>
              <a:defRPr/>
            </a:pPr>
            <a:fld id="{F39DFB29-8D0C-4D6E-901A-4F907734D862}" type="slidenum">
              <a:rPr lang="en-US"/>
              <a:pPr>
                <a:defRPr/>
              </a:pPr>
              <a:t>‹#›</a:t>
            </a:fld>
            <a:endParaRPr 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C3D7856D-F42C-4689-B96B-AF62DD496903}" type="slidenum">
              <a:rPr lang="en-US"/>
              <a:pPr>
                <a:defRPr/>
              </a:pPr>
              <a:t>‹#›</a:t>
            </a:fld>
            <a:endParaRPr 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9FC8401B-7D02-4BD4-9E48-E2971190C379}"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489" y="4406941"/>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489"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6D7E16D5-59A0-44A0-BD62-64F9571B5840}" type="slidenum">
              <a:rPr lang="en-US"/>
              <a:pPr>
                <a:defRPr/>
              </a:pPr>
              <a:t>‹#›</a:t>
            </a:fld>
            <a:endParaRPr 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20"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39754" y="1849438"/>
            <a:ext cx="381846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95A867F0-61A5-4DF6-A321-959E0E5EEABD}" type="slidenum">
              <a:rPr lang="en-US"/>
              <a:pPr>
                <a:defRPr/>
              </a:pPr>
              <a:t>‹#›</a:t>
            </a:fld>
            <a:endParaRPr 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01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01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378" y="1535113"/>
            <a:ext cx="4041422"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378" y="2174875"/>
            <a:ext cx="4041422"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
          <p:cNvSpPr>
            <a:spLocks noGrp="1" noChangeArrowheads="1"/>
          </p:cNvSpPr>
          <p:nvPr>
            <p:ph type="dt" sz="half" idx="10"/>
          </p:nvPr>
        </p:nvSpPr>
        <p:spPr>
          <a:ln/>
        </p:spPr>
        <p:txBody>
          <a:bodyPr/>
          <a:lstStyle>
            <a:lvl1pPr>
              <a:defRPr/>
            </a:lvl1pPr>
          </a:lstStyle>
          <a:p>
            <a:pPr>
              <a:defRPr/>
            </a:pPr>
            <a:endParaRPr lang="en-US"/>
          </a:p>
        </p:txBody>
      </p:sp>
      <p:sp>
        <p:nvSpPr>
          <p:cNvPr id="8" name="Rectangle 11"/>
          <p:cNvSpPr>
            <a:spLocks noGrp="1" noChangeArrowheads="1"/>
          </p:cNvSpPr>
          <p:nvPr>
            <p:ph type="ftr" sz="quarter" idx="11"/>
          </p:nvPr>
        </p:nvSpPr>
        <p:spPr>
          <a:ln/>
        </p:spPr>
        <p:txBody>
          <a:bodyPr/>
          <a:lstStyle>
            <a:lvl1pPr>
              <a:defRPr/>
            </a:lvl1pPr>
          </a:lstStyle>
          <a:p>
            <a:pPr>
              <a:defRPr/>
            </a:pPr>
            <a:endParaRPr lang="en-US"/>
          </a:p>
        </p:txBody>
      </p:sp>
      <p:sp>
        <p:nvSpPr>
          <p:cNvPr id="9" name="Rectangle 12"/>
          <p:cNvSpPr>
            <a:spLocks noGrp="1" noChangeArrowheads="1"/>
          </p:cNvSpPr>
          <p:nvPr>
            <p:ph type="sldNum" sz="quarter" idx="12"/>
          </p:nvPr>
        </p:nvSpPr>
        <p:spPr>
          <a:ln/>
        </p:spPr>
        <p:txBody>
          <a:bodyPr/>
          <a:lstStyle>
            <a:lvl1pPr>
              <a:defRPr/>
            </a:lvl1pPr>
          </a:lstStyle>
          <a:p>
            <a:pPr>
              <a:defRPr/>
            </a:pPr>
            <a:fld id="{F9C1E4D9-C262-4AA1-82A8-0A47E61D7128}" type="slidenum">
              <a:rPr lang="en-US"/>
              <a:pPr>
                <a:defRPr/>
              </a:pPr>
              <a:t>‹#›</a:t>
            </a:fld>
            <a:endParaRPr 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
          <p:cNvSpPr>
            <a:spLocks noGrp="1" noChangeArrowheads="1"/>
          </p:cNvSpPr>
          <p:nvPr>
            <p:ph type="dt" sz="half" idx="10"/>
          </p:nvPr>
        </p:nvSpPr>
        <p:spPr>
          <a:ln/>
        </p:spPr>
        <p:txBody>
          <a:bodyPr/>
          <a:lstStyle>
            <a:lvl1pPr>
              <a:defRPr/>
            </a:lvl1pPr>
          </a:lstStyle>
          <a:p>
            <a:pPr>
              <a:defRPr/>
            </a:pPr>
            <a:endParaRPr lang="en-US"/>
          </a:p>
        </p:txBody>
      </p:sp>
      <p:sp>
        <p:nvSpPr>
          <p:cNvPr id="4" name="Rectangle 11"/>
          <p:cNvSpPr>
            <a:spLocks noGrp="1" noChangeArrowheads="1"/>
          </p:cNvSpPr>
          <p:nvPr>
            <p:ph type="ftr" sz="quarter" idx="11"/>
          </p:nvPr>
        </p:nvSpPr>
        <p:spPr>
          <a:ln/>
        </p:spPr>
        <p:txBody>
          <a:bodyPr/>
          <a:lstStyle>
            <a:lvl1pPr>
              <a:defRPr/>
            </a:lvl1pPr>
          </a:lstStyle>
          <a:p>
            <a:pPr>
              <a:defRPr/>
            </a:pPr>
            <a:endParaRPr lang="en-US"/>
          </a:p>
        </p:txBody>
      </p:sp>
      <p:sp>
        <p:nvSpPr>
          <p:cNvPr id="5" name="Rectangle 12"/>
          <p:cNvSpPr>
            <a:spLocks noGrp="1" noChangeArrowheads="1"/>
          </p:cNvSpPr>
          <p:nvPr>
            <p:ph type="sldNum" sz="quarter" idx="12"/>
          </p:nvPr>
        </p:nvSpPr>
        <p:spPr>
          <a:ln/>
        </p:spPr>
        <p:txBody>
          <a:bodyPr/>
          <a:lstStyle>
            <a:lvl1pPr>
              <a:defRPr/>
            </a:lvl1pPr>
          </a:lstStyle>
          <a:p>
            <a:pPr>
              <a:defRPr/>
            </a:pPr>
            <a:fld id="{AD234EBC-6FEA-48E5-8AF4-D9E9F739F215}" type="slidenum">
              <a:rPr lang="en-US"/>
              <a:pPr>
                <a:defRPr/>
              </a:pPr>
              <a:t>‹#›</a:t>
            </a:fld>
            <a:endParaRPr lang="en-US"/>
          </a:p>
        </p:txBody>
      </p:sp>
    </p:spTree>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
          <p:cNvSpPr>
            <a:spLocks noGrp="1" noChangeArrowheads="1"/>
          </p:cNvSpPr>
          <p:nvPr>
            <p:ph type="dt" sz="half" idx="10"/>
          </p:nvPr>
        </p:nvSpPr>
        <p:spPr>
          <a:ln/>
        </p:spPr>
        <p:txBody>
          <a:bodyPr/>
          <a:lstStyle>
            <a:lvl1pPr>
              <a:defRPr/>
            </a:lvl1pPr>
          </a:lstStyle>
          <a:p>
            <a:pPr>
              <a:defRPr/>
            </a:pPr>
            <a:endParaRPr lang="en-US"/>
          </a:p>
        </p:txBody>
      </p:sp>
      <p:sp>
        <p:nvSpPr>
          <p:cNvPr id="3" name="Rectangle 11"/>
          <p:cNvSpPr>
            <a:spLocks noGrp="1" noChangeArrowheads="1"/>
          </p:cNvSpPr>
          <p:nvPr>
            <p:ph type="ftr" sz="quarter" idx="11"/>
          </p:nvPr>
        </p:nvSpPr>
        <p:spPr>
          <a:ln/>
        </p:spPr>
        <p:txBody>
          <a:bodyPr/>
          <a:lstStyle>
            <a:lvl1pPr>
              <a:defRPr/>
            </a:lvl1pPr>
          </a:lstStyle>
          <a:p>
            <a:pPr>
              <a:defRPr/>
            </a:pPr>
            <a:endParaRPr lang="en-US"/>
          </a:p>
        </p:txBody>
      </p:sp>
      <p:sp>
        <p:nvSpPr>
          <p:cNvPr id="4" name="Rectangle 12"/>
          <p:cNvSpPr>
            <a:spLocks noGrp="1" noChangeArrowheads="1"/>
          </p:cNvSpPr>
          <p:nvPr>
            <p:ph type="sldNum" sz="quarter" idx="12"/>
          </p:nvPr>
        </p:nvSpPr>
        <p:spPr>
          <a:ln/>
        </p:spPr>
        <p:txBody>
          <a:bodyPr/>
          <a:lstStyle>
            <a:lvl1pPr>
              <a:defRPr/>
            </a:lvl1pPr>
          </a:lstStyle>
          <a:p>
            <a:pPr>
              <a:defRPr/>
            </a:pPr>
            <a:fld id="{1049890B-8706-4C1C-BCAF-E68F0AFE5AD9}" type="slidenum">
              <a:rPr lang="en-US"/>
              <a:pPr>
                <a:defRPr/>
              </a:pPr>
              <a:t>‹#›</a:t>
            </a:fld>
            <a:endParaRPr lang="en-US"/>
          </a:p>
        </p:txBody>
      </p:sp>
    </p:spTree>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489"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756" y="273091"/>
            <a:ext cx="5111044"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48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C97388C1-ED5A-475A-ABFC-FCB61FB30FDC}" type="slidenum">
              <a:rPr lang="en-US"/>
              <a:pPr>
                <a:defRPr/>
              </a:pPr>
              <a:t>‹#›</a:t>
            </a:fld>
            <a:endParaRPr lang="en-US"/>
          </a:p>
        </p:txBody>
      </p:sp>
    </p:spTree>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111"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111"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111"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
          <p:cNvSpPr>
            <a:spLocks noGrp="1" noChangeArrowheads="1"/>
          </p:cNvSpPr>
          <p:nvPr>
            <p:ph type="dt" sz="half" idx="10"/>
          </p:nvPr>
        </p:nvSpPr>
        <p:spPr>
          <a:ln/>
        </p:spPr>
        <p:txBody>
          <a:bodyPr/>
          <a:lstStyle>
            <a:lvl1pPr>
              <a:defRPr/>
            </a:lvl1pPr>
          </a:lstStyle>
          <a:p>
            <a:pPr>
              <a:defRPr/>
            </a:pPr>
            <a:endParaRPr lang="en-US"/>
          </a:p>
        </p:txBody>
      </p:sp>
      <p:sp>
        <p:nvSpPr>
          <p:cNvPr id="6" name="Rectangle 11"/>
          <p:cNvSpPr>
            <a:spLocks noGrp="1" noChangeArrowheads="1"/>
          </p:cNvSpPr>
          <p:nvPr>
            <p:ph type="ftr" sz="quarter" idx="11"/>
          </p:nvPr>
        </p:nvSpPr>
        <p:spPr>
          <a:ln/>
        </p:spPr>
        <p:txBody>
          <a:bodyPr/>
          <a:lstStyle>
            <a:lvl1pPr>
              <a:defRPr/>
            </a:lvl1pPr>
          </a:lstStyle>
          <a:p>
            <a:pPr>
              <a:defRPr/>
            </a:pPr>
            <a:endParaRPr lang="en-US"/>
          </a:p>
        </p:txBody>
      </p:sp>
      <p:sp>
        <p:nvSpPr>
          <p:cNvPr id="7" name="Rectangle 12"/>
          <p:cNvSpPr>
            <a:spLocks noGrp="1" noChangeArrowheads="1"/>
          </p:cNvSpPr>
          <p:nvPr>
            <p:ph type="sldNum" sz="quarter" idx="12"/>
          </p:nvPr>
        </p:nvSpPr>
        <p:spPr>
          <a:ln/>
        </p:spPr>
        <p:txBody>
          <a:bodyPr/>
          <a:lstStyle>
            <a:lvl1pPr>
              <a:defRPr/>
            </a:lvl1pPr>
          </a:lstStyle>
          <a:p>
            <a:pPr>
              <a:defRPr/>
            </a:pPr>
            <a:fld id="{33A238C6-C15E-418F-A3C3-9F4ED8B7A293}" type="slidenum">
              <a:rPr lang="en-US"/>
              <a:pPr>
                <a:defRPr/>
              </a:pPr>
              <a:t>‹#›</a:t>
            </a:fld>
            <a:endParaRPr lang="en-US"/>
          </a:p>
        </p:txBody>
      </p:sp>
    </p:spTree>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A0835A1D-40E6-4DC1-8767-DD15A57601A0}" type="slidenum">
              <a:rPr lang="en-US"/>
              <a:pPr>
                <a:defRPr/>
              </a:pPr>
              <a:t>‹#›</a:t>
            </a:fld>
            <a:endParaRPr lang="en-US"/>
          </a:p>
        </p:txBody>
      </p:sp>
    </p:spTree>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1" y="304800"/>
            <a:ext cx="1943100" cy="56594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04800"/>
            <a:ext cx="5693834" cy="56594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
          <p:cNvSpPr>
            <a:spLocks noGrp="1" noChangeArrowheads="1"/>
          </p:cNvSpPr>
          <p:nvPr>
            <p:ph type="dt" sz="half" idx="10"/>
          </p:nvPr>
        </p:nvSpPr>
        <p:spPr>
          <a:ln/>
        </p:spPr>
        <p:txBody>
          <a:bodyPr/>
          <a:lstStyle>
            <a:lvl1pPr>
              <a:defRPr/>
            </a:lvl1pPr>
          </a:lstStyle>
          <a:p>
            <a:pPr>
              <a:defRPr/>
            </a:pPr>
            <a:endParaRPr lang="en-US"/>
          </a:p>
        </p:txBody>
      </p:sp>
      <p:sp>
        <p:nvSpPr>
          <p:cNvPr id="5" name="Rectangle 11"/>
          <p:cNvSpPr>
            <a:spLocks noGrp="1" noChangeArrowheads="1"/>
          </p:cNvSpPr>
          <p:nvPr>
            <p:ph type="ftr" sz="quarter" idx="11"/>
          </p:nvPr>
        </p:nvSpPr>
        <p:spPr>
          <a:ln/>
        </p:spPr>
        <p:txBody>
          <a:bodyPr/>
          <a:lstStyle>
            <a:lvl1pPr>
              <a:defRPr/>
            </a:lvl1pPr>
          </a:lstStyle>
          <a:p>
            <a:pPr>
              <a:defRPr/>
            </a:pPr>
            <a:endParaRPr lang="en-US"/>
          </a:p>
        </p:txBody>
      </p:sp>
      <p:sp>
        <p:nvSpPr>
          <p:cNvPr id="6" name="Rectangle 12"/>
          <p:cNvSpPr>
            <a:spLocks noGrp="1" noChangeArrowheads="1"/>
          </p:cNvSpPr>
          <p:nvPr>
            <p:ph type="sldNum" sz="quarter" idx="12"/>
          </p:nvPr>
        </p:nvSpPr>
        <p:spPr>
          <a:ln/>
        </p:spPr>
        <p:txBody>
          <a:bodyPr/>
          <a:lstStyle>
            <a:lvl1pPr>
              <a:defRPr/>
            </a:lvl1pPr>
          </a:lstStyle>
          <a:p>
            <a:pPr>
              <a:defRPr/>
            </a:pPr>
            <a:fld id="{90AFEFF9-8E2C-4D14-8D1E-26BD8E83DD73}" type="slidenum">
              <a:rPr lang="en-US"/>
              <a:pPr>
                <a:defRPr/>
              </a:pPr>
              <a:t>‹#›</a:t>
            </a:fld>
            <a:endParaRPr lang="en-US"/>
          </a:p>
        </p:txBody>
      </p:sp>
    </p:spTree>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C2685E7-A79F-4DD8-A540-35659360553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A4D0E87-6BE3-43E6-876F-020C78AB8C5F}" type="slidenum">
              <a:rPr lang="en-US"/>
              <a:pPr>
                <a:defRPr/>
              </a:pPr>
              <a:t>‹#›</a:t>
            </a:fld>
            <a:endParaRPr lang="en-US"/>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EE9B02B9-A875-4CC6-9C4B-A14CD091AB9B}"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C9ECA7-C0AD-4CC6-A802-93370399D1D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50FCF228-EC68-4391-B0E6-020D6880F3BA}"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8"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9"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80B408FD-69EA-4F34-8409-67A3BBC4834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1598A792-E9F4-4804-BE74-6F109F4AB473}"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3"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4"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647504B8-70A4-408E-B8C9-2B0995B92B9C}"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D97D10-103C-4E1F-8ACE-83FC99A4771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7"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2C5112E-5963-4B12-9B0E-109E078E46BE}"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AD3ADDA3-DA6F-4171-9719-09DA80252F32}"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lgn="l"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5" name="Rectangle 5"/>
          <p:cNvSpPr>
            <a:spLocks noGrp="1" noChangeArrowheads="1"/>
          </p:cNvSpPr>
          <p:nvPr>
            <p:ph type="ftr" sz="quarter" idx="11"/>
          </p:nvPr>
        </p:nvSpPr>
        <p:spPr>
          <a:ln/>
        </p:spPr>
        <p:txBody>
          <a:bodyPr/>
          <a:lstStyle>
            <a:lvl1pPr>
              <a:defRPr/>
            </a:lvl1pPr>
          </a:lstStyle>
          <a:p>
            <a:pPr algn="ctr" rtl="0" fontAlgn="base">
              <a:spcBef>
                <a:spcPct val="0"/>
              </a:spcBef>
              <a:spcAft>
                <a:spcPct val="0"/>
              </a:spcAft>
              <a:defRPr/>
            </a:pPr>
            <a:endParaRPr lang="en-US" sz="1400" kern="1200">
              <a:solidFill>
                <a:srgbClr val="000000"/>
              </a:solidFill>
              <a:latin typeface="Times New Roman"/>
              <a:ea typeface="+mn-ea"/>
              <a:cs typeface="+mn-cs"/>
            </a:endParaRPr>
          </a:p>
        </p:txBody>
      </p:sp>
      <p:sp>
        <p:nvSpPr>
          <p:cNvPr id="6" name="Rectangle 6"/>
          <p:cNvSpPr>
            <a:spLocks noGrp="1" noChangeArrowheads="1"/>
          </p:cNvSpPr>
          <p:nvPr>
            <p:ph type="sldNum" sz="quarter" idx="12"/>
          </p:nvPr>
        </p:nvSpPr>
        <p:spPr>
          <a:ln/>
        </p:spPr>
        <p:txBody>
          <a:bodyPr/>
          <a:lstStyle>
            <a:lvl1pPr>
              <a:defRPr/>
            </a:lvl1pPr>
          </a:lstStyle>
          <a:p>
            <a:pPr algn="r" rtl="0" fontAlgn="base">
              <a:spcBef>
                <a:spcPct val="0"/>
              </a:spcBef>
              <a:spcAft>
                <a:spcPct val="0"/>
              </a:spcAft>
              <a:defRPr/>
            </a:pPr>
            <a:fld id="{BAF63DA4-C921-40D4-8DE6-AE6DA5704BA4}" type="slidenum">
              <a:rPr lang="en-US" sz="1400" kern="1200">
                <a:solidFill>
                  <a:srgbClr val="000000"/>
                </a:solidFill>
                <a:latin typeface="Times New Roman"/>
                <a:ea typeface="+mn-ea"/>
                <a:cs typeface="+mn-cs"/>
              </a:rPr>
              <a:pPr algn="r" rtl="0" fontAlgn="base">
                <a:spcBef>
                  <a:spcPct val="0"/>
                </a:spcBef>
                <a:spcAft>
                  <a:spcPct val="0"/>
                </a:spcAft>
                <a:defRPr/>
              </a:pPr>
              <a:t>‹#›</a:t>
            </a:fld>
            <a:endParaRPr lang="en-US" sz="1400" kern="1200">
              <a:solidFill>
                <a:srgbClr val="000000"/>
              </a:solidFill>
              <a:latin typeface="Times New Roman"/>
              <a:ea typeface="+mn-ea"/>
              <a:cs typeface="+mn-cs"/>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7CF9929-2F28-40E8-BB8D-CC56ED2390F7}" type="slidenum">
              <a:rPr lang="en-US"/>
              <a:pPr>
                <a:defRPr/>
              </a:pPr>
              <a:t>‹#›</a:t>
            </a:fld>
            <a:endParaRPr lang="en-US"/>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19050" y="1109887"/>
            <a:ext cx="9156700" cy="757237"/>
            <a:chOff x="0" y="0"/>
            <a:chExt cx="5768" cy="477"/>
          </a:xfrm>
        </p:grpSpPr>
        <p:sp>
          <p:nvSpPr>
            <p:cNvPr id="1378307"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8"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09"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0"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1"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2"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3"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4"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5"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6"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7"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8"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19"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0"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1"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2"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3"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4"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5"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6"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7"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28"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20640" y="6161088"/>
            <a:ext cx="9169400" cy="138112"/>
            <a:chOff x="0" y="4032"/>
            <a:chExt cx="5776" cy="87"/>
          </a:xfrm>
        </p:grpSpPr>
        <p:sp>
          <p:nvSpPr>
            <p:cNvPr id="1378330"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1"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8332"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8333" name="Rectangle 29"/>
          <p:cNvSpPr>
            <a:spLocks noGrp="1" noChangeArrowheads="1"/>
          </p:cNvSpPr>
          <p:nvPr>
            <p:ph type="ctrTitle" sz="quarter"/>
          </p:nvPr>
        </p:nvSpPr>
        <p:spPr>
          <a:xfrm>
            <a:off x="685800" y="1868488"/>
            <a:ext cx="7772400" cy="1600200"/>
          </a:xfrm>
        </p:spPr>
        <p:txBody>
          <a:bodyPr anchorCtr="1"/>
          <a:lstStyle>
            <a:lvl1pPr>
              <a:defRPr/>
            </a:lvl1pPr>
          </a:lstStyle>
          <a:p>
            <a:r>
              <a:rPr lang="en-US"/>
              <a:t>Click to edit Master title style</a:t>
            </a:r>
          </a:p>
        </p:txBody>
      </p:sp>
      <p:sp>
        <p:nvSpPr>
          <p:cNvPr id="1378334" name="Rectangle 30"/>
          <p:cNvSpPr>
            <a:spLocks noGrp="1" noChangeArrowheads="1"/>
          </p:cNvSpPr>
          <p:nvPr>
            <p:ph type="subTitle" sz="quarter" idx="1"/>
          </p:nvPr>
        </p:nvSpPr>
        <p:spPr>
          <a:xfrm>
            <a:off x="1273175" y="3729038"/>
            <a:ext cx="6400800" cy="1371600"/>
          </a:xfrm>
        </p:spPr>
        <p:txBody>
          <a:bodyPr anchorCtr="1"/>
          <a:lstStyle>
            <a:lvl1pPr marL="0" indent="0" algn="ctr">
              <a:buFontTx/>
              <a:buNone/>
              <a:defRPr/>
            </a:lvl1pPr>
          </a:lstStyle>
          <a:p>
            <a:r>
              <a:rPr lang="en-US"/>
              <a:t>Click to edit Master subtitle style</a:t>
            </a:r>
          </a:p>
        </p:txBody>
      </p:sp>
      <p:sp>
        <p:nvSpPr>
          <p:cNvPr id="1378335" name="Rectangle 31"/>
          <p:cNvSpPr>
            <a:spLocks noGrp="1" noChangeArrowheads="1"/>
          </p:cNvSpPr>
          <p:nvPr>
            <p:ph type="dt" sz="quarter" idx="2"/>
          </p:nvPr>
        </p:nvSpPr>
        <p:spPr>
          <a:xfrm>
            <a:off x="685800" y="6348413"/>
            <a:ext cx="1905000" cy="457200"/>
          </a:xfrm>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6" name="Rectangle 32"/>
          <p:cNvSpPr>
            <a:spLocks noGrp="1" noChangeArrowheads="1"/>
          </p:cNvSpPr>
          <p:nvPr>
            <p:ph type="ftr" sz="quarter" idx="3"/>
          </p:nvPr>
        </p:nvSpPr>
        <p:spPr>
          <a:xfrm>
            <a:off x="3124200" y="6348413"/>
            <a:ext cx="2895600" cy="457200"/>
          </a:xfrm>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1378337" name="Rectangle 33"/>
          <p:cNvSpPr>
            <a:spLocks noGrp="1" noChangeArrowheads="1"/>
          </p:cNvSpPr>
          <p:nvPr>
            <p:ph type="sldNum" sz="quarter" idx="4"/>
          </p:nvPr>
        </p:nvSpPr>
        <p:spPr>
          <a:xfrm>
            <a:off x="6553200" y="6348413"/>
            <a:ext cx="1905000" cy="457200"/>
          </a:xfrm>
        </p:spPr>
        <p:txBody>
          <a:bodyPr/>
          <a:lstStyle>
            <a:lvl1pPr>
              <a:defRPr/>
            </a:lvl1pPr>
          </a:lstStyle>
          <a:p>
            <a:pPr algn="r" rtl="0" fontAlgn="base">
              <a:spcBef>
                <a:spcPct val="0"/>
              </a:spcBef>
              <a:spcAft>
                <a:spcPct val="0"/>
              </a:spcAft>
            </a:pPr>
            <a:fld id="{2DD012FE-553F-4693-B084-461144F4FD1A}"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0423B5FA-7DB4-4CB0-98C9-7A6B446E66C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7124"/>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6AC4D290-F95E-470B-9A12-B1A492E50458}"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1DBA3CD2-D70C-4D3C-85A7-504E3F4971A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13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13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8" name="Footer Placeholder 7"/>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9" name="Slide Number Placeholder 8"/>
          <p:cNvSpPr>
            <a:spLocks noGrp="1"/>
          </p:cNvSpPr>
          <p:nvPr>
            <p:ph type="sldNum" sz="quarter" idx="12"/>
          </p:nvPr>
        </p:nvSpPr>
        <p:spPr/>
        <p:txBody>
          <a:bodyPr/>
          <a:lstStyle>
            <a:lvl1pPr>
              <a:defRPr/>
            </a:lvl1pPr>
          </a:lstStyle>
          <a:p>
            <a:pPr algn="r" rtl="0" fontAlgn="base">
              <a:spcBef>
                <a:spcPct val="0"/>
              </a:spcBef>
              <a:spcAft>
                <a:spcPct val="0"/>
              </a:spcAft>
            </a:pPr>
            <a:fld id="{1AE4B37D-C419-4D33-BE20-D4C3D5951D4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Footer Placeholder 3"/>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Slide Number Placeholder 4"/>
          <p:cNvSpPr>
            <a:spLocks noGrp="1"/>
          </p:cNvSpPr>
          <p:nvPr>
            <p:ph type="sldNum" sz="quarter" idx="12"/>
          </p:nvPr>
        </p:nvSpPr>
        <p:spPr/>
        <p:txBody>
          <a:bodyPr/>
          <a:lstStyle>
            <a:lvl1pPr>
              <a:defRPr/>
            </a:lvl1pPr>
          </a:lstStyle>
          <a:p>
            <a:pPr algn="r" rtl="0" fontAlgn="base">
              <a:spcBef>
                <a:spcPct val="0"/>
              </a:spcBef>
              <a:spcAft>
                <a:spcPct val="0"/>
              </a:spcAft>
            </a:pPr>
            <a:fld id="{41640B91-E04C-4434-A828-D4B2FA35600B}"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3" name="Footer Placeholder 2"/>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4" name="Slide Number Placeholder 3"/>
          <p:cNvSpPr>
            <a:spLocks noGrp="1"/>
          </p:cNvSpPr>
          <p:nvPr>
            <p:ph type="sldNum" sz="quarter" idx="12"/>
          </p:nvPr>
        </p:nvSpPr>
        <p:spPr/>
        <p:txBody>
          <a:bodyPr/>
          <a:lstStyle>
            <a:lvl1pPr>
              <a:defRPr/>
            </a:lvl1pPr>
          </a:lstStyle>
          <a:p>
            <a:pPr algn="r" rtl="0" fontAlgn="base">
              <a:spcBef>
                <a:spcPct val="0"/>
              </a:spcBef>
              <a:spcAft>
                <a:spcPct val="0"/>
              </a:spcAft>
            </a:pPr>
            <a:fld id="{323E6C3A-A8B9-4305-8AFA-71235AB66AFF}"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27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292B495A-645B-4A1D-8A3C-ACAFF54906B4}"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Footer Placeholder 5"/>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7" name="Slide Number Placeholder 6"/>
          <p:cNvSpPr>
            <a:spLocks noGrp="1"/>
          </p:cNvSpPr>
          <p:nvPr>
            <p:ph type="sldNum" sz="quarter" idx="12"/>
          </p:nvPr>
        </p:nvSpPr>
        <p:spPr/>
        <p:txBody>
          <a:bodyPr/>
          <a:lstStyle>
            <a:lvl1pPr>
              <a:defRPr/>
            </a:lvl1pPr>
          </a:lstStyle>
          <a:p>
            <a:pPr algn="r" rtl="0" fontAlgn="base">
              <a:spcBef>
                <a:spcPct val="0"/>
              </a:spcBef>
              <a:spcAft>
                <a:spcPct val="0"/>
              </a:spcAft>
            </a:pPr>
            <a:fld id="{A4A6EF15-F6D5-41E4-85CB-FE8178988333}"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84989998-51BD-4EBD-8AE7-B5BF94FF3A8C}"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9695E2D-1F8B-4D04-8931-62B1D08C4B38}" type="slidenum">
              <a:rPr lang="en-US"/>
              <a:pPr>
                <a:defRPr/>
              </a:pPr>
              <a:t>‹#›</a:t>
            </a:fld>
            <a:endParaRPr lang="en-US"/>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768350"/>
            <a:ext cx="1943100" cy="53276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2" y="768350"/>
            <a:ext cx="5676900" cy="53276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lgn="l"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5" name="Footer Placeholder 4"/>
          <p:cNvSpPr>
            <a:spLocks noGrp="1"/>
          </p:cNvSpPr>
          <p:nvPr>
            <p:ph type="ftr" sz="quarter" idx="11"/>
          </p:nvPr>
        </p:nvSpPr>
        <p:spPr/>
        <p:txBody>
          <a:bodyPr/>
          <a:lstStyle>
            <a:lvl1pPr>
              <a:defRPr/>
            </a:lvl1pPr>
          </a:lstStyle>
          <a:p>
            <a:pPr algn="ctr" rtl="0" fontAlgn="base">
              <a:spcBef>
                <a:spcPct val="0"/>
              </a:spcBef>
              <a:spcAft>
                <a:spcPct val="0"/>
              </a:spcAft>
            </a:pPr>
            <a:endParaRPr lang="en-US" sz="1400" kern="1200">
              <a:solidFill>
                <a:srgbClr val="545472"/>
              </a:solidFill>
              <a:latin typeface="Times New Roman" pitchFamily="18" charset="0"/>
              <a:ea typeface="+mn-ea"/>
              <a:cs typeface="+mn-cs"/>
            </a:endParaRPr>
          </a:p>
        </p:txBody>
      </p:sp>
      <p:sp>
        <p:nvSpPr>
          <p:cNvPr id="6" name="Slide Number Placeholder 5"/>
          <p:cNvSpPr>
            <a:spLocks noGrp="1"/>
          </p:cNvSpPr>
          <p:nvPr>
            <p:ph type="sldNum" sz="quarter" idx="12"/>
          </p:nvPr>
        </p:nvSpPr>
        <p:spPr/>
        <p:txBody>
          <a:bodyPr/>
          <a:lstStyle>
            <a:lvl1pPr>
              <a:defRPr/>
            </a:lvl1pPr>
          </a:lstStyle>
          <a:p>
            <a:pPr algn="r" rtl="0" fontAlgn="base">
              <a:spcBef>
                <a:spcPct val="0"/>
              </a:spcBef>
              <a:spcAft>
                <a:spcPct val="0"/>
              </a:spcAft>
            </a:pPr>
            <a:fld id="{BF8E5716-34FE-4245-9A26-7BD4803AD109}" type="slidenum">
              <a:rPr lang="en-US" sz="1400" kern="1200">
                <a:solidFill>
                  <a:srgbClr val="545472"/>
                </a:solidFill>
                <a:latin typeface="Times New Roman" pitchFamily="18" charset="0"/>
                <a:ea typeface="+mn-ea"/>
                <a:cs typeface="+mn-cs"/>
              </a:rPr>
              <a:pPr algn="r" rtl="0" fontAlgn="base">
                <a:spcBef>
                  <a:spcPct val="0"/>
                </a:spcBef>
                <a:spcAft>
                  <a:spcPct val="0"/>
                </a:spcAft>
              </a:pPr>
              <a:t>‹#›</a:t>
            </a:fld>
            <a:endParaRPr lang="en-US" sz="1400" kern="1200">
              <a:solidFill>
                <a:srgbClr val="545472"/>
              </a:solidFill>
              <a:latin typeface="Times New Roman" pitchFamily="18" charset="0"/>
              <a:ea typeface="+mn-ea"/>
              <a:cs typeface="+mn-cs"/>
            </a:endParaRPr>
          </a:p>
        </p:txBody>
      </p:sp>
    </p:spTree>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4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671C8C85-7E1A-4043-BA25-1A8E44D93990}"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7DC10AA9-6ACD-4A8E-BE58-21F2CD8C8E08}"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2"/>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CED40190-E2A2-4221-A9F0-88B63CFF7FB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2BC163F3-D0B1-433E-B990-54AFFD53AC95}"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6"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26AC1816-47BA-4F43-B910-41FDDA0E8F84}"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pPr>
              <a:defRPr/>
            </a:pPr>
            <a:fld id="{52E091C3-3455-431C-A39C-8E1D20351B23}"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pPr>
              <a:defRPr/>
            </a:pPr>
            <a:fld id="{7A359B46-D726-404E-93AF-E3A87D4F1A77}"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7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4"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F8F7066D-A20E-40F1-B0A7-385F8F0B5ACE}" type="slidenum">
              <a:rPr lang="en-US">
                <a:solidFill>
                  <a:srgbClr val="000000"/>
                </a:solidFill>
              </a:rPr>
              <a:pPr>
                <a:defRPr/>
              </a:pPr>
              <a:t>‹#›</a:t>
            </a:fld>
            <a:endParaRPr lang="en-US">
              <a:solidFill>
                <a:srgbClr val="000000"/>
              </a:solidFill>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pPr>
              <a:defRPr/>
            </a:pPr>
            <a:fld id="{BC49A673-9B5D-4B81-94B1-3A7F26990DEE}" type="slidenum">
              <a:rPr lang="en-US">
                <a:solidFill>
                  <a:srgbClr val="000000"/>
                </a:solidFill>
              </a:rPr>
              <a:pPr>
                <a:defRPr/>
              </a:pPr>
              <a:t>‹#›</a:t>
            </a:fld>
            <a:endParaRPr lang="en-US">
              <a:solidFill>
                <a:srgbClr val="000000"/>
              </a:solidFil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9.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0.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1.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9.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2.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42.xml"/><Relationship Id="rId13" Type="http://schemas.openxmlformats.org/officeDocument/2006/relationships/image" Target="../media/image9.png"/><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3.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9.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4.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5.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6.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7.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9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theme" Target="../theme/theme18.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08.xml"/><Relationship Id="rId3" Type="http://schemas.openxmlformats.org/officeDocument/2006/relationships/slideLayout" Target="../slideLayouts/slideLayout203.xml"/><Relationship Id="rId7" Type="http://schemas.openxmlformats.org/officeDocument/2006/relationships/slideLayout" Target="../slideLayouts/slideLayout207.xml"/><Relationship Id="rId12" Type="http://schemas.openxmlformats.org/officeDocument/2006/relationships/theme" Target="../theme/theme19.xml"/><Relationship Id="rId2" Type="http://schemas.openxmlformats.org/officeDocument/2006/relationships/slideLayout" Target="../slideLayouts/slideLayout202.xml"/><Relationship Id="rId1" Type="http://schemas.openxmlformats.org/officeDocument/2006/relationships/slideLayout" Target="../slideLayouts/slideLayout201.xml"/><Relationship Id="rId6" Type="http://schemas.openxmlformats.org/officeDocument/2006/relationships/slideLayout" Target="../slideLayouts/slideLayout206.xml"/><Relationship Id="rId11" Type="http://schemas.openxmlformats.org/officeDocument/2006/relationships/slideLayout" Target="../slideLayouts/slideLayout211.xml"/><Relationship Id="rId5" Type="http://schemas.openxmlformats.org/officeDocument/2006/relationships/slideLayout" Target="../slideLayouts/slideLayout205.xml"/><Relationship Id="rId10" Type="http://schemas.openxmlformats.org/officeDocument/2006/relationships/slideLayout" Target="../slideLayouts/slideLayout210.xml"/><Relationship Id="rId4" Type="http://schemas.openxmlformats.org/officeDocument/2006/relationships/slideLayout" Target="../slideLayouts/slideLayout204.xml"/><Relationship Id="rId9"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19.xml"/><Relationship Id="rId3" Type="http://schemas.openxmlformats.org/officeDocument/2006/relationships/slideLayout" Target="../slideLayouts/slideLayout214.xml"/><Relationship Id="rId7" Type="http://schemas.openxmlformats.org/officeDocument/2006/relationships/slideLayout" Target="../slideLayouts/slideLayout218.xml"/><Relationship Id="rId12" Type="http://schemas.openxmlformats.org/officeDocument/2006/relationships/theme" Target="../theme/theme20.xml"/><Relationship Id="rId2" Type="http://schemas.openxmlformats.org/officeDocument/2006/relationships/slideLayout" Target="../slideLayouts/slideLayout213.xml"/><Relationship Id="rId1" Type="http://schemas.openxmlformats.org/officeDocument/2006/relationships/slideLayout" Target="../slideLayouts/slideLayout212.xml"/><Relationship Id="rId6" Type="http://schemas.openxmlformats.org/officeDocument/2006/relationships/slideLayout" Target="../slideLayouts/slideLayout217.xml"/><Relationship Id="rId11" Type="http://schemas.openxmlformats.org/officeDocument/2006/relationships/slideLayout" Target="../slideLayouts/slideLayout222.xml"/><Relationship Id="rId5" Type="http://schemas.openxmlformats.org/officeDocument/2006/relationships/slideLayout" Target="../slideLayouts/slideLayout216.xml"/><Relationship Id="rId10" Type="http://schemas.openxmlformats.org/officeDocument/2006/relationships/slideLayout" Target="../slideLayouts/slideLayout221.xml"/><Relationship Id="rId4" Type="http://schemas.openxmlformats.org/officeDocument/2006/relationships/slideLayout" Target="../slideLayouts/slideLayout215.xml"/><Relationship Id="rId9"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0.xml"/><Relationship Id="rId13" Type="http://schemas.openxmlformats.org/officeDocument/2006/relationships/image" Target="../media/image1.png"/><Relationship Id="rId3" Type="http://schemas.openxmlformats.org/officeDocument/2006/relationships/slideLayout" Target="../slideLayouts/slideLayout225.xml"/><Relationship Id="rId7" Type="http://schemas.openxmlformats.org/officeDocument/2006/relationships/slideLayout" Target="../slideLayouts/slideLayout229.xml"/><Relationship Id="rId12" Type="http://schemas.openxmlformats.org/officeDocument/2006/relationships/theme" Target="../theme/theme21.xml"/><Relationship Id="rId2" Type="http://schemas.openxmlformats.org/officeDocument/2006/relationships/slideLayout" Target="../slideLayouts/slideLayout224.xml"/><Relationship Id="rId1" Type="http://schemas.openxmlformats.org/officeDocument/2006/relationships/slideLayout" Target="../slideLayouts/slideLayout223.xml"/><Relationship Id="rId6" Type="http://schemas.openxmlformats.org/officeDocument/2006/relationships/slideLayout" Target="../slideLayouts/slideLayout228.xml"/><Relationship Id="rId11" Type="http://schemas.openxmlformats.org/officeDocument/2006/relationships/slideLayout" Target="../slideLayouts/slideLayout233.xml"/><Relationship Id="rId5" Type="http://schemas.openxmlformats.org/officeDocument/2006/relationships/slideLayout" Target="../slideLayouts/slideLayout227.xml"/><Relationship Id="rId10" Type="http://schemas.openxmlformats.org/officeDocument/2006/relationships/slideLayout" Target="../slideLayouts/slideLayout232.xml"/><Relationship Id="rId4" Type="http://schemas.openxmlformats.org/officeDocument/2006/relationships/slideLayout" Target="../slideLayouts/slideLayout226.xml"/><Relationship Id="rId9"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1.xml"/><Relationship Id="rId13" Type="http://schemas.openxmlformats.org/officeDocument/2006/relationships/image" Target="../media/image9.png"/><Relationship Id="rId3" Type="http://schemas.openxmlformats.org/officeDocument/2006/relationships/slideLayout" Target="../slideLayouts/slideLayout236.xml"/><Relationship Id="rId7" Type="http://schemas.openxmlformats.org/officeDocument/2006/relationships/slideLayout" Target="../slideLayouts/slideLayout240.xml"/><Relationship Id="rId12" Type="http://schemas.openxmlformats.org/officeDocument/2006/relationships/theme" Target="../theme/theme22.xml"/><Relationship Id="rId2" Type="http://schemas.openxmlformats.org/officeDocument/2006/relationships/slideLayout" Target="../slideLayouts/slideLayout235.xml"/><Relationship Id="rId1" Type="http://schemas.openxmlformats.org/officeDocument/2006/relationships/slideLayout" Target="../slideLayouts/slideLayout234.xml"/><Relationship Id="rId6" Type="http://schemas.openxmlformats.org/officeDocument/2006/relationships/slideLayout" Target="../slideLayouts/slideLayout239.xml"/><Relationship Id="rId11" Type="http://schemas.openxmlformats.org/officeDocument/2006/relationships/slideLayout" Target="../slideLayouts/slideLayout244.xml"/><Relationship Id="rId5" Type="http://schemas.openxmlformats.org/officeDocument/2006/relationships/slideLayout" Target="../slideLayouts/slideLayout238.xml"/><Relationship Id="rId10" Type="http://schemas.openxmlformats.org/officeDocument/2006/relationships/slideLayout" Target="../slideLayouts/slideLayout243.xml"/><Relationship Id="rId4" Type="http://schemas.openxmlformats.org/officeDocument/2006/relationships/slideLayout" Target="../slideLayouts/slideLayout237.xml"/><Relationship Id="rId9"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2.xml"/><Relationship Id="rId3" Type="http://schemas.openxmlformats.org/officeDocument/2006/relationships/slideLayout" Target="../slideLayouts/slideLayout247.xml"/><Relationship Id="rId7" Type="http://schemas.openxmlformats.org/officeDocument/2006/relationships/slideLayout" Target="../slideLayouts/slideLayout251.xml"/><Relationship Id="rId12" Type="http://schemas.openxmlformats.org/officeDocument/2006/relationships/theme" Target="../theme/theme23.xml"/><Relationship Id="rId2" Type="http://schemas.openxmlformats.org/officeDocument/2006/relationships/slideLayout" Target="../slideLayouts/slideLayout246.xml"/><Relationship Id="rId1" Type="http://schemas.openxmlformats.org/officeDocument/2006/relationships/slideLayout" Target="../slideLayouts/slideLayout245.xml"/><Relationship Id="rId6" Type="http://schemas.openxmlformats.org/officeDocument/2006/relationships/slideLayout" Target="../slideLayouts/slideLayout250.xml"/><Relationship Id="rId11" Type="http://schemas.openxmlformats.org/officeDocument/2006/relationships/slideLayout" Target="../slideLayouts/slideLayout255.xml"/><Relationship Id="rId5" Type="http://schemas.openxmlformats.org/officeDocument/2006/relationships/slideLayout" Target="../slideLayouts/slideLayout249.xml"/><Relationship Id="rId10" Type="http://schemas.openxmlformats.org/officeDocument/2006/relationships/slideLayout" Target="../slideLayouts/slideLayout254.xml"/><Relationship Id="rId4" Type="http://schemas.openxmlformats.org/officeDocument/2006/relationships/slideLayout" Target="../slideLayouts/slideLayout248.xml"/><Relationship Id="rId9" Type="http://schemas.openxmlformats.org/officeDocument/2006/relationships/slideLayout" Target="../slideLayouts/slideLayout25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5.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1.pn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6.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6.xml"/><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7.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jpeg"/><Relationship Id="rId18" Type="http://schemas.openxmlformats.org/officeDocument/2006/relationships/image" Target="../media/image8.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8.xml"/><Relationship Id="rId17" Type="http://schemas.openxmlformats.org/officeDocument/2006/relationships/image" Target="../media/image7.png"/><Relationship Id="rId2" Type="http://schemas.openxmlformats.org/officeDocument/2006/relationships/slideLayout" Target="../slideLayouts/slideLayout81.xml"/><Relationship Id="rId16" Type="http://schemas.openxmlformats.org/officeDocument/2006/relationships/image" Target="../media/image6.png"/><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5" Type="http://schemas.openxmlformats.org/officeDocument/2006/relationships/image" Target="../media/image5.png"/><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 Id="rId14" Type="http://schemas.openxmlformats.org/officeDocument/2006/relationships/image" Target="../media/image4.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8.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9.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03F1196D-6E90-4168-86F8-F84964D1395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29" r:id="rId1"/>
    <p:sldLayoutId id="2147484630" r:id="rId2"/>
    <p:sldLayoutId id="2147484631" r:id="rId3"/>
    <p:sldLayoutId id="2147484632" r:id="rId4"/>
    <p:sldLayoutId id="2147484633" r:id="rId5"/>
    <p:sldLayoutId id="2147484634" r:id="rId6"/>
    <p:sldLayoutId id="2147484635" r:id="rId7"/>
    <p:sldLayoutId id="2147484636" r:id="rId8"/>
    <p:sldLayoutId id="2147484637" r:id="rId9"/>
    <p:sldLayoutId id="2147484638" r:id="rId10"/>
    <p:sldLayoutId id="214748463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mn-lt"/>
              </a:defRPr>
            </a:lvl1pPr>
          </a:lstStyle>
          <a:p>
            <a:pPr>
              <a:defRPr/>
            </a:pPr>
            <a:endParaRPr lang="en-US" baseline="30000"/>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mn-lt"/>
              </a:defRPr>
            </a:lvl1pPr>
          </a:lstStyle>
          <a:p>
            <a:pPr algn="ctr">
              <a:defRPr/>
            </a:pPr>
            <a:endParaRPr lang="en-US" baseline="30000"/>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mn-lt"/>
              </a:defRPr>
            </a:lvl1pPr>
          </a:lstStyle>
          <a:p>
            <a:pPr>
              <a:defRPr/>
            </a:pPr>
            <a:fld id="{4BE1205C-4669-4199-87DA-5B3144CF62D7}" type="slidenum">
              <a:rPr lang="en-US" baseline="30000"/>
              <a:pPr>
                <a:defRPr/>
              </a:pPr>
              <a:t>‹#›</a:t>
            </a:fld>
            <a:endParaRPr lang="en-US" baseline="30000"/>
          </a:p>
        </p:txBody>
      </p:sp>
    </p:spTree>
  </p:cSld>
  <p:clrMap bg1="lt1" tx1="dk1" bg2="lt2" tx2="dk2" accent1="accent1" accent2="accent2" accent3="accent3" accent4="accent4" accent5="accent5" accent6="accent6" hlink="hlink" folHlink="folHlink"/>
  <p:sldLayoutIdLst>
    <p:sldLayoutId id="2147485430" r:id="rId1"/>
    <p:sldLayoutId id="2147485431" r:id="rId2"/>
    <p:sldLayoutId id="2147485432" r:id="rId3"/>
    <p:sldLayoutId id="2147485433" r:id="rId4"/>
    <p:sldLayoutId id="2147485434" r:id="rId5"/>
    <p:sldLayoutId id="2147485435" r:id="rId6"/>
    <p:sldLayoutId id="2147485436" r:id="rId7"/>
    <p:sldLayoutId id="2147485437" r:id="rId8"/>
    <p:sldLayoutId id="2147485438" r:id="rId9"/>
    <p:sldLayoutId id="2147485439" r:id="rId10"/>
    <p:sldLayoutId id="214748544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chemeClr val="tx1"/>
                </a:solidFill>
                <a:latin typeface="+mn-lt"/>
              </a:defRPr>
            </a:lvl1pPr>
          </a:lstStyle>
          <a:p>
            <a:pPr>
              <a:defRPr/>
            </a:pPr>
            <a:endParaRPr lang="en-US">
              <a:solidFill>
                <a:srgbClr val="000000"/>
              </a:solidFill>
            </a:endParaRPr>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chemeClr val="tx1"/>
                </a:solidFill>
                <a:latin typeface="+mn-lt"/>
              </a:defRPr>
            </a:lvl1pPr>
          </a:lstStyle>
          <a:p>
            <a:pPr>
              <a:defRPr/>
            </a:pPr>
            <a:endParaRPr lang="en-US">
              <a:solidFill>
                <a:srgbClr val="000000"/>
              </a:solidFill>
            </a:endParaRPr>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chemeClr val="tx1"/>
                </a:solidFill>
                <a:latin typeface="+mn-lt"/>
              </a:defRPr>
            </a:lvl1pPr>
          </a:lstStyle>
          <a:p>
            <a:pPr>
              <a:defRPr/>
            </a:pPr>
            <a:fld id="{5DFF22A0-51A6-4E05-A3DD-02F6850D502F}"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442" r:id="rId1"/>
    <p:sldLayoutId id="2147485443" r:id="rId2"/>
    <p:sldLayoutId id="2147485444" r:id="rId3"/>
    <p:sldLayoutId id="2147485445" r:id="rId4"/>
    <p:sldLayoutId id="2147485446" r:id="rId5"/>
    <p:sldLayoutId id="2147485447" r:id="rId6"/>
    <p:sldLayoutId id="2147485448" r:id="rId7"/>
    <p:sldLayoutId id="2147485449" r:id="rId8"/>
    <p:sldLayoutId id="2147485450" r:id="rId9"/>
    <p:sldLayoutId id="2147485451" r:id="rId10"/>
    <p:sldLayoutId id="214748545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3"/>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12" r:id="rId1"/>
    <p:sldLayoutId id="2147485613" r:id="rId2"/>
    <p:sldLayoutId id="2147485614" r:id="rId3"/>
    <p:sldLayoutId id="2147485615" r:id="rId4"/>
    <p:sldLayoutId id="2147485616" r:id="rId5"/>
    <p:sldLayoutId id="2147485617" r:id="rId6"/>
    <p:sldLayoutId id="2147485618" r:id="rId7"/>
    <p:sldLayoutId id="2147485619" r:id="rId8"/>
    <p:sldLayoutId id="2147485620" r:id="rId9"/>
    <p:sldLayoutId id="2147485621" r:id="rId10"/>
    <p:sldLayoutId id="2147485622"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24" r:id="rId1"/>
    <p:sldLayoutId id="2147485625" r:id="rId2"/>
    <p:sldLayoutId id="2147485626" r:id="rId3"/>
    <p:sldLayoutId id="2147485627" r:id="rId4"/>
    <p:sldLayoutId id="2147485628" r:id="rId5"/>
    <p:sldLayoutId id="2147485629" r:id="rId6"/>
    <p:sldLayoutId id="2147485630" r:id="rId7"/>
    <p:sldLayoutId id="2147485631" r:id="rId8"/>
    <p:sldLayoutId id="2147485632" r:id="rId9"/>
    <p:sldLayoutId id="2147485633" r:id="rId10"/>
    <p:sldLayoutId id="2147485634"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latin typeface="Arial" charset="0"/>
            </a:endParaRPr>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latin typeface="Arial" charset="0"/>
            </a:endParaRPr>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latin typeface="Arial" charset="0"/>
              </a:rPr>
              <a:pPr>
                <a:defRPr/>
              </a:pPr>
              <a:t>‹#›</a:t>
            </a:fld>
            <a:endParaRPr lang="en-US">
              <a:latin typeface="Arial" charset="0"/>
            </a:endParaRPr>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57"/>
            <a:ext cx="8229600" cy="384175"/>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5636" r:id="rId1"/>
    <p:sldLayoutId id="2147485637" r:id="rId2"/>
    <p:sldLayoutId id="2147485638" r:id="rId3"/>
    <p:sldLayoutId id="2147485639" r:id="rId4"/>
    <p:sldLayoutId id="2147485640" r:id="rId5"/>
    <p:sldLayoutId id="2147485641" r:id="rId6"/>
    <p:sldLayoutId id="2147485642" r:id="rId7"/>
    <p:sldLayoutId id="2147485643" r:id="rId8"/>
    <p:sldLayoutId id="2147485644" r:id="rId9"/>
    <p:sldLayoutId id="2147485645" r:id="rId10"/>
    <p:sldLayoutId id="2147485646"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603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5603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52452"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30000">
                <a:solidFill>
                  <a:srgbClr val="000000"/>
                </a:solidFill>
                <a:latin typeface="+mn-lt"/>
              </a:defRPr>
            </a:lvl1pPr>
          </a:lstStyle>
          <a:p>
            <a:pPr>
              <a:defRPr/>
            </a:pPr>
            <a:endParaRPr lang="en-US"/>
          </a:p>
        </p:txBody>
      </p:sp>
      <p:sp>
        <p:nvSpPr>
          <p:cNvPr id="2152453"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30000">
                <a:solidFill>
                  <a:srgbClr val="000000"/>
                </a:solidFill>
                <a:latin typeface="+mn-lt"/>
              </a:defRPr>
            </a:lvl1pPr>
          </a:lstStyle>
          <a:p>
            <a:pPr>
              <a:defRPr/>
            </a:pPr>
            <a:endParaRPr lang="en-US"/>
          </a:p>
        </p:txBody>
      </p:sp>
      <p:sp>
        <p:nvSpPr>
          <p:cNvPr id="2152454"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30000">
                <a:solidFill>
                  <a:srgbClr val="000000"/>
                </a:solidFill>
                <a:latin typeface="+mn-lt"/>
              </a:defRPr>
            </a:lvl1pPr>
          </a:lstStyle>
          <a:p>
            <a:pPr>
              <a:defRPr/>
            </a:pPr>
            <a:fld id="{1F0E1F21-EFBE-430B-961D-E109832902C9}" type="slidenum">
              <a:rPr lang="en-US"/>
              <a:pPr>
                <a:defRPr/>
              </a:pPr>
              <a:t>‹#›</a:t>
            </a:fld>
            <a:endParaRPr lang="en-US"/>
          </a:p>
        </p:txBody>
      </p:sp>
    </p:spTree>
    <p:extLst>
      <p:ext uri="{BB962C8B-B14F-4D97-AF65-F5344CB8AC3E}">
        <p14:creationId xmlns:p14="http://schemas.microsoft.com/office/powerpoint/2010/main" val="3874763190"/>
      </p:ext>
    </p:extLst>
  </p:cSld>
  <p:clrMap bg1="lt1" tx1="dk1" bg2="lt2" tx2="dk2" accent1="accent1" accent2="accent2" accent3="accent3" accent4="accent4" accent5="accent5" accent6="accent6" hlink="hlink" folHlink="folHlink"/>
  <p:sldLayoutIdLst>
    <p:sldLayoutId id="2147485661" r:id="rId1"/>
    <p:sldLayoutId id="2147485662" r:id="rId2"/>
    <p:sldLayoutId id="2147485663" r:id="rId3"/>
    <p:sldLayoutId id="2147485664" r:id="rId4"/>
    <p:sldLayoutId id="2147485665" r:id="rId5"/>
    <p:sldLayoutId id="2147485666" r:id="rId6"/>
    <p:sldLayoutId id="2147485667" r:id="rId7"/>
    <p:sldLayoutId id="2147485668" r:id="rId8"/>
    <p:sldLayoutId id="2147485669" r:id="rId9"/>
    <p:sldLayoutId id="2147485670" r:id="rId10"/>
    <p:sldLayoutId id="214748567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solidFill>
                <a:srgbClr val="000000"/>
              </a:solidFill>
            </a:endParaRPr>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solidFill>
                <a:srgbClr val="000000"/>
              </a:solidFill>
            </a:endParaRPr>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08789622"/>
      </p:ext>
    </p:extLst>
  </p:cSld>
  <p:clrMap bg1="lt1" tx1="dk1" bg2="lt2" tx2="dk2" accent1="accent1" accent2="accent2" accent3="accent3" accent4="accent4" accent5="accent5" accent6="accent6" hlink="hlink" folHlink="folHlink"/>
  <p:sldLayoutIdLst>
    <p:sldLayoutId id="2147485685" r:id="rId1"/>
    <p:sldLayoutId id="2147485686" r:id="rId2"/>
    <p:sldLayoutId id="2147485687" r:id="rId3"/>
    <p:sldLayoutId id="2147485688" r:id="rId4"/>
    <p:sldLayoutId id="2147485689" r:id="rId5"/>
    <p:sldLayoutId id="2147485690" r:id="rId6"/>
    <p:sldLayoutId id="2147485691" r:id="rId7"/>
    <p:sldLayoutId id="2147485692" r:id="rId8"/>
    <p:sldLayoutId id="2147485693" r:id="rId9"/>
    <p:sldLayoutId id="2147485694" r:id="rId10"/>
    <p:sldLayoutId id="214748569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3551819"/>
      </p:ext>
    </p:extLst>
  </p:cSld>
  <p:clrMap bg1="lt1" tx1="dk1" bg2="lt2" tx2="dk2" accent1="accent1" accent2="accent2" accent3="accent3" accent4="accent4" accent5="accent5" accent6="accent6" hlink="hlink" folHlink="folHlink"/>
  <p:sldLayoutIdLst>
    <p:sldLayoutId id="2147485697" r:id="rId1"/>
    <p:sldLayoutId id="2147485698" r:id="rId2"/>
    <p:sldLayoutId id="2147485699" r:id="rId3"/>
    <p:sldLayoutId id="2147485700" r:id="rId4"/>
    <p:sldLayoutId id="2147485701" r:id="rId5"/>
    <p:sldLayoutId id="2147485702" r:id="rId6"/>
    <p:sldLayoutId id="2147485703" r:id="rId7"/>
    <p:sldLayoutId id="2147485704" r:id="rId8"/>
    <p:sldLayoutId id="2147485705" r:id="rId9"/>
    <p:sldLayoutId id="2147485706" r:id="rId10"/>
    <p:sldLayoutId id="214748570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7935615"/>
      </p:ext>
    </p:extLst>
  </p:cSld>
  <p:clrMap bg1="lt1" tx1="dk1" bg2="lt2" tx2="dk2" accent1="accent1" accent2="accent2" accent3="accent3" accent4="accent4" accent5="accent5" accent6="accent6" hlink="hlink" folHlink="folHlink"/>
  <p:sldLayoutIdLst>
    <p:sldLayoutId id="2147485757" r:id="rId1"/>
    <p:sldLayoutId id="2147485758" r:id="rId2"/>
    <p:sldLayoutId id="2147485759" r:id="rId3"/>
    <p:sldLayoutId id="2147485760" r:id="rId4"/>
    <p:sldLayoutId id="2147485761" r:id="rId5"/>
    <p:sldLayoutId id="2147485762" r:id="rId6"/>
    <p:sldLayoutId id="2147485763" r:id="rId7"/>
    <p:sldLayoutId id="2147485764" r:id="rId8"/>
    <p:sldLayoutId id="2147485765" r:id="rId9"/>
    <p:sldLayoutId id="2147485766" r:id="rId10"/>
    <p:sldLayoutId id="214748576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defRPr/>
            </a:pPr>
            <a:endParaRPr lang="en-US">
              <a:solidFill>
                <a:srgbClr val="000000"/>
              </a:solidFill>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a:defRPr/>
            </a:pPr>
            <a:endParaRPr lang="en-US">
              <a:solidFill>
                <a:srgbClr val="000000"/>
              </a:solidFill>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a:defRPr/>
            </a:pPr>
            <a:fld id="{EE8C2D59-AAE9-4FC3-9DE8-139537A56C4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30533223"/>
      </p:ext>
    </p:extLst>
  </p:cSld>
  <p:clrMap bg1="lt1" tx1="dk1" bg2="lt2" tx2="dk2" accent1="accent1" accent2="accent2" accent3="accent3" accent4="accent4" accent5="accent5" accent6="accent6" hlink="hlink" folHlink="folHlink"/>
  <p:sldLayoutIdLst>
    <p:sldLayoutId id="2147485769" r:id="rId1"/>
    <p:sldLayoutId id="2147485770" r:id="rId2"/>
    <p:sldLayoutId id="2147485771" r:id="rId3"/>
    <p:sldLayoutId id="2147485772" r:id="rId4"/>
    <p:sldLayoutId id="2147485773" r:id="rId5"/>
    <p:sldLayoutId id="2147485774" r:id="rId6"/>
    <p:sldLayoutId id="2147485775" r:id="rId7"/>
    <p:sldLayoutId id="2147485776" r:id="rId8"/>
    <p:sldLayoutId id="2147485777" r:id="rId9"/>
    <p:sldLayoutId id="2147485778" r:id="rId10"/>
    <p:sldLayoutId id="214748577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098" name="Rectangle 2"/>
          <p:cNvSpPr>
            <a:spLocks noGrp="1" noChangeArrowheads="1"/>
          </p:cNvSpPr>
          <p:nvPr>
            <p:ph type="body" idx="1"/>
          </p:nvPr>
        </p:nvSpPr>
        <p:spPr bwMode="auto">
          <a:xfrm>
            <a:off x="455613" y="1598613"/>
            <a:ext cx="8226425" cy="4570412"/>
          </a:xfrm>
          <a:prstGeom prst="rect">
            <a:avLst/>
          </a:prstGeom>
          <a:noFill/>
          <a:ln w="9525">
            <a:noFill/>
            <a:miter lim="800000"/>
            <a:headEnd/>
            <a:tailEnd/>
          </a:ln>
        </p:spPr>
        <p:txBody>
          <a:bodyPr vert="horz" wrap="square" lIns="685800" tIns="685800" rIns="685800" bIns="685800" numCol="1" anchor="ctr"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651" r:id="rId1"/>
    <p:sldLayoutId id="2147484652" r:id="rId2"/>
    <p:sldLayoutId id="2147484653" r:id="rId3"/>
    <p:sldLayoutId id="2147484654" r:id="rId4"/>
    <p:sldLayoutId id="2147484655" r:id="rId5"/>
    <p:sldLayoutId id="2147484656" r:id="rId6"/>
    <p:sldLayoutId id="2147484657" r:id="rId7"/>
    <p:sldLayoutId id="2147484658" r:id="rId8"/>
    <p:sldLayoutId id="2147484659" r:id="rId9"/>
    <p:sldLayoutId id="2147484660" r:id="rId10"/>
    <p:sldLayoutId id="2147484661" r:id="rId11"/>
    <p:sldLayoutId id="2147484662"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a:solidFill>
            <a:schemeClr val="tx2"/>
          </a:solidFill>
          <a:latin typeface="Arial" charset="0"/>
        </a:defRPr>
      </a:lvl6pPr>
      <a:lvl7pPr marL="914400" algn="ctr" rtl="0" fontAlgn="base">
        <a:spcBef>
          <a:spcPct val="0"/>
        </a:spcBef>
        <a:spcAft>
          <a:spcPct val="0"/>
        </a:spcAft>
        <a:defRPr>
          <a:solidFill>
            <a:schemeClr val="tx2"/>
          </a:solidFill>
          <a:latin typeface="Arial" charset="0"/>
        </a:defRPr>
      </a:lvl7pPr>
      <a:lvl8pPr marL="1371600" algn="ctr" rtl="0" fontAlgn="base">
        <a:spcBef>
          <a:spcPct val="0"/>
        </a:spcBef>
        <a:spcAft>
          <a:spcPct val="0"/>
        </a:spcAft>
        <a:defRPr>
          <a:solidFill>
            <a:schemeClr val="tx2"/>
          </a:solidFill>
          <a:latin typeface="Arial" charset="0"/>
        </a:defRPr>
      </a:lvl8pPr>
      <a:lvl9pPr marL="1828800" algn="ctr" rtl="0" fontAlgn="base">
        <a:spcBef>
          <a:spcPct val="0"/>
        </a:spcBef>
        <a:spcAft>
          <a:spcPct val="0"/>
        </a:spcAft>
        <a:defRPr>
          <a:solidFill>
            <a:schemeClr val="tx2"/>
          </a:solidFill>
          <a:latin typeface="Arial" charset="0"/>
        </a:defRPr>
      </a:lvl9pPr>
    </p:titleStyle>
    <p:bodyStyle>
      <a:lvl1pPr marL="342900" indent="-342900" algn="l" rtl="0" eaLnBrk="0" fontAlgn="base" hangingPunct="0">
        <a:lnSpc>
          <a:spcPct val="120000"/>
        </a:lnSpc>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lnSpc>
          <a:spcPct val="120000"/>
        </a:lnSpc>
        <a:spcBef>
          <a:spcPct val="20000"/>
        </a:spcBef>
        <a:spcAft>
          <a:spcPct val="0"/>
        </a:spcAft>
        <a:buChar char="–"/>
        <a:defRPr sz="2800">
          <a:solidFill>
            <a:schemeClr val="tx1"/>
          </a:solidFill>
          <a:latin typeface="+mn-lt"/>
        </a:defRPr>
      </a:lvl2pPr>
      <a:lvl3pPr marL="1143000" indent="-228600" algn="l" rtl="0" eaLnBrk="0" fontAlgn="base" hangingPunct="0">
        <a:lnSpc>
          <a:spcPct val="120000"/>
        </a:lnSpc>
        <a:spcBef>
          <a:spcPct val="20000"/>
        </a:spcBef>
        <a:spcAft>
          <a:spcPct val="0"/>
        </a:spcAft>
        <a:buChar char="•"/>
        <a:defRPr sz="2400">
          <a:solidFill>
            <a:schemeClr val="tx1"/>
          </a:solidFill>
          <a:latin typeface="+mn-lt"/>
        </a:defRPr>
      </a:lvl3pPr>
      <a:lvl4pPr marL="1600200" indent="-228600" algn="l" rtl="0" eaLnBrk="0" fontAlgn="base" hangingPunct="0">
        <a:lnSpc>
          <a:spcPct val="120000"/>
        </a:lnSpc>
        <a:spcBef>
          <a:spcPct val="20000"/>
        </a:spcBef>
        <a:spcAft>
          <a:spcPct val="0"/>
        </a:spcAft>
        <a:buChar char="–"/>
        <a:defRPr sz="2000">
          <a:solidFill>
            <a:schemeClr val="tx1"/>
          </a:solidFill>
          <a:latin typeface="+mn-lt"/>
        </a:defRPr>
      </a:lvl4pPr>
      <a:lvl5pPr marL="2057400" indent="-228600" algn="l" rtl="0" eaLnBrk="0" fontAlgn="base" hangingPunct="0">
        <a:lnSpc>
          <a:spcPct val="120000"/>
        </a:lnSpc>
        <a:spcBef>
          <a:spcPct val="20000"/>
        </a:spcBef>
        <a:spcAft>
          <a:spcPct val="0"/>
        </a:spcAft>
        <a:buChar char="»"/>
        <a:defRPr sz="2000">
          <a:solidFill>
            <a:schemeClr val="tx1"/>
          </a:solidFill>
          <a:latin typeface="+mn-lt"/>
        </a:defRPr>
      </a:lvl5pPr>
      <a:lvl6pPr marL="2514600" indent="-228600" algn="l" rtl="0" fontAlgn="base">
        <a:lnSpc>
          <a:spcPct val="120000"/>
        </a:lnSpc>
        <a:spcBef>
          <a:spcPct val="20000"/>
        </a:spcBef>
        <a:spcAft>
          <a:spcPct val="0"/>
        </a:spcAft>
        <a:buChar char="»"/>
        <a:defRPr sz="2000">
          <a:solidFill>
            <a:schemeClr val="tx1"/>
          </a:solidFill>
          <a:latin typeface="+mn-lt"/>
        </a:defRPr>
      </a:lvl6pPr>
      <a:lvl7pPr marL="2971800" indent="-228600" algn="l" rtl="0" fontAlgn="base">
        <a:lnSpc>
          <a:spcPct val="120000"/>
        </a:lnSpc>
        <a:spcBef>
          <a:spcPct val="20000"/>
        </a:spcBef>
        <a:spcAft>
          <a:spcPct val="0"/>
        </a:spcAft>
        <a:buChar char="»"/>
        <a:defRPr sz="2000">
          <a:solidFill>
            <a:schemeClr val="tx1"/>
          </a:solidFill>
          <a:latin typeface="+mn-lt"/>
        </a:defRPr>
      </a:lvl7pPr>
      <a:lvl8pPr marL="3429000" indent="-228600" algn="l" rtl="0" fontAlgn="base">
        <a:lnSpc>
          <a:spcPct val="120000"/>
        </a:lnSpc>
        <a:spcBef>
          <a:spcPct val="20000"/>
        </a:spcBef>
        <a:spcAft>
          <a:spcPct val="0"/>
        </a:spcAft>
        <a:buChar char="»"/>
        <a:defRPr sz="2000">
          <a:solidFill>
            <a:schemeClr val="tx1"/>
          </a:solidFill>
          <a:latin typeface="+mn-lt"/>
        </a:defRPr>
      </a:lvl8pPr>
      <a:lvl9pPr marL="3886200" indent="-228600" algn="l" rtl="0" fontAlgn="base">
        <a:lnSpc>
          <a:spcPct val="120000"/>
        </a:lnSpc>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81F98C2F-E42E-48BF-8AB7-6FC18EFB2B05}" type="datetimeFigureOut">
              <a:rPr lang="en-US">
                <a:solidFill>
                  <a:prstClr val="black">
                    <a:tint val="75000"/>
                  </a:prstClr>
                </a:solidFill>
              </a:rPr>
              <a:pPr>
                <a:defRPr/>
              </a:pPr>
              <a:t>1/5/2026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97F0A22-D2C0-4F90-AEED-ED236F150D5C}" type="slidenum">
              <a:rPr lang="en-US">
                <a:solidFill>
                  <a:prstClr val="black">
                    <a:tint val="75000"/>
                  </a:prstClr>
                </a:solidFill>
              </a:rPr>
              <a:pPr>
                <a:defRPr/>
              </a:pPr>
              <a:t>‹#›</a:t>
            </a:fld>
            <a:endParaRPr lang="en-US">
              <a:solidFill>
                <a:prstClr val="black">
                  <a:tint val="75000"/>
                </a:prstClr>
              </a:solidFill>
            </a:endParaRPr>
          </a:p>
        </p:txBody>
      </p:sp>
    </p:spTree>
    <p:extLst>
      <p:ext uri="{BB962C8B-B14F-4D97-AF65-F5344CB8AC3E}">
        <p14:creationId xmlns:p14="http://schemas.microsoft.com/office/powerpoint/2010/main" val="2504070892"/>
      </p:ext>
    </p:extLst>
  </p:cSld>
  <p:clrMap bg1="lt1" tx1="dk1" bg2="lt2" tx2="dk2" accent1="accent1" accent2="accent2" accent3="accent3" accent4="accent4" accent5="accent5" accent6="accent6" hlink="hlink" folHlink="folHlink"/>
  <p:sldLayoutIdLst>
    <p:sldLayoutId id="2147485781" r:id="rId1"/>
    <p:sldLayoutId id="2147485782" r:id="rId2"/>
    <p:sldLayoutId id="2147485783" r:id="rId3"/>
    <p:sldLayoutId id="2147485784" r:id="rId4"/>
    <p:sldLayoutId id="2147485785" r:id="rId5"/>
    <p:sldLayoutId id="2147485786" r:id="rId6"/>
    <p:sldLayoutId id="2147485787" r:id="rId7"/>
    <p:sldLayoutId id="2147485788" r:id="rId8"/>
    <p:sldLayoutId id="2147485789" r:id="rId9"/>
    <p:sldLayoutId id="2147485790" r:id="rId10"/>
    <p:sldLayoutId id="214748579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112742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a:defRPr/>
            </a:pPr>
            <a:endParaRPr lang="en-US" sz="2000" baseline="30000">
              <a:solidFill>
                <a:srgbClr val="003300"/>
              </a:solidFill>
              <a:latin typeface="Verdana" pitchFamily="34" charset="0"/>
            </a:endParaRPr>
          </a:p>
        </p:txBody>
      </p:sp>
      <p:sp>
        <p:nvSpPr>
          <p:cNvPr id="112742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2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a:defRPr/>
            </a:pPr>
            <a:endParaRPr lang="en-US" sz="2000" baseline="30000">
              <a:solidFill>
                <a:srgbClr val="003300"/>
              </a:solidFill>
              <a:latin typeface="Verdana" pitchFamily="34" charset="0"/>
            </a:endParaRPr>
          </a:p>
        </p:txBody>
      </p:sp>
      <p:sp>
        <p:nvSpPr>
          <p:cNvPr id="112743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7"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743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lvl1pPr>
          </a:lstStyle>
          <a:p>
            <a:pPr>
              <a:defRPr/>
            </a:pPr>
            <a:endParaRPr lang="en-US">
              <a:solidFill>
                <a:srgbClr val="003300"/>
              </a:solidFill>
              <a:latin typeface="Verdana" pitchFamily="34" charset="0"/>
            </a:endParaRPr>
          </a:p>
        </p:txBody>
      </p:sp>
      <p:sp>
        <p:nvSpPr>
          <p:cNvPr id="112743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lvl1pPr>
          </a:lstStyle>
          <a:p>
            <a:pPr algn="ctr">
              <a:defRPr/>
            </a:pPr>
            <a:endParaRPr lang="en-US">
              <a:solidFill>
                <a:srgbClr val="003300"/>
              </a:solidFill>
              <a:latin typeface="Verdana" pitchFamily="34" charset="0"/>
            </a:endParaRPr>
          </a:p>
        </p:txBody>
      </p:sp>
      <p:sp>
        <p:nvSpPr>
          <p:cNvPr id="112743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lvl1pPr>
          </a:lstStyle>
          <a:p>
            <a:pPr>
              <a:defRPr/>
            </a:pPr>
            <a:fld id="{E5757740-855E-494B-B46A-8479212BE63B}" type="slidenum">
              <a:rPr lang="en-US">
                <a:solidFill>
                  <a:srgbClr val="003300"/>
                </a:solidFill>
                <a:latin typeface="Verdana" pitchFamily="34" charset="0"/>
              </a:rPr>
              <a:pPr>
                <a:defRPr/>
              </a:pPr>
              <a:t>‹#›</a:t>
            </a:fld>
            <a:endParaRPr lang="en-US">
              <a:solidFill>
                <a:srgbClr val="003300"/>
              </a:solidFill>
              <a:latin typeface="Verdana" pitchFamily="34" charset="0"/>
            </a:endParaRPr>
          </a:p>
        </p:txBody>
      </p:sp>
    </p:spTree>
    <p:extLst>
      <p:ext uri="{BB962C8B-B14F-4D97-AF65-F5344CB8AC3E}">
        <p14:creationId xmlns:p14="http://schemas.microsoft.com/office/powerpoint/2010/main" val="2053892243"/>
      </p:ext>
    </p:extLst>
  </p:cSld>
  <p:clrMap bg1="lt1" tx1="dk1" bg2="lt2" tx2="dk2" accent1="accent1" accent2="accent2" accent3="accent3" accent4="accent4" accent5="accent5" accent6="accent6" hlink="hlink" folHlink="folHlink"/>
  <p:sldLayoutIdLst>
    <p:sldLayoutId id="2147485793" r:id="rId1"/>
    <p:sldLayoutId id="2147485794" r:id="rId2"/>
    <p:sldLayoutId id="2147485795" r:id="rId3"/>
    <p:sldLayoutId id="2147485796" r:id="rId4"/>
    <p:sldLayoutId id="2147485797" r:id="rId5"/>
    <p:sldLayoutId id="2147485798" r:id="rId6"/>
    <p:sldLayoutId id="2147485799" r:id="rId7"/>
    <p:sldLayoutId id="2147485800" r:id="rId8"/>
    <p:sldLayoutId id="2147485801" r:id="rId9"/>
    <p:sldLayoutId id="2147485802" r:id="rId10"/>
    <p:sldLayoutId id="2147485803"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06400" y="228600"/>
            <a:ext cx="7772400" cy="11430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885950"/>
            <a:ext cx="8178800" cy="417195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2756" name="Rectangle 4"/>
          <p:cNvSpPr>
            <a:spLocks noGrp="1" noChangeArrowheads="1"/>
          </p:cNvSpPr>
          <p:nvPr>
            <p:ph type="dt" sz="half" idx="2"/>
          </p:nvPr>
        </p:nvSpPr>
        <p:spPr bwMode="auto">
          <a:xfrm>
            <a:off x="4318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l" eaLnBrk="0" hangingPunct="0">
              <a:spcBef>
                <a:spcPct val="50000"/>
              </a:spcBef>
              <a:defRPr kumimoji="0" sz="1400" i="0">
                <a:solidFill>
                  <a:srgbClr val="5E574E"/>
                </a:solidFill>
              </a:defRPr>
            </a:lvl1pPr>
          </a:lstStyle>
          <a:p>
            <a:pPr>
              <a:defRPr/>
            </a:pPr>
            <a:endParaRPr lang="en-US"/>
          </a:p>
        </p:txBody>
      </p:sp>
      <p:sp>
        <p:nvSpPr>
          <p:cNvPr id="202757" name="Rectangle 5"/>
          <p:cNvSpPr>
            <a:spLocks noGrp="1" noChangeArrowheads="1"/>
          </p:cNvSpPr>
          <p:nvPr>
            <p:ph type="ftr" sz="quarter" idx="3"/>
          </p:nvPr>
        </p:nvSpPr>
        <p:spPr bwMode="auto">
          <a:xfrm>
            <a:off x="3124200" y="6229350"/>
            <a:ext cx="28956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ctr" eaLnBrk="0" hangingPunct="0">
              <a:spcBef>
                <a:spcPct val="50000"/>
              </a:spcBef>
              <a:defRPr kumimoji="0" sz="1400" i="0">
                <a:solidFill>
                  <a:srgbClr val="5E574E"/>
                </a:solidFill>
              </a:defRPr>
            </a:lvl1pPr>
          </a:lstStyle>
          <a:p>
            <a:pPr>
              <a:defRPr/>
            </a:pPr>
            <a:endParaRPr lang="en-US"/>
          </a:p>
        </p:txBody>
      </p:sp>
      <p:sp>
        <p:nvSpPr>
          <p:cNvPr id="202758" name="Rectangle 6"/>
          <p:cNvSpPr>
            <a:spLocks noGrp="1" noChangeArrowheads="1"/>
          </p:cNvSpPr>
          <p:nvPr>
            <p:ph type="sldNum" sz="quarter" idx="4"/>
          </p:nvPr>
        </p:nvSpPr>
        <p:spPr bwMode="auto">
          <a:xfrm>
            <a:off x="6731000" y="6229350"/>
            <a:ext cx="19050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0" hangingPunct="0">
              <a:spcBef>
                <a:spcPct val="50000"/>
              </a:spcBef>
              <a:defRPr kumimoji="0" sz="1400" i="0">
                <a:solidFill>
                  <a:srgbClr val="5E574E"/>
                </a:solidFill>
              </a:defRPr>
            </a:lvl1pPr>
          </a:lstStyle>
          <a:p>
            <a:pPr>
              <a:defRPr/>
            </a:pPr>
            <a:fld id="{10F28C54-ED74-42DD-A942-0C84C6D010F8}" type="slidenum">
              <a:rPr lang="en-US"/>
              <a:pPr>
                <a:defRPr/>
              </a:pPr>
              <a:t>‹#›</a:t>
            </a:fld>
            <a:endParaRPr lang="en-US"/>
          </a:p>
        </p:txBody>
      </p:sp>
      <p:pic>
        <p:nvPicPr>
          <p:cNvPr id="6151" name="Picture 7" descr="paint"/>
          <p:cNvPicPr>
            <a:picLocks noChangeAspect="1" noChangeArrowheads="1"/>
          </p:cNvPicPr>
          <p:nvPr/>
        </p:nvPicPr>
        <p:blipFill>
          <a:blip r:embed="rId13" cstate="print">
            <a:clrChange>
              <a:clrFrom>
                <a:srgbClr val="C0C0C0"/>
              </a:clrFrom>
              <a:clrTo>
                <a:srgbClr val="C0C0C0">
                  <a:alpha val="0"/>
                </a:srgbClr>
              </a:clrTo>
            </a:clrChange>
          </a:blip>
          <a:srcRect/>
          <a:stretch>
            <a:fillRect/>
          </a:stretch>
        </p:blipFill>
        <p:spPr bwMode="auto">
          <a:xfrm>
            <a:off x="914400" y="1314461"/>
            <a:ext cx="8229600" cy="384175"/>
          </a:xfrm>
          <a:prstGeom prst="rect">
            <a:avLst/>
          </a:prstGeom>
          <a:noFill/>
          <a:ln w="9525">
            <a:noFill/>
            <a:miter lim="800000"/>
            <a:headEnd/>
            <a:tailEnd/>
          </a:ln>
        </p:spPr>
      </p:pic>
    </p:spTree>
    <p:extLst>
      <p:ext uri="{BB962C8B-B14F-4D97-AF65-F5344CB8AC3E}">
        <p14:creationId xmlns:p14="http://schemas.microsoft.com/office/powerpoint/2010/main" val="165159245"/>
      </p:ext>
    </p:extLst>
  </p:cSld>
  <p:clrMap bg1="lt1" tx1="dk1" bg2="lt2" tx2="dk2" accent1="accent1" accent2="accent2" accent3="accent3" accent4="accent4" accent5="accent5" accent6="accent6" hlink="hlink" folHlink="folHlink"/>
  <p:sldLayoutIdLst>
    <p:sldLayoutId id="2147485805" r:id="rId1"/>
    <p:sldLayoutId id="2147485806" r:id="rId2"/>
    <p:sldLayoutId id="2147485807" r:id="rId3"/>
    <p:sldLayoutId id="2147485808" r:id="rId4"/>
    <p:sldLayoutId id="2147485809" r:id="rId5"/>
    <p:sldLayoutId id="2147485810" r:id="rId6"/>
    <p:sldLayoutId id="2147485811" r:id="rId7"/>
    <p:sldLayoutId id="2147485812" r:id="rId8"/>
    <p:sldLayoutId id="2147485813" r:id="rId9"/>
    <p:sldLayoutId id="2147485814" r:id="rId10"/>
    <p:sldLayoutId id="2147485815" r:id="rId11"/>
  </p:sldLayoutIdLst>
  <p:transition/>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Arial Black" pitchFamily="34" charset="0"/>
        </a:defRPr>
      </a:lvl2pPr>
      <a:lvl3pPr algn="l" rtl="0" eaLnBrk="0" fontAlgn="base" hangingPunct="0">
        <a:spcBef>
          <a:spcPct val="0"/>
        </a:spcBef>
        <a:spcAft>
          <a:spcPct val="0"/>
        </a:spcAft>
        <a:defRPr kumimoji="1" sz="4000">
          <a:solidFill>
            <a:schemeClr val="tx2"/>
          </a:solidFill>
          <a:latin typeface="Arial Black" pitchFamily="34" charset="0"/>
        </a:defRPr>
      </a:lvl3pPr>
      <a:lvl4pPr algn="l" rtl="0" eaLnBrk="0" fontAlgn="base" hangingPunct="0">
        <a:spcBef>
          <a:spcPct val="0"/>
        </a:spcBef>
        <a:spcAft>
          <a:spcPct val="0"/>
        </a:spcAft>
        <a:defRPr kumimoji="1" sz="4000">
          <a:solidFill>
            <a:schemeClr val="tx2"/>
          </a:solidFill>
          <a:latin typeface="Arial Black" pitchFamily="34" charset="0"/>
        </a:defRPr>
      </a:lvl4pPr>
      <a:lvl5pPr algn="l" rtl="0" eaLnBrk="0" fontAlgn="base" hangingPunct="0">
        <a:spcBef>
          <a:spcPct val="0"/>
        </a:spcBef>
        <a:spcAft>
          <a:spcPct val="0"/>
        </a:spcAft>
        <a:defRPr kumimoji="1" sz="4000">
          <a:solidFill>
            <a:schemeClr val="tx2"/>
          </a:solidFill>
          <a:latin typeface="Arial Black" pitchFamily="34" charset="0"/>
        </a:defRPr>
      </a:lvl5pPr>
      <a:lvl6pPr marL="457200" algn="l" rtl="0" fontAlgn="base">
        <a:spcBef>
          <a:spcPct val="0"/>
        </a:spcBef>
        <a:spcAft>
          <a:spcPct val="0"/>
        </a:spcAft>
        <a:defRPr kumimoji="1" sz="4000">
          <a:solidFill>
            <a:schemeClr val="tx2"/>
          </a:solidFill>
          <a:latin typeface="Arial Black" pitchFamily="34" charset="0"/>
        </a:defRPr>
      </a:lvl6pPr>
      <a:lvl7pPr marL="914400" algn="l" rtl="0" fontAlgn="base">
        <a:spcBef>
          <a:spcPct val="0"/>
        </a:spcBef>
        <a:spcAft>
          <a:spcPct val="0"/>
        </a:spcAft>
        <a:defRPr kumimoji="1" sz="4000">
          <a:solidFill>
            <a:schemeClr val="tx2"/>
          </a:solidFill>
          <a:latin typeface="Arial Black" pitchFamily="34" charset="0"/>
        </a:defRPr>
      </a:lvl7pPr>
      <a:lvl8pPr marL="1371600" algn="l" rtl="0" fontAlgn="base">
        <a:spcBef>
          <a:spcPct val="0"/>
        </a:spcBef>
        <a:spcAft>
          <a:spcPct val="0"/>
        </a:spcAft>
        <a:defRPr kumimoji="1" sz="4000">
          <a:solidFill>
            <a:schemeClr val="tx2"/>
          </a:solidFill>
          <a:latin typeface="Arial Black" pitchFamily="34" charset="0"/>
        </a:defRPr>
      </a:lvl8pPr>
      <a:lvl9pPr marL="1828800" algn="l" rtl="0" fontAlgn="base">
        <a:spcBef>
          <a:spcPct val="0"/>
        </a:spcBef>
        <a:spcAft>
          <a:spcPct val="0"/>
        </a:spcAft>
        <a:defRPr kumimoji="1" sz="4000">
          <a:solidFill>
            <a:schemeClr val="tx2"/>
          </a:solidFill>
          <a:latin typeface="Arial Black" pitchFamily="34" charset="0"/>
        </a:defRPr>
      </a:lvl9pPr>
    </p:titleStyle>
    <p:bodyStyle>
      <a:lvl1pPr marL="342900" indent="-342900" algn="l" rtl="0" eaLnBrk="0" fontAlgn="base" hangingPunct="0">
        <a:spcBef>
          <a:spcPct val="20000"/>
        </a:spcBef>
        <a:spcAft>
          <a:spcPct val="0"/>
        </a:spcAft>
        <a:buClr>
          <a:schemeClr val="accent2"/>
        </a:buClr>
        <a:buFont typeface="Monotype Sorts" pitchFamily="2" charset="2"/>
        <a:buChar char="z"/>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2"/>
        </a:buClr>
        <a:buFont typeface="Monotype Sorts" pitchFamily="2" charset="2"/>
        <a:buChar char="y"/>
        <a:defRPr kumimoji="1" sz="2800">
          <a:solidFill>
            <a:schemeClr val="tx1"/>
          </a:solidFill>
          <a:latin typeface="+mn-lt"/>
        </a:defRPr>
      </a:lvl2pPr>
      <a:lvl3pPr marL="1143000" indent="-228600" algn="l" rtl="0" eaLnBrk="0" fontAlgn="base" hangingPunct="0">
        <a:spcBef>
          <a:spcPct val="20000"/>
        </a:spcBef>
        <a:spcAft>
          <a:spcPct val="0"/>
        </a:spcAft>
        <a:buClr>
          <a:schemeClr val="accent2"/>
        </a:buClr>
        <a:buFont typeface="Monotype Sorts" pitchFamily="2" charset="2"/>
        <a:buChar char="x"/>
        <a:defRPr kumimoji="1" sz="2400">
          <a:solidFill>
            <a:schemeClr val="tx1"/>
          </a:solidFill>
          <a:latin typeface="+mn-lt"/>
        </a:defRPr>
      </a:lvl3pPr>
      <a:lvl4pPr marL="1600200" indent="-228600" algn="l" rtl="0" eaLnBrk="0" fontAlgn="base" hangingPunct="0">
        <a:spcBef>
          <a:spcPct val="20000"/>
        </a:spcBef>
        <a:spcAft>
          <a:spcPct val="0"/>
        </a:spcAft>
        <a:buClr>
          <a:schemeClr val="accent2"/>
        </a:buClr>
        <a:buChar char="•"/>
        <a:defRPr kumimoji="1" sz="2000">
          <a:solidFill>
            <a:schemeClr val="tx1"/>
          </a:solidFill>
          <a:latin typeface="+mn-lt"/>
        </a:defRPr>
      </a:lvl4pPr>
      <a:lvl5pPr marL="2057400" indent="-228600" algn="l" rtl="0" eaLnBrk="0" fontAlgn="base" hangingPunct="0">
        <a:spcBef>
          <a:spcPct val="20000"/>
        </a:spcBef>
        <a:spcAft>
          <a:spcPct val="0"/>
        </a:spcAft>
        <a:buClr>
          <a:schemeClr val="accent2"/>
        </a:buClr>
        <a:buChar char="–"/>
        <a:defRPr kumimoji="1" sz="2000">
          <a:solidFill>
            <a:schemeClr val="tx1"/>
          </a:solidFill>
          <a:latin typeface="+mn-lt"/>
        </a:defRPr>
      </a:lvl5pPr>
      <a:lvl6pPr marL="2514600" indent="-228600" algn="l" rtl="0" fontAlgn="base">
        <a:spcBef>
          <a:spcPct val="20000"/>
        </a:spcBef>
        <a:spcAft>
          <a:spcPct val="0"/>
        </a:spcAft>
        <a:buClr>
          <a:schemeClr val="accent2"/>
        </a:buClr>
        <a:buChar char="–"/>
        <a:defRPr kumimoji="1" sz="2000">
          <a:solidFill>
            <a:schemeClr val="tx1"/>
          </a:solidFill>
          <a:latin typeface="+mn-lt"/>
        </a:defRPr>
      </a:lvl6pPr>
      <a:lvl7pPr marL="2971800" indent="-228600" algn="l" rtl="0" fontAlgn="base">
        <a:spcBef>
          <a:spcPct val="20000"/>
        </a:spcBef>
        <a:spcAft>
          <a:spcPct val="0"/>
        </a:spcAft>
        <a:buClr>
          <a:schemeClr val="accent2"/>
        </a:buClr>
        <a:buChar char="–"/>
        <a:defRPr kumimoji="1" sz="2000">
          <a:solidFill>
            <a:schemeClr val="tx1"/>
          </a:solidFill>
          <a:latin typeface="+mn-lt"/>
        </a:defRPr>
      </a:lvl7pPr>
      <a:lvl8pPr marL="3429000" indent="-228600" algn="l" rtl="0" fontAlgn="base">
        <a:spcBef>
          <a:spcPct val="20000"/>
        </a:spcBef>
        <a:spcAft>
          <a:spcPct val="0"/>
        </a:spcAft>
        <a:buClr>
          <a:schemeClr val="accent2"/>
        </a:buClr>
        <a:buChar char="–"/>
        <a:defRPr kumimoji="1" sz="2000">
          <a:solidFill>
            <a:schemeClr val="tx1"/>
          </a:solidFill>
          <a:latin typeface="+mn-lt"/>
        </a:defRPr>
      </a:lvl8pPr>
      <a:lvl9pPr marL="3886200" indent="-228600" algn="l" rtl="0" fontAlgn="base">
        <a:spcBef>
          <a:spcPct val="20000"/>
        </a:spcBef>
        <a:spcAft>
          <a:spcPct val="0"/>
        </a:spcAft>
        <a:buClr>
          <a:schemeClr val="accent2"/>
        </a:buClr>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94242"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94243"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prstClr val="black">
                    <a:tint val="75000"/>
                  </a:prstClr>
                </a:solidFill>
                <a:latin typeface="Calibri"/>
              </a:defRPr>
            </a:lvl1pPr>
          </a:lstStyle>
          <a:p>
            <a:pPr>
              <a:defRPr/>
            </a:pPr>
            <a:fld id="{284AB9F1-C3DE-47A8-A110-34642FC2887B}" type="datetimeFigureOut">
              <a:rPr lang="en-US"/>
              <a:pPr>
                <a:defRPr/>
              </a:pPr>
              <a:t>1/5/2026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prstClr val="black">
                    <a:tint val="75000"/>
                  </a:prstClr>
                </a:solidFill>
                <a:latin typeface="Calibri"/>
              </a:defRPr>
            </a:lvl1pPr>
          </a:lstStyle>
          <a:p>
            <a:pPr>
              <a:defRPr/>
            </a:pPr>
            <a:fld id="{D470FA77-CDF8-4D6F-A21D-95EC79A21254}" type="slidenum">
              <a:rPr lang="en-US"/>
              <a:pPr>
                <a:defRPr/>
              </a:pPr>
              <a:t>‹#›</a:t>
            </a:fld>
            <a:endParaRPr lang="en-US"/>
          </a:p>
        </p:txBody>
      </p:sp>
    </p:spTree>
    <p:extLst>
      <p:ext uri="{BB962C8B-B14F-4D97-AF65-F5344CB8AC3E}">
        <p14:creationId xmlns:p14="http://schemas.microsoft.com/office/powerpoint/2010/main" val="3635756607"/>
      </p:ext>
    </p:extLst>
  </p:cSld>
  <p:clrMap bg1="lt1" tx1="dk1" bg2="lt2" tx2="dk2" accent1="accent1" accent2="accent2" accent3="accent3" accent4="accent4" accent5="accent5" accent6="accent6" hlink="hlink" folHlink="folHlink"/>
  <p:sldLayoutIdLst>
    <p:sldLayoutId id="2147485817" r:id="rId1"/>
    <p:sldLayoutId id="2147485818" r:id="rId2"/>
    <p:sldLayoutId id="2147485819" r:id="rId3"/>
    <p:sldLayoutId id="2147485820" r:id="rId4"/>
    <p:sldLayoutId id="2147485821" r:id="rId5"/>
    <p:sldLayoutId id="2147485822" r:id="rId6"/>
    <p:sldLayoutId id="2147485823" r:id="rId7"/>
    <p:sldLayoutId id="2147485824" r:id="rId8"/>
    <p:sldLayoutId id="2147485825" r:id="rId9"/>
    <p:sldLayoutId id="2147485826" r:id="rId10"/>
    <p:sldLayoutId id="214748582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798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defRPr sz="1400">
                <a:solidFill>
                  <a:srgbClr val="000000"/>
                </a:solidFill>
                <a:latin typeface="+mn-lt"/>
              </a:defRPr>
            </a:lvl1pPr>
          </a:lstStyle>
          <a:p>
            <a:pPr>
              <a:defRPr/>
            </a:pPr>
            <a:endParaRPr lang="en-US"/>
          </a:p>
        </p:txBody>
      </p:sp>
      <p:sp>
        <p:nvSpPr>
          <p:cNvPr id="29798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spcBef>
                <a:spcPct val="0"/>
              </a:spcBef>
              <a:defRPr sz="1400">
                <a:solidFill>
                  <a:srgbClr val="000000"/>
                </a:solidFill>
                <a:latin typeface="+mn-lt"/>
              </a:defRPr>
            </a:lvl1pPr>
          </a:lstStyle>
          <a:p>
            <a:pPr>
              <a:defRPr/>
            </a:pPr>
            <a:endParaRPr lang="en-US"/>
          </a:p>
        </p:txBody>
      </p:sp>
      <p:sp>
        <p:nvSpPr>
          <p:cNvPr id="29799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defRPr sz="1400">
                <a:solidFill>
                  <a:srgbClr val="000000"/>
                </a:solidFill>
                <a:latin typeface="+mn-lt"/>
              </a:defRPr>
            </a:lvl1pPr>
          </a:lstStyle>
          <a:p>
            <a:pPr>
              <a:defRPr/>
            </a:pPr>
            <a:fld id="{9AC0793B-2A51-42BA-975B-09B40FB2C8D5}"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663" r:id="rId1"/>
    <p:sldLayoutId id="2147484664" r:id="rId2"/>
    <p:sldLayoutId id="2147484665" r:id="rId3"/>
    <p:sldLayoutId id="2147484666" r:id="rId4"/>
    <p:sldLayoutId id="2147484667" r:id="rId5"/>
    <p:sldLayoutId id="2147484668" r:id="rId6"/>
    <p:sldLayoutId id="2147484669" r:id="rId7"/>
    <p:sldLayoutId id="2147484670" r:id="rId8"/>
    <p:sldLayoutId id="2147484671" r:id="rId9"/>
    <p:sldLayoutId id="2147484672" r:id="rId10"/>
    <p:sldLayoutId id="2147484673" r:id="rId11"/>
    <p:sldLayoutId id="2147484674"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charset="0"/>
              </a:defRPr>
            </a:lvl1pPr>
          </a:lstStyle>
          <a:p>
            <a:pPr>
              <a:defRPr/>
            </a:pPr>
            <a:fld id="{ABA79C02-B57F-4A26-9EAE-DFFD424854F8}"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08" r:id="rId1"/>
    <p:sldLayoutId id="2147484709" r:id="rId2"/>
    <p:sldLayoutId id="2147484710" r:id="rId3"/>
    <p:sldLayoutId id="2147484711" r:id="rId4"/>
    <p:sldLayoutId id="2147484712" r:id="rId5"/>
    <p:sldLayoutId id="2147484713" r:id="rId6"/>
    <p:sldLayoutId id="2147484714" r:id="rId7"/>
    <p:sldLayoutId id="2147484715" r:id="rId8"/>
    <p:sldLayoutId id="2147484716" r:id="rId9"/>
    <p:sldLayoutId id="2147484717" r:id="rId10"/>
    <p:sldLayoutId id="214748471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0496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Arial" charset="0"/>
              </a:defRPr>
            </a:lvl1pPr>
          </a:lstStyle>
          <a:p>
            <a:pPr>
              <a:defRPr/>
            </a:pPr>
            <a:endParaRPr lang="en-US"/>
          </a:p>
        </p:txBody>
      </p:sp>
      <p:sp>
        <p:nvSpPr>
          <p:cNvPr id="170496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Arial" charset="0"/>
              </a:defRPr>
            </a:lvl1pPr>
          </a:lstStyle>
          <a:p>
            <a:pPr>
              <a:defRPr/>
            </a:pPr>
            <a:endParaRPr lang="en-US"/>
          </a:p>
        </p:txBody>
      </p:sp>
      <p:sp>
        <p:nvSpPr>
          <p:cNvPr id="170496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Arial" charset="0"/>
              </a:defRPr>
            </a:lvl1pPr>
          </a:lstStyle>
          <a:p>
            <a:pPr>
              <a:defRPr/>
            </a:pPr>
            <a:fld id="{F4A4BF4F-6812-40C3-901E-DA1CB166CD82}"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763" r:id="rId1"/>
    <p:sldLayoutId id="2147484764" r:id="rId2"/>
    <p:sldLayoutId id="2147484765" r:id="rId3"/>
    <p:sldLayoutId id="2147484766" r:id="rId4"/>
    <p:sldLayoutId id="2147484767" r:id="rId5"/>
    <p:sldLayoutId id="2147484768" r:id="rId6"/>
    <p:sldLayoutId id="2147484769" r:id="rId7"/>
    <p:sldLayoutId id="2147484770" r:id="rId8"/>
    <p:sldLayoutId id="2147484771" r:id="rId9"/>
    <p:sldLayoutId id="2147484772" r:id="rId10"/>
    <p:sldLayoutId id="214748477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262146" name="Line 2"/>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7" name="Rectangle 3"/>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ctr" eaLnBrk="0" hangingPunct="0">
              <a:defRPr/>
            </a:pPr>
            <a:endParaRPr kumimoji="1" lang="en-US" sz="6600" b="1" i="1">
              <a:solidFill>
                <a:srgbClr val="FF0000"/>
              </a:solidFill>
              <a:latin typeface="Arial" charset="0"/>
            </a:endParaRPr>
          </a:p>
        </p:txBody>
      </p:sp>
      <p:sp>
        <p:nvSpPr>
          <p:cNvPr id="262148" name="Rectangle 4" descr="mutegras"/>
          <p:cNvSpPr>
            <a:spLocks noChangeArrowheads="1"/>
          </p:cNvSpPr>
          <p:nvPr/>
        </p:nvSpPr>
        <p:spPr bwMode="ltGray">
          <a:xfrm>
            <a:off x="0" y="0"/>
            <a:ext cx="9144000" cy="15240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49" name="Rectangle 5" descr="mutegras"/>
          <p:cNvSpPr>
            <a:spLocks noChangeArrowheads="1"/>
          </p:cNvSpPr>
          <p:nvPr/>
        </p:nvSpPr>
        <p:spPr bwMode="ltGray">
          <a:xfrm>
            <a:off x="0" y="6553200"/>
            <a:ext cx="9144000" cy="304800"/>
          </a:xfrm>
          <a:prstGeom prst="rect">
            <a:avLst/>
          </a:prstGeom>
          <a:blipFill dpi="0" rotWithShape="0">
            <a:blip r:embed="rId13" cstate="print"/>
            <a:srcRect/>
            <a:tile tx="0" ty="0" sx="100000" sy="100000" flip="none" algn="tl"/>
          </a:blip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0" name="Line 6"/>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1" name="Rectangle 7"/>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ctr" eaLnBrk="0" hangingPunct="0">
              <a:defRPr/>
            </a:pPr>
            <a:endParaRPr kumimoji="1" lang="en-US" sz="6600" b="1" i="1">
              <a:solidFill>
                <a:srgbClr val="FF0000"/>
              </a:solidFill>
              <a:latin typeface="Arial" charset="0"/>
            </a:endParaRPr>
          </a:p>
        </p:txBody>
      </p:sp>
      <p:sp>
        <p:nvSpPr>
          <p:cNvPr id="262152" name="Rectangle 8"/>
          <p:cNvSpPr>
            <a:spLocks noGrp="1" noChangeArrowheads="1"/>
          </p:cNvSpPr>
          <p:nvPr>
            <p:ph type="title"/>
          </p:nvPr>
        </p:nvSpPr>
        <p:spPr bwMode="auto">
          <a:xfrm>
            <a:off x="685800" y="3048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3561" name="Rectangle 9"/>
          <p:cNvSpPr>
            <a:spLocks noGrp="1" noChangeArrowheads="1"/>
          </p:cNvSpPr>
          <p:nvPr>
            <p:ph type="body" idx="1"/>
          </p:nvPr>
        </p:nvSpPr>
        <p:spPr bwMode="auto">
          <a:xfrm>
            <a:off x="685800" y="1849438"/>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2154" name="Rectangle 10"/>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spcBef>
                <a:spcPct val="50000"/>
              </a:spcBef>
              <a:defRPr kumimoji="0" sz="1400" b="0" i="0">
                <a:solidFill>
                  <a:srgbClr val="003300"/>
                </a:solidFill>
                <a:latin typeface="+mn-lt"/>
              </a:defRPr>
            </a:lvl1pPr>
          </a:lstStyle>
          <a:p>
            <a:pPr>
              <a:defRPr/>
            </a:pPr>
            <a:endParaRPr lang="en-US"/>
          </a:p>
        </p:txBody>
      </p:sp>
      <p:sp>
        <p:nvSpPr>
          <p:cNvPr id="262155" name="Rectangle 11"/>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spcBef>
                <a:spcPct val="50000"/>
              </a:spcBef>
              <a:defRPr kumimoji="0" sz="1400" b="0" i="0">
                <a:solidFill>
                  <a:srgbClr val="003300"/>
                </a:solidFill>
                <a:latin typeface="+mn-lt"/>
              </a:defRPr>
            </a:lvl1pPr>
          </a:lstStyle>
          <a:p>
            <a:pPr>
              <a:defRPr/>
            </a:pPr>
            <a:endParaRPr lang="en-US"/>
          </a:p>
        </p:txBody>
      </p:sp>
      <p:sp>
        <p:nvSpPr>
          <p:cNvPr id="262156" name="Rectangle 12"/>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spcBef>
                <a:spcPct val="50000"/>
              </a:spcBef>
              <a:defRPr kumimoji="0" sz="1400" b="0" i="0">
                <a:solidFill>
                  <a:srgbClr val="003300"/>
                </a:solidFill>
                <a:latin typeface="+mn-lt"/>
              </a:defRPr>
            </a:lvl1pPr>
          </a:lstStyle>
          <a:p>
            <a:pPr>
              <a:defRPr/>
            </a:pPr>
            <a:fld id="{E634E6DB-B227-4CAC-A81C-5E872601ED31}"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4873" r:id="rId1"/>
    <p:sldLayoutId id="2147484861" r:id="rId2"/>
    <p:sldLayoutId id="2147484862" r:id="rId3"/>
    <p:sldLayoutId id="2147484863" r:id="rId4"/>
    <p:sldLayoutId id="2147484864" r:id="rId5"/>
    <p:sldLayoutId id="2147484865" r:id="rId6"/>
    <p:sldLayoutId id="2147484866" r:id="rId7"/>
    <p:sldLayoutId id="2147484867" r:id="rId8"/>
    <p:sldLayoutId id="2147484868" r:id="rId9"/>
    <p:sldLayoutId id="2147484869" r:id="rId10"/>
    <p:sldLayoutId id="2147484870" r:id="rId11"/>
  </p:sldLayoutIdLst>
  <p:transition/>
  <p:txStyles>
    <p:titleStyle>
      <a:lvl1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mj-lt"/>
          <a:ea typeface="+mj-ea"/>
          <a:cs typeface="+mj-cs"/>
        </a:defRPr>
      </a:lvl1pPr>
      <a:lvl2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2pPr>
      <a:lvl3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3pPr>
      <a:lvl4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4pPr>
      <a:lvl5pPr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5pPr>
      <a:lvl6pPr marL="4572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6pPr>
      <a:lvl7pPr marL="9144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7pPr>
      <a:lvl8pPr marL="13716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8pPr>
      <a:lvl9pPr marL="1828800" algn="l" rtl="0" fontAlgn="base">
        <a:spcBef>
          <a:spcPct val="0"/>
        </a:spcBef>
        <a:spcAft>
          <a:spcPct val="0"/>
        </a:spcAft>
        <a:defRPr kumimoji="1" sz="4400" i="1">
          <a:solidFill>
            <a:schemeClr val="tx2"/>
          </a:solidFill>
          <a:effectLst>
            <a:outerShdw blurRad="38100" dist="38100" dir="2700000" algn="tl">
              <a:srgbClr val="000000"/>
            </a:outerShdw>
          </a:effectLst>
          <a:latin typeface="Verdana" pitchFamily="34" charset="0"/>
        </a:defRPr>
      </a:lvl9pPr>
    </p:titleStyle>
    <p:bodyStyle>
      <a:lvl1pPr marL="342900" indent="-342900" algn="l" rtl="0" eaLnBrk="0" fontAlgn="base" hangingPunct="0">
        <a:spcBef>
          <a:spcPct val="20000"/>
        </a:spcBef>
        <a:spcAft>
          <a:spcPct val="0"/>
        </a:spcAft>
        <a:buClr>
          <a:schemeClr val="hlink"/>
        </a:buClr>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kumimoji="1" sz="2800">
          <a:solidFill>
            <a:schemeClr val="tx1"/>
          </a:solidFill>
          <a:latin typeface="+mn-lt"/>
        </a:defRPr>
      </a:lvl2pPr>
      <a:lvl3pPr marL="1143000" indent="-228600" algn="l" rtl="0" eaLnBrk="0" fontAlgn="base" hangingPunct="0">
        <a:spcBef>
          <a:spcPct val="20000"/>
        </a:spcBef>
        <a:spcAft>
          <a:spcPct val="0"/>
        </a:spcAft>
        <a:buChar char="•"/>
        <a:defRPr kumimoji="1" sz="2400">
          <a:solidFill>
            <a:schemeClr val="tx1"/>
          </a:solidFill>
          <a:latin typeface="+mn-lt"/>
        </a:defRPr>
      </a:lvl3pPr>
      <a:lvl4pPr marL="1600200" indent="-228600" algn="l" rtl="0" eaLnBrk="0" fontAlgn="base" hangingPunct="0">
        <a:spcBef>
          <a:spcPct val="20000"/>
        </a:spcBef>
        <a:spcAft>
          <a:spcPct val="0"/>
        </a:spcAft>
        <a:buChar char="–"/>
        <a:defRPr kumimoji="1" sz="2000">
          <a:solidFill>
            <a:schemeClr val="tx1"/>
          </a:solidFill>
          <a:latin typeface="+mn-lt"/>
        </a:defRPr>
      </a:lvl4pPr>
      <a:lvl5pPr marL="2057400" indent="-228600" algn="l" rtl="0" eaLnBrk="0" fontAlgn="base" hangingPunct="0">
        <a:spcBef>
          <a:spcPct val="20000"/>
        </a:spcBef>
        <a:spcAft>
          <a:spcPct val="0"/>
        </a:spcAft>
        <a:buChar char="»"/>
        <a:defRPr kumimoji="1" sz="2000">
          <a:solidFill>
            <a:schemeClr val="tx1"/>
          </a:solidFill>
          <a:latin typeface="+mn-lt"/>
        </a:defRPr>
      </a:lvl5pPr>
      <a:lvl6pPr marL="2514600" indent="-228600" algn="l" rtl="0" fontAlgn="base">
        <a:spcBef>
          <a:spcPct val="20000"/>
        </a:spcBef>
        <a:spcAft>
          <a:spcPct val="0"/>
        </a:spcAft>
        <a:buChar char="»"/>
        <a:defRPr kumimoji="1" sz="2000">
          <a:solidFill>
            <a:schemeClr val="tx1"/>
          </a:solidFill>
          <a:latin typeface="+mn-lt"/>
        </a:defRPr>
      </a:lvl6pPr>
      <a:lvl7pPr marL="2971800" indent="-228600" algn="l" rtl="0" fontAlgn="base">
        <a:spcBef>
          <a:spcPct val="20000"/>
        </a:spcBef>
        <a:spcAft>
          <a:spcPct val="0"/>
        </a:spcAft>
        <a:buChar char="»"/>
        <a:defRPr kumimoji="1" sz="2000">
          <a:solidFill>
            <a:schemeClr val="tx1"/>
          </a:solidFill>
          <a:latin typeface="+mn-lt"/>
        </a:defRPr>
      </a:lvl7pPr>
      <a:lvl8pPr marL="3429000" indent="-228600" algn="l" rtl="0" fontAlgn="base">
        <a:spcBef>
          <a:spcPct val="20000"/>
        </a:spcBef>
        <a:spcAft>
          <a:spcPct val="0"/>
        </a:spcAft>
        <a:buChar char="»"/>
        <a:defRPr kumimoji="1" sz="2000">
          <a:solidFill>
            <a:schemeClr val="tx1"/>
          </a:solidFill>
          <a:latin typeface="+mn-lt"/>
        </a:defRPr>
      </a:lvl8pPr>
      <a:lvl9pPr marL="3886200" indent="-228600" algn="l" rtl="0" fontAlgn="base">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126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08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0">
                <a:latin typeface="+mn-lt"/>
              </a:defRPr>
            </a:lvl1pPr>
          </a:lstStyle>
          <a:p>
            <a:pPr algn="l" rtl="0" fontAlgn="base">
              <a:spcBef>
                <a:spcPct val="0"/>
              </a:spcBef>
              <a:spcAft>
                <a:spcPct val="0"/>
              </a:spcAft>
              <a:defRPr/>
            </a:pPr>
            <a:endParaRPr lang="en-US" kern="1200">
              <a:solidFill>
                <a:srgbClr val="000000"/>
              </a:solidFill>
              <a:latin typeface="Times New Roman"/>
              <a:ea typeface="+mn-ea"/>
              <a:cs typeface="+mn-cs"/>
            </a:endParaRPr>
          </a:p>
        </p:txBody>
      </p:sp>
      <p:sp>
        <p:nvSpPr>
          <p:cNvPr id="5908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0">
                <a:latin typeface="+mn-lt"/>
              </a:defRPr>
            </a:lvl1pPr>
          </a:lstStyle>
          <a:p>
            <a:pPr rtl="0" fontAlgn="base">
              <a:spcBef>
                <a:spcPct val="0"/>
              </a:spcBef>
              <a:spcAft>
                <a:spcPct val="0"/>
              </a:spcAft>
              <a:defRPr/>
            </a:pPr>
            <a:endParaRPr lang="en-US" kern="1200">
              <a:solidFill>
                <a:srgbClr val="000000"/>
              </a:solidFill>
              <a:latin typeface="Times New Roman"/>
              <a:ea typeface="+mn-ea"/>
              <a:cs typeface="+mn-cs"/>
            </a:endParaRPr>
          </a:p>
        </p:txBody>
      </p:sp>
      <p:sp>
        <p:nvSpPr>
          <p:cNvPr id="5908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0">
                <a:latin typeface="+mn-lt"/>
              </a:defRPr>
            </a:lvl1pPr>
          </a:lstStyle>
          <a:p>
            <a:pPr rtl="0" fontAlgn="base">
              <a:spcBef>
                <a:spcPct val="0"/>
              </a:spcBef>
              <a:spcAft>
                <a:spcPct val="0"/>
              </a:spcAft>
              <a:defRPr/>
            </a:pPr>
            <a:fld id="{EE8C2D59-AAE9-4FC3-9DE8-139537A56C40}" type="slidenum">
              <a:rPr lang="en-US" kern="1200">
                <a:solidFill>
                  <a:srgbClr val="000000"/>
                </a:solidFill>
                <a:latin typeface="Times New Roman"/>
                <a:ea typeface="+mn-ea"/>
                <a:cs typeface="+mn-cs"/>
              </a:rPr>
              <a:pPr rtl="0" fontAlgn="base">
                <a:spcBef>
                  <a:spcPct val="0"/>
                </a:spcBef>
                <a:spcAft>
                  <a:spcPct val="0"/>
                </a:spcAft>
                <a:defRPr/>
              </a:pPr>
              <a:t>‹#›</a:t>
            </a:fld>
            <a:endParaRPr lang="en-US" kern="1200">
              <a:solidFill>
                <a:srgbClr val="000000"/>
              </a:solidFill>
              <a:latin typeface="Times New Roman"/>
              <a:ea typeface="+mn-ea"/>
              <a:cs typeface="+mn-cs"/>
            </a:endParaRPr>
          </a:p>
        </p:txBody>
      </p:sp>
    </p:spTree>
  </p:cSld>
  <p:clrMap bg1="lt1" tx1="dk1" bg2="lt2" tx2="dk2" accent1="accent1" accent2="accent2" accent3="accent3" accent4="accent4" accent5="accent5" accent6="accent6" hlink="hlink" folHlink="folHlink"/>
  <p:sldLayoutIdLst>
    <p:sldLayoutId id="2147485045" r:id="rId1"/>
    <p:sldLayoutId id="2147485046" r:id="rId2"/>
    <p:sldLayoutId id="2147485047" r:id="rId3"/>
    <p:sldLayoutId id="2147485048" r:id="rId4"/>
    <p:sldLayoutId id="2147485049" r:id="rId5"/>
    <p:sldLayoutId id="2147485050" r:id="rId6"/>
    <p:sldLayoutId id="2147485051" r:id="rId7"/>
    <p:sldLayoutId id="2147485052" r:id="rId8"/>
    <p:sldLayoutId id="2147485053" r:id="rId9"/>
    <p:sldLayoutId id="2147485054" r:id="rId10"/>
    <p:sldLayoutId id="2147485055"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56700" cy="757238"/>
            <a:chOff x="0" y="0"/>
            <a:chExt cx="5768" cy="477"/>
          </a:xfrm>
        </p:grpSpPr>
        <p:sp>
          <p:nvSpPr>
            <p:cNvPr id="1377283" name="Freeform 3"/>
            <p:cNvSpPr>
              <a:spLocks/>
            </p:cNvSpPr>
            <p:nvPr userDrawn="1"/>
          </p:nvSpPr>
          <p:spPr bwMode="auto">
            <a:xfrm>
              <a:off x="5" y="0"/>
              <a:ext cx="5763" cy="477"/>
            </a:xfrm>
            <a:custGeom>
              <a:avLst/>
              <a:gdLst/>
              <a:ahLst/>
              <a:cxnLst>
                <a:cxn ang="0">
                  <a:pos x="0" y="450"/>
                </a:cxn>
                <a:cxn ang="0">
                  <a:pos x="3" y="0"/>
                </a:cxn>
                <a:cxn ang="0">
                  <a:pos x="5763" y="0"/>
                </a:cxn>
                <a:cxn ang="0">
                  <a:pos x="5763" y="465"/>
                </a:cxn>
                <a:cxn ang="0">
                  <a:pos x="4821" y="477"/>
                </a:cxn>
                <a:cxn ang="0">
                  <a:pos x="4326" y="447"/>
                </a:cxn>
                <a:cxn ang="0">
                  <a:pos x="3783" y="465"/>
                </a:cxn>
                <a:cxn ang="0">
                  <a:pos x="3417" y="456"/>
                </a:cxn>
                <a:cxn ang="0">
                  <a:pos x="2973" y="459"/>
                </a:cxn>
                <a:cxn ang="0">
                  <a:pos x="2451" y="453"/>
                </a:cxn>
                <a:cxn ang="0">
                  <a:pos x="2289" y="441"/>
                </a:cxn>
                <a:cxn ang="0">
                  <a:pos x="2010" y="453"/>
                </a:cxn>
                <a:cxn ang="0">
                  <a:pos x="1827" y="450"/>
                </a:cxn>
                <a:cxn ang="0">
                  <a:pos x="1215" y="465"/>
                </a:cxn>
                <a:cxn ang="0">
                  <a:pos x="660" y="456"/>
                </a:cxn>
                <a:cxn ang="0">
                  <a:pos x="0" y="450"/>
                </a:cxn>
              </a:cxnLst>
              <a:rect l="0" t="0" r="r" b="b"/>
              <a:pathLst>
                <a:path w="5763" h="477">
                  <a:moveTo>
                    <a:pt x="0" y="450"/>
                  </a:moveTo>
                  <a:lnTo>
                    <a:pt x="3" y="0"/>
                  </a:lnTo>
                  <a:lnTo>
                    <a:pt x="5763" y="0"/>
                  </a:lnTo>
                  <a:lnTo>
                    <a:pt x="5763" y="465"/>
                  </a:lnTo>
                  <a:lnTo>
                    <a:pt x="4821" y="477"/>
                  </a:lnTo>
                  <a:lnTo>
                    <a:pt x="4326" y="447"/>
                  </a:lnTo>
                  <a:lnTo>
                    <a:pt x="3783" y="465"/>
                  </a:lnTo>
                  <a:lnTo>
                    <a:pt x="3417" y="456"/>
                  </a:lnTo>
                  <a:lnTo>
                    <a:pt x="2973" y="459"/>
                  </a:lnTo>
                  <a:lnTo>
                    <a:pt x="2451" y="453"/>
                  </a:lnTo>
                  <a:lnTo>
                    <a:pt x="2289" y="441"/>
                  </a:lnTo>
                  <a:lnTo>
                    <a:pt x="2010" y="453"/>
                  </a:lnTo>
                  <a:lnTo>
                    <a:pt x="1827" y="450"/>
                  </a:lnTo>
                  <a:lnTo>
                    <a:pt x="1215" y="465"/>
                  </a:lnTo>
                  <a:lnTo>
                    <a:pt x="660" y="456"/>
                  </a:lnTo>
                  <a:lnTo>
                    <a:pt x="0" y="450"/>
                  </a:lnTo>
                  <a:close/>
                </a:path>
              </a:pathLst>
            </a:custGeom>
            <a:solidFill>
              <a:schemeClr val="accent2">
                <a:alpha val="50000"/>
              </a:schemeClr>
            </a:solidFill>
            <a:ln w="9525" cap="flat" cmpd="sng">
              <a:noFill/>
              <a:prstDash val="solid"/>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4" name="Freeform 4"/>
            <p:cNvSpPr>
              <a:spLocks/>
            </p:cNvSpPr>
            <p:nvPr userDrawn="1"/>
          </p:nvSpPr>
          <p:spPr bwMode="auto">
            <a:xfrm>
              <a:off x="0" y="98"/>
              <a:ext cx="256" cy="253"/>
            </a:xfrm>
            <a:custGeom>
              <a:avLst/>
              <a:gdLst/>
              <a:ahLst/>
              <a:cxnLst>
                <a:cxn ang="0">
                  <a:pos x="8" y="190"/>
                </a:cxn>
                <a:cxn ang="0">
                  <a:pos x="71" y="115"/>
                </a:cxn>
                <a:cxn ang="0">
                  <a:pos x="203" y="16"/>
                </a:cxn>
                <a:cxn ang="0">
                  <a:pos x="251" y="19"/>
                </a:cxn>
                <a:cxn ang="0">
                  <a:pos x="236" y="46"/>
                </a:cxn>
                <a:cxn ang="0">
                  <a:pos x="176" y="82"/>
                </a:cxn>
                <a:cxn ang="0">
                  <a:pos x="92" y="154"/>
                </a:cxn>
                <a:cxn ang="0">
                  <a:pos x="23" y="247"/>
                </a:cxn>
                <a:cxn ang="0">
                  <a:pos x="8" y="190"/>
                </a:cxn>
              </a:cxnLst>
              <a:rect l="0" t="0" r="r" b="b"/>
              <a:pathLst>
                <a:path w="256" h="253">
                  <a:moveTo>
                    <a:pt x="8" y="190"/>
                  </a:moveTo>
                  <a:cubicBezTo>
                    <a:pt x="16" y="168"/>
                    <a:pt x="38" y="144"/>
                    <a:pt x="71" y="115"/>
                  </a:cubicBezTo>
                  <a:cubicBezTo>
                    <a:pt x="104" y="86"/>
                    <a:pt x="173" y="32"/>
                    <a:pt x="203" y="16"/>
                  </a:cubicBezTo>
                  <a:cubicBezTo>
                    <a:pt x="233" y="0"/>
                    <a:pt x="246" y="14"/>
                    <a:pt x="251" y="19"/>
                  </a:cubicBezTo>
                  <a:cubicBezTo>
                    <a:pt x="256" y="24"/>
                    <a:pt x="249" y="35"/>
                    <a:pt x="236" y="46"/>
                  </a:cubicBezTo>
                  <a:cubicBezTo>
                    <a:pt x="223" y="57"/>
                    <a:pt x="200" y="64"/>
                    <a:pt x="176" y="82"/>
                  </a:cubicBezTo>
                  <a:cubicBezTo>
                    <a:pt x="152" y="100"/>
                    <a:pt x="118" y="126"/>
                    <a:pt x="92" y="154"/>
                  </a:cubicBezTo>
                  <a:cubicBezTo>
                    <a:pt x="66" y="182"/>
                    <a:pt x="36" y="241"/>
                    <a:pt x="23" y="247"/>
                  </a:cubicBezTo>
                  <a:cubicBezTo>
                    <a:pt x="10" y="253"/>
                    <a:pt x="0" y="212"/>
                    <a:pt x="8" y="190"/>
                  </a:cubicBezTo>
                  <a:close/>
                </a:path>
              </a:pathLst>
            </a:custGeom>
            <a:gradFill rotWithShape="0">
              <a:gsLst>
                <a:gs pos="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5" name="Freeform 5"/>
            <p:cNvSpPr>
              <a:spLocks/>
            </p:cNvSpPr>
            <p:nvPr userDrawn="1"/>
          </p:nvSpPr>
          <p:spPr bwMode="auto">
            <a:xfrm>
              <a:off x="56" y="0"/>
              <a:ext cx="708" cy="459"/>
            </a:xfrm>
            <a:custGeom>
              <a:avLst/>
              <a:gdLst/>
              <a:ahLst/>
              <a:cxnLst>
                <a:cxn ang="0">
                  <a:pos x="0" y="432"/>
                </a:cxn>
                <a:cxn ang="0">
                  <a:pos x="0" y="453"/>
                </a:cxn>
                <a:cxn ang="0">
                  <a:pos x="72" y="324"/>
                </a:cxn>
                <a:cxn ang="0">
                  <a:pos x="198" y="201"/>
                </a:cxn>
                <a:cxn ang="0">
                  <a:pos x="366" y="102"/>
                </a:cxn>
                <a:cxn ang="0">
                  <a:pos x="531" y="36"/>
                </a:cxn>
                <a:cxn ang="0">
                  <a:pos x="609" y="0"/>
                </a:cxn>
                <a:cxn ang="0">
                  <a:pos x="708" y="3"/>
                </a:cxn>
                <a:cxn ang="0">
                  <a:pos x="591" y="66"/>
                </a:cxn>
                <a:cxn ang="0">
                  <a:pos x="417" y="126"/>
                </a:cxn>
                <a:cxn ang="0">
                  <a:pos x="237" y="231"/>
                </a:cxn>
                <a:cxn ang="0">
                  <a:pos x="117" y="345"/>
                </a:cxn>
                <a:cxn ang="0">
                  <a:pos x="51" y="459"/>
                </a:cxn>
                <a:cxn ang="0">
                  <a:pos x="0" y="453"/>
                </a:cxn>
              </a:cxnLst>
              <a:rect l="0" t="0" r="r" b="b"/>
              <a:pathLst>
                <a:path w="708" h="459">
                  <a:moveTo>
                    <a:pt x="0" y="432"/>
                  </a:moveTo>
                  <a:lnTo>
                    <a:pt x="0" y="453"/>
                  </a:lnTo>
                  <a:cubicBezTo>
                    <a:pt x="12" y="435"/>
                    <a:pt x="39" y="366"/>
                    <a:pt x="72" y="324"/>
                  </a:cubicBezTo>
                  <a:cubicBezTo>
                    <a:pt x="105" y="282"/>
                    <a:pt x="149" y="238"/>
                    <a:pt x="198" y="201"/>
                  </a:cubicBezTo>
                  <a:cubicBezTo>
                    <a:pt x="247" y="164"/>
                    <a:pt x="311" y="129"/>
                    <a:pt x="366" y="102"/>
                  </a:cubicBezTo>
                  <a:cubicBezTo>
                    <a:pt x="421" y="75"/>
                    <a:pt x="490" y="53"/>
                    <a:pt x="531" y="36"/>
                  </a:cubicBezTo>
                  <a:cubicBezTo>
                    <a:pt x="572" y="19"/>
                    <a:pt x="580" y="5"/>
                    <a:pt x="609" y="0"/>
                  </a:cubicBezTo>
                  <a:lnTo>
                    <a:pt x="708" y="3"/>
                  </a:lnTo>
                  <a:cubicBezTo>
                    <a:pt x="705" y="14"/>
                    <a:pt x="640" y="45"/>
                    <a:pt x="591" y="66"/>
                  </a:cubicBezTo>
                  <a:cubicBezTo>
                    <a:pt x="542" y="87"/>
                    <a:pt x="476" y="98"/>
                    <a:pt x="417" y="126"/>
                  </a:cubicBezTo>
                  <a:cubicBezTo>
                    <a:pt x="358" y="154"/>
                    <a:pt x="287" y="195"/>
                    <a:pt x="237" y="231"/>
                  </a:cubicBezTo>
                  <a:cubicBezTo>
                    <a:pt x="187" y="267"/>
                    <a:pt x="148" y="307"/>
                    <a:pt x="117" y="345"/>
                  </a:cubicBezTo>
                  <a:cubicBezTo>
                    <a:pt x="86" y="383"/>
                    <a:pt x="70" y="441"/>
                    <a:pt x="51" y="459"/>
                  </a:cubicBezTo>
                  <a:lnTo>
                    <a:pt x="0" y="453"/>
                  </a:lnTo>
                </a:path>
              </a:pathLst>
            </a:custGeom>
            <a:gradFill rotWithShape="0">
              <a:gsLst>
                <a:gs pos="0">
                  <a:schemeClr val="bg2"/>
                </a:gs>
                <a:gs pos="5000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6" name="Freeform 6"/>
            <p:cNvSpPr>
              <a:spLocks/>
            </p:cNvSpPr>
            <p:nvPr userDrawn="1"/>
          </p:nvSpPr>
          <p:spPr bwMode="auto">
            <a:xfrm>
              <a:off x="131" y="269"/>
              <a:ext cx="251" cy="194"/>
            </a:xfrm>
            <a:custGeom>
              <a:avLst/>
              <a:gdLst/>
              <a:ahLst/>
              <a:cxnLst>
                <a:cxn ang="0">
                  <a:pos x="21" y="163"/>
                </a:cxn>
                <a:cxn ang="0">
                  <a:pos x="9" y="184"/>
                </a:cxn>
                <a:cxn ang="0">
                  <a:pos x="75" y="103"/>
                </a:cxn>
                <a:cxn ang="0">
                  <a:pos x="165" y="28"/>
                </a:cxn>
                <a:cxn ang="0">
                  <a:pos x="207" y="7"/>
                </a:cxn>
                <a:cxn ang="0">
                  <a:pos x="246" y="4"/>
                </a:cxn>
                <a:cxn ang="0">
                  <a:pos x="237" y="34"/>
                </a:cxn>
                <a:cxn ang="0">
                  <a:pos x="183" y="61"/>
                </a:cxn>
                <a:cxn ang="0">
                  <a:pos x="108" y="124"/>
                </a:cxn>
                <a:cxn ang="0">
                  <a:pos x="54" y="190"/>
                </a:cxn>
                <a:cxn ang="0">
                  <a:pos x="6" y="184"/>
                </a:cxn>
              </a:cxnLst>
              <a:rect l="0" t="0" r="r" b="b"/>
              <a:pathLst>
                <a:path w="251" h="194">
                  <a:moveTo>
                    <a:pt x="21" y="163"/>
                  </a:moveTo>
                  <a:cubicBezTo>
                    <a:pt x="10" y="178"/>
                    <a:pt x="0" y="194"/>
                    <a:pt x="9" y="184"/>
                  </a:cubicBezTo>
                  <a:cubicBezTo>
                    <a:pt x="18" y="174"/>
                    <a:pt x="49" y="129"/>
                    <a:pt x="75" y="103"/>
                  </a:cubicBezTo>
                  <a:cubicBezTo>
                    <a:pt x="101" y="77"/>
                    <a:pt x="143" y="44"/>
                    <a:pt x="165" y="28"/>
                  </a:cubicBezTo>
                  <a:cubicBezTo>
                    <a:pt x="187" y="12"/>
                    <a:pt x="194" y="11"/>
                    <a:pt x="207" y="7"/>
                  </a:cubicBezTo>
                  <a:cubicBezTo>
                    <a:pt x="220" y="3"/>
                    <a:pt x="241" y="0"/>
                    <a:pt x="246" y="4"/>
                  </a:cubicBezTo>
                  <a:cubicBezTo>
                    <a:pt x="251" y="8"/>
                    <a:pt x="247" y="25"/>
                    <a:pt x="237" y="34"/>
                  </a:cubicBezTo>
                  <a:cubicBezTo>
                    <a:pt x="227" y="43"/>
                    <a:pt x="204" y="46"/>
                    <a:pt x="183" y="61"/>
                  </a:cubicBezTo>
                  <a:cubicBezTo>
                    <a:pt x="162" y="76"/>
                    <a:pt x="129" y="103"/>
                    <a:pt x="108" y="124"/>
                  </a:cubicBezTo>
                  <a:cubicBezTo>
                    <a:pt x="87" y="145"/>
                    <a:pt x="71" y="180"/>
                    <a:pt x="54" y="190"/>
                  </a:cubicBezTo>
                  <a:lnTo>
                    <a:pt x="6" y="184"/>
                  </a:lnTo>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7" name="Freeform 7"/>
            <p:cNvSpPr>
              <a:spLocks/>
            </p:cNvSpPr>
            <p:nvPr userDrawn="1"/>
          </p:nvSpPr>
          <p:spPr bwMode="auto">
            <a:xfrm>
              <a:off x="341" y="0"/>
              <a:ext cx="159" cy="72"/>
            </a:xfrm>
            <a:custGeom>
              <a:avLst/>
              <a:gdLst/>
              <a:ahLst/>
              <a:cxnLst>
                <a:cxn ang="0">
                  <a:pos x="99" y="0"/>
                </a:cxn>
                <a:cxn ang="0">
                  <a:pos x="15" y="36"/>
                </a:cxn>
                <a:cxn ang="0">
                  <a:pos x="6" y="60"/>
                </a:cxn>
                <a:cxn ang="0">
                  <a:pos x="36" y="69"/>
                </a:cxn>
                <a:cxn ang="0">
                  <a:pos x="87" y="42"/>
                </a:cxn>
                <a:cxn ang="0">
                  <a:pos x="159" y="0"/>
                </a:cxn>
                <a:cxn ang="0">
                  <a:pos x="99" y="0"/>
                </a:cxn>
              </a:cxnLst>
              <a:rect l="0" t="0" r="r" b="b"/>
              <a:pathLst>
                <a:path w="159" h="72">
                  <a:moveTo>
                    <a:pt x="99" y="0"/>
                  </a:moveTo>
                  <a:cubicBezTo>
                    <a:pt x="75" y="6"/>
                    <a:pt x="30" y="26"/>
                    <a:pt x="15" y="36"/>
                  </a:cubicBezTo>
                  <a:cubicBezTo>
                    <a:pt x="0" y="46"/>
                    <a:pt x="3" y="55"/>
                    <a:pt x="6" y="60"/>
                  </a:cubicBezTo>
                  <a:cubicBezTo>
                    <a:pt x="9" y="65"/>
                    <a:pt x="23" y="72"/>
                    <a:pt x="36" y="69"/>
                  </a:cubicBezTo>
                  <a:cubicBezTo>
                    <a:pt x="49" y="66"/>
                    <a:pt x="67" y="53"/>
                    <a:pt x="87" y="42"/>
                  </a:cubicBezTo>
                  <a:cubicBezTo>
                    <a:pt x="107" y="31"/>
                    <a:pt x="158" y="6"/>
                    <a:pt x="159" y="0"/>
                  </a:cubicBezTo>
                  <a:lnTo>
                    <a:pt x="99"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8" name="Freeform 8"/>
            <p:cNvSpPr>
              <a:spLocks/>
            </p:cNvSpPr>
            <p:nvPr userDrawn="1"/>
          </p:nvSpPr>
          <p:spPr bwMode="auto">
            <a:xfrm>
              <a:off x="488" y="0"/>
              <a:ext cx="455" cy="216"/>
            </a:xfrm>
            <a:custGeom>
              <a:avLst/>
              <a:gdLst/>
              <a:ahLst/>
              <a:cxnLst>
                <a:cxn ang="0">
                  <a:pos x="395" y="0"/>
                </a:cxn>
                <a:cxn ang="0">
                  <a:pos x="338" y="48"/>
                </a:cxn>
                <a:cxn ang="0">
                  <a:pos x="242" y="102"/>
                </a:cxn>
                <a:cxn ang="0">
                  <a:pos x="104" y="147"/>
                </a:cxn>
                <a:cxn ang="0">
                  <a:pos x="35" y="168"/>
                </a:cxn>
                <a:cxn ang="0">
                  <a:pos x="8" y="192"/>
                </a:cxn>
                <a:cxn ang="0">
                  <a:pos x="8" y="213"/>
                </a:cxn>
                <a:cxn ang="0">
                  <a:pos x="59" y="213"/>
                </a:cxn>
                <a:cxn ang="0">
                  <a:pos x="86" y="192"/>
                </a:cxn>
                <a:cxn ang="0">
                  <a:pos x="173" y="159"/>
                </a:cxn>
                <a:cxn ang="0">
                  <a:pos x="299" y="126"/>
                </a:cxn>
                <a:cxn ang="0">
                  <a:pos x="392" y="72"/>
                </a:cxn>
                <a:cxn ang="0">
                  <a:pos x="455" y="0"/>
                </a:cxn>
                <a:cxn ang="0">
                  <a:pos x="395" y="0"/>
                </a:cxn>
              </a:cxnLst>
              <a:rect l="0" t="0" r="r" b="b"/>
              <a:pathLst>
                <a:path w="455" h="216">
                  <a:moveTo>
                    <a:pt x="395" y="0"/>
                  </a:moveTo>
                  <a:cubicBezTo>
                    <a:pt x="376" y="8"/>
                    <a:pt x="364" y="31"/>
                    <a:pt x="338" y="48"/>
                  </a:cubicBezTo>
                  <a:cubicBezTo>
                    <a:pt x="312" y="65"/>
                    <a:pt x="281" y="86"/>
                    <a:pt x="242" y="102"/>
                  </a:cubicBezTo>
                  <a:cubicBezTo>
                    <a:pt x="203" y="118"/>
                    <a:pt x="138" y="136"/>
                    <a:pt x="104" y="147"/>
                  </a:cubicBezTo>
                  <a:cubicBezTo>
                    <a:pt x="70" y="158"/>
                    <a:pt x="51" y="161"/>
                    <a:pt x="35" y="168"/>
                  </a:cubicBezTo>
                  <a:cubicBezTo>
                    <a:pt x="19" y="175"/>
                    <a:pt x="12" y="185"/>
                    <a:pt x="8" y="192"/>
                  </a:cubicBezTo>
                  <a:cubicBezTo>
                    <a:pt x="4" y="199"/>
                    <a:pt x="0" y="210"/>
                    <a:pt x="8" y="213"/>
                  </a:cubicBezTo>
                  <a:cubicBezTo>
                    <a:pt x="16" y="216"/>
                    <a:pt x="46" y="216"/>
                    <a:pt x="59" y="213"/>
                  </a:cubicBezTo>
                  <a:cubicBezTo>
                    <a:pt x="72" y="210"/>
                    <a:pt x="67" y="201"/>
                    <a:pt x="86" y="192"/>
                  </a:cubicBezTo>
                  <a:cubicBezTo>
                    <a:pt x="105" y="183"/>
                    <a:pt x="138" y="170"/>
                    <a:pt x="173" y="159"/>
                  </a:cubicBezTo>
                  <a:cubicBezTo>
                    <a:pt x="208" y="148"/>
                    <a:pt x="263" y="140"/>
                    <a:pt x="299" y="126"/>
                  </a:cubicBezTo>
                  <a:cubicBezTo>
                    <a:pt x="335" y="112"/>
                    <a:pt x="366" y="93"/>
                    <a:pt x="392" y="72"/>
                  </a:cubicBezTo>
                  <a:cubicBezTo>
                    <a:pt x="418" y="51"/>
                    <a:pt x="454" y="12"/>
                    <a:pt x="455" y="0"/>
                  </a:cubicBezTo>
                  <a:lnTo>
                    <a:pt x="395" y="0"/>
                  </a:ln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89" name="Freeform 9"/>
            <p:cNvSpPr>
              <a:spLocks/>
            </p:cNvSpPr>
            <p:nvPr userDrawn="1"/>
          </p:nvSpPr>
          <p:spPr bwMode="auto">
            <a:xfrm>
              <a:off x="1448" y="37"/>
              <a:ext cx="414" cy="108"/>
            </a:xfrm>
            <a:custGeom>
              <a:avLst/>
              <a:gdLst/>
              <a:ahLst/>
              <a:cxnLst>
                <a:cxn ang="0">
                  <a:pos x="0" y="11"/>
                </a:cxn>
                <a:cxn ang="0">
                  <a:pos x="24" y="11"/>
                </a:cxn>
                <a:cxn ang="0">
                  <a:pos x="156" y="2"/>
                </a:cxn>
                <a:cxn ang="0">
                  <a:pos x="288" y="23"/>
                </a:cxn>
                <a:cxn ang="0">
                  <a:pos x="384" y="53"/>
                </a:cxn>
                <a:cxn ang="0">
                  <a:pos x="411" y="74"/>
                </a:cxn>
                <a:cxn ang="0">
                  <a:pos x="405" y="104"/>
                </a:cxn>
                <a:cxn ang="0">
                  <a:pos x="363" y="101"/>
                </a:cxn>
                <a:cxn ang="0">
                  <a:pos x="294" y="77"/>
                </a:cxn>
                <a:cxn ang="0">
                  <a:pos x="174" y="50"/>
                </a:cxn>
                <a:cxn ang="0">
                  <a:pos x="72" y="62"/>
                </a:cxn>
                <a:cxn ang="0">
                  <a:pos x="36" y="59"/>
                </a:cxn>
                <a:cxn ang="0">
                  <a:pos x="0" y="11"/>
                </a:cxn>
              </a:cxnLst>
              <a:rect l="0" t="0" r="r" b="b"/>
              <a:pathLst>
                <a:path w="414" h="108">
                  <a:moveTo>
                    <a:pt x="0" y="11"/>
                  </a:moveTo>
                  <a:lnTo>
                    <a:pt x="24" y="11"/>
                  </a:lnTo>
                  <a:cubicBezTo>
                    <a:pt x="50" y="9"/>
                    <a:pt x="112" y="0"/>
                    <a:pt x="156" y="2"/>
                  </a:cubicBezTo>
                  <a:cubicBezTo>
                    <a:pt x="200" y="4"/>
                    <a:pt x="250" y="15"/>
                    <a:pt x="288" y="23"/>
                  </a:cubicBezTo>
                  <a:cubicBezTo>
                    <a:pt x="326" y="31"/>
                    <a:pt x="363" y="44"/>
                    <a:pt x="384" y="53"/>
                  </a:cubicBezTo>
                  <a:cubicBezTo>
                    <a:pt x="405" y="62"/>
                    <a:pt x="408" y="66"/>
                    <a:pt x="411" y="74"/>
                  </a:cubicBezTo>
                  <a:cubicBezTo>
                    <a:pt x="414" y="82"/>
                    <a:pt x="413" y="100"/>
                    <a:pt x="405" y="104"/>
                  </a:cubicBezTo>
                  <a:cubicBezTo>
                    <a:pt x="397" y="108"/>
                    <a:pt x="381" y="105"/>
                    <a:pt x="363" y="101"/>
                  </a:cubicBezTo>
                  <a:cubicBezTo>
                    <a:pt x="345" y="97"/>
                    <a:pt x="325" y="85"/>
                    <a:pt x="294" y="77"/>
                  </a:cubicBezTo>
                  <a:cubicBezTo>
                    <a:pt x="263" y="69"/>
                    <a:pt x="211" y="53"/>
                    <a:pt x="174" y="50"/>
                  </a:cubicBezTo>
                  <a:cubicBezTo>
                    <a:pt x="137" y="47"/>
                    <a:pt x="95" y="61"/>
                    <a:pt x="72" y="62"/>
                  </a:cubicBezTo>
                  <a:cubicBezTo>
                    <a:pt x="49" y="63"/>
                    <a:pt x="48" y="66"/>
                    <a:pt x="36" y="59"/>
                  </a:cubicBezTo>
                  <a:cubicBezTo>
                    <a:pt x="24" y="52"/>
                    <a:pt x="13" y="36"/>
                    <a:pt x="0" y="11"/>
                  </a:cubicBezTo>
                  <a:close/>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0" name="Freeform 10"/>
            <p:cNvSpPr>
              <a:spLocks/>
            </p:cNvSpPr>
            <p:nvPr userDrawn="1"/>
          </p:nvSpPr>
          <p:spPr bwMode="auto">
            <a:xfrm>
              <a:off x="1790" y="0"/>
              <a:ext cx="520" cy="225"/>
            </a:xfrm>
            <a:custGeom>
              <a:avLst/>
              <a:gdLst/>
              <a:ahLst/>
              <a:cxnLst>
                <a:cxn ang="0">
                  <a:pos x="42" y="0"/>
                </a:cxn>
                <a:cxn ang="0">
                  <a:pos x="12" y="24"/>
                </a:cxn>
                <a:cxn ang="0">
                  <a:pos x="114" y="54"/>
                </a:cxn>
                <a:cxn ang="0">
                  <a:pos x="240" y="117"/>
                </a:cxn>
                <a:cxn ang="0">
                  <a:pos x="333" y="153"/>
                </a:cxn>
                <a:cxn ang="0">
                  <a:pos x="438" y="219"/>
                </a:cxn>
                <a:cxn ang="0">
                  <a:pos x="426" y="192"/>
                </a:cxn>
                <a:cxn ang="0">
                  <a:pos x="441" y="180"/>
                </a:cxn>
                <a:cxn ang="0">
                  <a:pos x="519" y="216"/>
                </a:cxn>
                <a:cxn ang="0">
                  <a:pos x="450" y="162"/>
                </a:cxn>
                <a:cxn ang="0">
                  <a:pos x="381" y="135"/>
                </a:cxn>
                <a:cxn ang="0">
                  <a:pos x="285" y="84"/>
                </a:cxn>
                <a:cxn ang="0">
                  <a:pos x="186" y="18"/>
                </a:cxn>
                <a:cxn ang="0">
                  <a:pos x="123" y="0"/>
                </a:cxn>
                <a:cxn ang="0">
                  <a:pos x="42" y="0"/>
                </a:cxn>
              </a:cxnLst>
              <a:rect l="0" t="0" r="r" b="b"/>
              <a:pathLst>
                <a:path w="520" h="225">
                  <a:moveTo>
                    <a:pt x="42" y="0"/>
                  </a:moveTo>
                  <a:cubicBezTo>
                    <a:pt x="24" y="4"/>
                    <a:pt x="0" y="15"/>
                    <a:pt x="12" y="24"/>
                  </a:cubicBezTo>
                  <a:cubicBezTo>
                    <a:pt x="24" y="33"/>
                    <a:pt x="76" y="39"/>
                    <a:pt x="114" y="54"/>
                  </a:cubicBezTo>
                  <a:cubicBezTo>
                    <a:pt x="152" y="69"/>
                    <a:pt x="203" y="100"/>
                    <a:pt x="240" y="117"/>
                  </a:cubicBezTo>
                  <a:cubicBezTo>
                    <a:pt x="277" y="134"/>
                    <a:pt x="300" y="136"/>
                    <a:pt x="333" y="153"/>
                  </a:cubicBezTo>
                  <a:cubicBezTo>
                    <a:pt x="366" y="170"/>
                    <a:pt x="423" y="213"/>
                    <a:pt x="438" y="219"/>
                  </a:cubicBezTo>
                  <a:cubicBezTo>
                    <a:pt x="453" y="225"/>
                    <a:pt x="426" y="198"/>
                    <a:pt x="426" y="192"/>
                  </a:cubicBezTo>
                  <a:cubicBezTo>
                    <a:pt x="426" y="186"/>
                    <a:pt x="426" y="176"/>
                    <a:pt x="441" y="180"/>
                  </a:cubicBezTo>
                  <a:cubicBezTo>
                    <a:pt x="456" y="184"/>
                    <a:pt x="518" y="219"/>
                    <a:pt x="519" y="216"/>
                  </a:cubicBezTo>
                  <a:cubicBezTo>
                    <a:pt x="520" y="213"/>
                    <a:pt x="473" y="176"/>
                    <a:pt x="450" y="162"/>
                  </a:cubicBezTo>
                  <a:cubicBezTo>
                    <a:pt x="427" y="148"/>
                    <a:pt x="408" y="148"/>
                    <a:pt x="381" y="135"/>
                  </a:cubicBezTo>
                  <a:cubicBezTo>
                    <a:pt x="354" y="122"/>
                    <a:pt x="318" y="104"/>
                    <a:pt x="285" y="84"/>
                  </a:cubicBezTo>
                  <a:cubicBezTo>
                    <a:pt x="252" y="64"/>
                    <a:pt x="213" y="32"/>
                    <a:pt x="186" y="18"/>
                  </a:cubicBezTo>
                  <a:cubicBezTo>
                    <a:pt x="159" y="4"/>
                    <a:pt x="147" y="2"/>
                    <a:pt x="123" y="0"/>
                  </a:cubicBezTo>
                  <a:lnTo>
                    <a:pt x="42" y="0"/>
                  </a:ln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1" name="Freeform 11"/>
            <p:cNvSpPr>
              <a:spLocks/>
            </p:cNvSpPr>
            <p:nvPr userDrawn="1"/>
          </p:nvSpPr>
          <p:spPr bwMode="auto">
            <a:xfrm>
              <a:off x="1943" y="154"/>
              <a:ext cx="431" cy="233"/>
            </a:xfrm>
            <a:custGeom>
              <a:avLst/>
              <a:gdLst/>
              <a:ahLst/>
              <a:cxnLst>
                <a:cxn ang="0">
                  <a:pos x="6" y="38"/>
                </a:cxn>
                <a:cxn ang="0">
                  <a:pos x="9" y="20"/>
                </a:cxn>
                <a:cxn ang="0">
                  <a:pos x="42" y="2"/>
                </a:cxn>
                <a:cxn ang="0">
                  <a:pos x="90" y="35"/>
                </a:cxn>
                <a:cxn ang="0">
                  <a:pos x="189" y="89"/>
                </a:cxn>
                <a:cxn ang="0">
                  <a:pos x="288" y="140"/>
                </a:cxn>
                <a:cxn ang="0">
                  <a:pos x="375" y="176"/>
                </a:cxn>
                <a:cxn ang="0">
                  <a:pos x="396" y="176"/>
                </a:cxn>
                <a:cxn ang="0">
                  <a:pos x="429" y="212"/>
                </a:cxn>
                <a:cxn ang="0">
                  <a:pos x="408" y="233"/>
                </a:cxn>
                <a:cxn ang="0">
                  <a:pos x="333" y="212"/>
                </a:cxn>
                <a:cxn ang="0">
                  <a:pos x="186" y="143"/>
                </a:cxn>
                <a:cxn ang="0">
                  <a:pos x="48" y="68"/>
                </a:cxn>
                <a:cxn ang="0">
                  <a:pos x="6" y="38"/>
                </a:cxn>
              </a:cxnLst>
              <a:rect l="0" t="0" r="r" b="b"/>
              <a:pathLst>
                <a:path w="431" h="233">
                  <a:moveTo>
                    <a:pt x="6" y="38"/>
                  </a:moveTo>
                  <a:cubicBezTo>
                    <a:pt x="0" y="26"/>
                    <a:pt x="3" y="26"/>
                    <a:pt x="9" y="20"/>
                  </a:cubicBezTo>
                  <a:cubicBezTo>
                    <a:pt x="15" y="14"/>
                    <a:pt x="29" y="0"/>
                    <a:pt x="42" y="2"/>
                  </a:cubicBezTo>
                  <a:cubicBezTo>
                    <a:pt x="55" y="4"/>
                    <a:pt x="66" y="21"/>
                    <a:pt x="90" y="35"/>
                  </a:cubicBezTo>
                  <a:cubicBezTo>
                    <a:pt x="114" y="49"/>
                    <a:pt x="156" y="72"/>
                    <a:pt x="189" y="89"/>
                  </a:cubicBezTo>
                  <a:cubicBezTo>
                    <a:pt x="222" y="106"/>
                    <a:pt x="257" y="126"/>
                    <a:pt x="288" y="140"/>
                  </a:cubicBezTo>
                  <a:cubicBezTo>
                    <a:pt x="319" y="154"/>
                    <a:pt x="357" y="170"/>
                    <a:pt x="375" y="176"/>
                  </a:cubicBezTo>
                  <a:cubicBezTo>
                    <a:pt x="393" y="182"/>
                    <a:pt x="387" y="170"/>
                    <a:pt x="396" y="176"/>
                  </a:cubicBezTo>
                  <a:cubicBezTo>
                    <a:pt x="405" y="182"/>
                    <a:pt x="427" y="203"/>
                    <a:pt x="429" y="212"/>
                  </a:cubicBezTo>
                  <a:cubicBezTo>
                    <a:pt x="431" y="221"/>
                    <a:pt x="424" y="233"/>
                    <a:pt x="408" y="233"/>
                  </a:cubicBezTo>
                  <a:cubicBezTo>
                    <a:pt x="392" y="233"/>
                    <a:pt x="370" y="227"/>
                    <a:pt x="333" y="212"/>
                  </a:cubicBezTo>
                  <a:cubicBezTo>
                    <a:pt x="296" y="197"/>
                    <a:pt x="234" y="167"/>
                    <a:pt x="186" y="143"/>
                  </a:cubicBezTo>
                  <a:cubicBezTo>
                    <a:pt x="138" y="119"/>
                    <a:pt x="78" y="86"/>
                    <a:pt x="48" y="68"/>
                  </a:cubicBezTo>
                  <a:cubicBezTo>
                    <a:pt x="18" y="50"/>
                    <a:pt x="12" y="50"/>
                    <a:pt x="6" y="38"/>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2" name="Freeform 12"/>
            <p:cNvSpPr>
              <a:spLocks/>
            </p:cNvSpPr>
            <p:nvPr userDrawn="1"/>
          </p:nvSpPr>
          <p:spPr bwMode="auto">
            <a:xfrm>
              <a:off x="2262" y="87"/>
              <a:ext cx="396" cy="227"/>
            </a:xfrm>
            <a:custGeom>
              <a:avLst/>
              <a:gdLst/>
              <a:ahLst/>
              <a:cxnLst>
                <a:cxn ang="0">
                  <a:pos x="2" y="9"/>
                </a:cxn>
                <a:cxn ang="0">
                  <a:pos x="53" y="66"/>
                </a:cxn>
                <a:cxn ang="0">
                  <a:pos x="176" y="132"/>
                </a:cxn>
                <a:cxn ang="0">
                  <a:pos x="293" y="189"/>
                </a:cxn>
                <a:cxn ang="0">
                  <a:pos x="341" y="222"/>
                </a:cxn>
                <a:cxn ang="0">
                  <a:pos x="377" y="219"/>
                </a:cxn>
                <a:cxn ang="0">
                  <a:pos x="377" y="180"/>
                </a:cxn>
                <a:cxn ang="0">
                  <a:pos x="260" y="126"/>
                </a:cxn>
                <a:cxn ang="0">
                  <a:pos x="113" y="51"/>
                </a:cxn>
                <a:cxn ang="0">
                  <a:pos x="41" y="9"/>
                </a:cxn>
                <a:cxn ang="0">
                  <a:pos x="2" y="9"/>
                </a:cxn>
              </a:cxnLst>
              <a:rect l="0" t="0" r="r" b="b"/>
              <a:pathLst>
                <a:path w="396" h="227">
                  <a:moveTo>
                    <a:pt x="2" y="9"/>
                  </a:moveTo>
                  <a:cubicBezTo>
                    <a:pt x="4" y="18"/>
                    <a:pt x="24" y="45"/>
                    <a:pt x="53" y="66"/>
                  </a:cubicBezTo>
                  <a:cubicBezTo>
                    <a:pt x="82" y="87"/>
                    <a:pt x="136" y="111"/>
                    <a:pt x="176" y="132"/>
                  </a:cubicBezTo>
                  <a:cubicBezTo>
                    <a:pt x="216" y="153"/>
                    <a:pt x="266" y="174"/>
                    <a:pt x="293" y="189"/>
                  </a:cubicBezTo>
                  <a:cubicBezTo>
                    <a:pt x="320" y="204"/>
                    <a:pt x="327" y="217"/>
                    <a:pt x="341" y="222"/>
                  </a:cubicBezTo>
                  <a:cubicBezTo>
                    <a:pt x="355" y="227"/>
                    <a:pt x="371" y="226"/>
                    <a:pt x="377" y="219"/>
                  </a:cubicBezTo>
                  <a:cubicBezTo>
                    <a:pt x="383" y="212"/>
                    <a:pt x="396" y="195"/>
                    <a:pt x="377" y="180"/>
                  </a:cubicBezTo>
                  <a:cubicBezTo>
                    <a:pt x="358" y="165"/>
                    <a:pt x="304" y="147"/>
                    <a:pt x="260" y="126"/>
                  </a:cubicBezTo>
                  <a:cubicBezTo>
                    <a:pt x="216" y="105"/>
                    <a:pt x="149" y="70"/>
                    <a:pt x="113" y="51"/>
                  </a:cubicBezTo>
                  <a:cubicBezTo>
                    <a:pt x="77" y="32"/>
                    <a:pt x="60" y="17"/>
                    <a:pt x="41" y="9"/>
                  </a:cubicBezTo>
                  <a:cubicBezTo>
                    <a:pt x="22" y="1"/>
                    <a:pt x="0" y="0"/>
                    <a:pt x="2" y="9"/>
                  </a:cubicBezTo>
                  <a:close/>
                </a:path>
              </a:pathLst>
            </a:custGeom>
            <a:gradFill rotWithShape="0">
              <a:gsLst>
                <a:gs pos="0">
                  <a:schemeClr val="accent2"/>
                </a:gs>
                <a:gs pos="100000">
                  <a:schemeClr val="bg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3" name="Freeform 13"/>
            <p:cNvSpPr>
              <a:spLocks/>
            </p:cNvSpPr>
            <p:nvPr userDrawn="1"/>
          </p:nvSpPr>
          <p:spPr bwMode="auto">
            <a:xfrm>
              <a:off x="2264" y="240"/>
              <a:ext cx="516" cy="223"/>
            </a:xfrm>
            <a:custGeom>
              <a:avLst/>
              <a:gdLst/>
              <a:ahLst/>
              <a:cxnLst>
                <a:cxn ang="0">
                  <a:pos x="3" y="10"/>
                </a:cxn>
                <a:cxn ang="0">
                  <a:pos x="105" y="97"/>
                </a:cxn>
                <a:cxn ang="0">
                  <a:pos x="243" y="178"/>
                </a:cxn>
                <a:cxn ang="0">
                  <a:pos x="357" y="217"/>
                </a:cxn>
                <a:cxn ang="0">
                  <a:pos x="498" y="214"/>
                </a:cxn>
                <a:cxn ang="0">
                  <a:pos x="468" y="187"/>
                </a:cxn>
                <a:cxn ang="0">
                  <a:pos x="309" y="136"/>
                </a:cxn>
                <a:cxn ang="0">
                  <a:pos x="123" y="34"/>
                </a:cxn>
                <a:cxn ang="0">
                  <a:pos x="3" y="10"/>
                </a:cxn>
              </a:cxnLst>
              <a:rect l="0" t="0" r="r" b="b"/>
              <a:pathLst>
                <a:path w="516" h="223">
                  <a:moveTo>
                    <a:pt x="3" y="10"/>
                  </a:moveTo>
                  <a:cubicBezTo>
                    <a:pt x="0" y="20"/>
                    <a:pt x="65" y="69"/>
                    <a:pt x="105" y="97"/>
                  </a:cubicBezTo>
                  <a:cubicBezTo>
                    <a:pt x="145" y="125"/>
                    <a:pt x="201" y="158"/>
                    <a:pt x="243" y="178"/>
                  </a:cubicBezTo>
                  <a:cubicBezTo>
                    <a:pt x="285" y="198"/>
                    <a:pt x="315" y="211"/>
                    <a:pt x="357" y="217"/>
                  </a:cubicBezTo>
                  <a:cubicBezTo>
                    <a:pt x="399" y="223"/>
                    <a:pt x="480" y="219"/>
                    <a:pt x="498" y="214"/>
                  </a:cubicBezTo>
                  <a:cubicBezTo>
                    <a:pt x="516" y="209"/>
                    <a:pt x="499" y="200"/>
                    <a:pt x="468" y="187"/>
                  </a:cubicBezTo>
                  <a:cubicBezTo>
                    <a:pt x="437" y="174"/>
                    <a:pt x="366" y="161"/>
                    <a:pt x="309" y="136"/>
                  </a:cubicBezTo>
                  <a:cubicBezTo>
                    <a:pt x="252" y="111"/>
                    <a:pt x="172" y="54"/>
                    <a:pt x="123" y="34"/>
                  </a:cubicBezTo>
                  <a:cubicBezTo>
                    <a:pt x="74" y="14"/>
                    <a:pt x="6" y="0"/>
                    <a:pt x="3" y="10"/>
                  </a:cubicBezTo>
                  <a:close/>
                </a:path>
              </a:pathLst>
            </a:custGeom>
            <a:gradFill rotWithShape="0">
              <a:gsLst>
                <a:gs pos="0">
                  <a:schemeClr val="bg2"/>
                </a:gs>
                <a:gs pos="100000">
                  <a:schemeClr val="accent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4" name="Freeform 14"/>
            <p:cNvSpPr>
              <a:spLocks/>
            </p:cNvSpPr>
            <p:nvPr userDrawn="1"/>
          </p:nvSpPr>
          <p:spPr bwMode="auto">
            <a:xfrm>
              <a:off x="2723" y="324"/>
              <a:ext cx="414" cy="100"/>
            </a:xfrm>
            <a:custGeom>
              <a:avLst/>
              <a:gdLst/>
              <a:ahLst/>
              <a:cxnLst>
                <a:cxn ang="0">
                  <a:pos x="69" y="60"/>
                </a:cxn>
                <a:cxn ang="0">
                  <a:pos x="12" y="42"/>
                </a:cxn>
                <a:cxn ang="0">
                  <a:pos x="3" y="15"/>
                </a:cxn>
                <a:cxn ang="0">
                  <a:pos x="30" y="0"/>
                </a:cxn>
                <a:cxn ang="0">
                  <a:pos x="117" y="18"/>
                </a:cxn>
                <a:cxn ang="0">
                  <a:pos x="243" y="48"/>
                </a:cxn>
                <a:cxn ang="0">
                  <a:pos x="387" y="48"/>
                </a:cxn>
                <a:cxn ang="0">
                  <a:pos x="408" y="54"/>
                </a:cxn>
                <a:cxn ang="0">
                  <a:pos x="381" y="87"/>
                </a:cxn>
                <a:cxn ang="0">
                  <a:pos x="318" y="99"/>
                </a:cxn>
                <a:cxn ang="0">
                  <a:pos x="195" y="93"/>
                </a:cxn>
                <a:cxn ang="0">
                  <a:pos x="69" y="60"/>
                </a:cxn>
              </a:cxnLst>
              <a:rect l="0" t="0" r="r" b="b"/>
              <a:pathLst>
                <a:path w="414" h="100">
                  <a:moveTo>
                    <a:pt x="69" y="60"/>
                  </a:moveTo>
                  <a:cubicBezTo>
                    <a:pt x="39" y="52"/>
                    <a:pt x="23" y="49"/>
                    <a:pt x="12" y="42"/>
                  </a:cubicBezTo>
                  <a:cubicBezTo>
                    <a:pt x="1" y="35"/>
                    <a:pt x="0" y="22"/>
                    <a:pt x="3" y="15"/>
                  </a:cubicBezTo>
                  <a:cubicBezTo>
                    <a:pt x="6" y="8"/>
                    <a:pt x="11" y="0"/>
                    <a:pt x="30" y="0"/>
                  </a:cubicBezTo>
                  <a:cubicBezTo>
                    <a:pt x="49" y="0"/>
                    <a:pt x="82" y="10"/>
                    <a:pt x="117" y="18"/>
                  </a:cubicBezTo>
                  <a:cubicBezTo>
                    <a:pt x="152" y="26"/>
                    <a:pt x="198" y="43"/>
                    <a:pt x="243" y="48"/>
                  </a:cubicBezTo>
                  <a:cubicBezTo>
                    <a:pt x="288" y="53"/>
                    <a:pt x="360" y="47"/>
                    <a:pt x="387" y="48"/>
                  </a:cubicBezTo>
                  <a:cubicBezTo>
                    <a:pt x="414" y="49"/>
                    <a:pt x="409" y="48"/>
                    <a:pt x="408" y="54"/>
                  </a:cubicBezTo>
                  <a:cubicBezTo>
                    <a:pt x="407" y="60"/>
                    <a:pt x="396" y="80"/>
                    <a:pt x="381" y="87"/>
                  </a:cubicBezTo>
                  <a:cubicBezTo>
                    <a:pt x="366" y="94"/>
                    <a:pt x="349" y="98"/>
                    <a:pt x="318" y="99"/>
                  </a:cubicBezTo>
                  <a:cubicBezTo>
                    <a:pt x="287" y="100"/>
                    <a:pt x="237" y="99"/>
                    <a:pt x="195" y="93"/>
                  </a:cubicBezTo>
                  <a:cubicBezTo>
                    <a:pt x="153" y="87"/>
                    <a:pt x="99" y="68"/>
                    <a:pt x="69" y="6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5" name="Freeform 15"/>
            <p:cNvSpPr>
              <a:spLocks/>
            </p:cNvSpPr>
            <p:nvPr userDrawn="1"/>
          </p:nvSpPr>
          <p:spPr bwMode="auto">
            <a:xfrm>
              <a:off x="3165" y="375"/>
              <a:ext cx="150" cy="72"/>
            </a:xfrm>
            <a:custGeom>
              <a:avLst/>
              <a:gdLst/>
              <a:ahLst/>
              <a:cxnLst>
                <a:cxn ang="0">
                  <a:pos x="3" y="67"/>
                </a:cxn>
                <a:cxn ang="0">
                  <a:pos x="84" y="19"/>
                </a:cxn>
                <a:cxn ang="0">
                  <a:pos x="123" y="1"/>
                </a:cxn>
                <a:cxn ang="0">
                  <a:pos x="150" y="22"/>
                </a:cxn>
                <a:cxn ang="0">
                  <a:pos x="123" y="55"/>
                </a:cxn>
                <a:cxn ang="0">
                  <a:pos x="90" y="70"/>
                </a:cxn>
                <a:cxn ang="0">
                  <a:pos x="0" y="67"/>
                </a:cxn>
              </a:cxnLst>
              <a:rect l="0" t="0" r="r" b="b"/>
              <a:pathLst>
                <a:path w="150" h="72">
                  <a:moveTo>
                    <a:pt x="3" y="67"/>
                  </a:moveTo>
                  <a:cubicBezTo>
                    <a:pt x="16" y="59"/>
                    <a:pt x="64" y="30"/>
                    <a:pt x="84" y="19"/>
                  </a:cubicBezTo>
                  <a:cubicBezTo>
                    <a:pt x="104" y="8"/>
                    <a:pt x="112" y="0"/>
                    <a:pt x="123" y="1"/>
                  </a:cubicBezTo>
                  <a:cubicBezTo>
                    <a:pt x="134" y="2"/>
                    <a:pt x="150" y="13"/>
                    <a:pt x="150" y="22"/>
                  </a:cubicBezTo>
                  <a:cubicBezTo>
                    <a:pt x="150" y="31"/>
                    <a:pt x="133" y="47"/>
                    <a:pt x="123" y="55"/>
                  </a:cubicBezTo>
                  <a:cubicBezTo>
                    <a:pt x="113" y="63"/>
                    <a:pt x="110" y="68"/>
                    <a:pt x="90" y="70"/>
                  </a:cubicBezTo>
                  <a:cubicBezTo>
                    <a:pt x="70" y="72"/>
                    <a:pt x="35" y="69"/>
                    <a:pt x="0" y="67"/>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6" name="Freeform 16"/>
            <p:cNvSpPr>
              <a:spLocks/>
            </p:cNvSpPr>
            <p:nvPr userDrawn="1"/>
          </p:nvSpPr>
          <p:spPr bwMode="auto">
            <a:xfrm>
              <a:off x="3463" y="267"/>
              <a:ext cx="148" cy="91"/>
            </a:xfrm>
            <a:custGeom>
              <a:avLst/>
              <a:gdLst/>
              <a:ahLst/>
              <a:cxnLst>
                <a:cxn ang="0">
                  <a:pos x="1" y="69"/>
                </a:cxn>
                <a:cxn ang="0">
                  <a:pos x="25" y="51"/>
                </a:cxn>
                <a:cxn ang="0">
                  <a:pos x="100" y="9"/>
                </a:cxn>
                <a:cxn ang="0">
                  <a:pos x="133" y="3"/>
                </a:cxn>
                <a:cxn ang="0">
                  <a:pos x="136" y="27"/>
                </a:cxn>
                <a:cxn ang="0">
                  <a:pos x="61" y="75"/>
                </a:cxn>
                <a:cxn ang="0">
                  <a:pos x="19" y="90"/>
                </a:cxn>
                <a:cxn ang="0">
                  <a:pos x="1" y="69"/>
                </a:cxn>
              </a:cxnLst>
              <a:rect l="0" t="0" r="r" b="b"/>
              <a:pathLst>
                <a:path w="148" h="91">
                  <a:moveTo>
                    <a:pt x="1" y="69"/>
                  </a:moveTo>
                  <a:cubicBezTo>
                    <a:pt x="2" y="63"/>
                    <a:pt x="9" y="61"/>
                    <a:pt x="25" y="51"/>
                  </a:cubicBezTo>
                  <a:cubicBezTo>
                    <a:pt x="41" y="41"/>
                    <a:pt x="82" y="17"/>
                    <a:pt x="100" y="9"/>
                  </a:cubicBezTo>
                  <a:cubicBezTo>
                    <a:pt x="118" y="1"/>
                    <a:pt x="127" y="0"/>
                    <a:pt x="133" y="3"/>
                  </a:cubicBezTo>
                  <a:cubicBezTo>
                    <a:pt x="139" y="6"/>
                    <a:pt x="148" y="15"/>
                    <a:pt x="136" y="27"/>
                  </a:cubicBezTo>
                  <a:cubicBezTo>
                    <a:pt x="124" y="39"/>
                    <a:pt x="80" y="65"/>
                    <a:pt x="61" y="75"/>
                  </a:cubicBezTo>
                  <a:cubicBezTo>
                    <a:pt x="42" y="85"/>
                    <a:pt x="29" y="91"/>
                    <a:pt x="19" y="90"/>
                  </a:cubicBezTo>
                  <a:cubicBezTo>
                    <a:pt x="9" y="89"/>
                    <a:pt x="0" y="75"/>
                    <a:pt x="1" y="69"/>
                  </a:cubicBezTo>
                  <a:close/>
                </a:path>
              </a:pathLst>
            </a:custGeom>
            <a:gradFill rotWithShape="0">
              <a:gsLst>
                <a:gs pos="0">
                  <a:schemeClr val="bg2"/>
                </a:gs>
                <a:gs pos="100000">
                  <a:schemeClr val="accent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7" name="Freeform 17"/>
            <p:cNvSpPr>
              <a:spLocks/>
            </p:cNvSpPr>
            <p:nvPr userDrawn="1"/>
          </p:nvSpPr>
          <p:spPr bwMode="auto">
            <a:xfrm>
              <a:off x="3580" y="58"/>
              <a:ext cx="938" cy="158"/>
            </a:xfrm>
            <a:custGeom>
              <a:avLst/>
              <a:gdLst/>
              <a:ahLst/>
              <a:cxnLst>
                <a:cxn ang="0">
                  <a:pos x="172" y="86"/>
                </a:cxn>
                <a:cxn ang="0">
                  <a:pos x="61" y="137"/>
                </a:cxn>
                <a:cxn ang="0">
                  <a:pos x="16" y="155"/>
                </a:cxn>
                <a:cxn ang="0">
                  <a:pos x="7" y="122"/>
                </a:cxn>
                <a:cxn ang="0">
                  <a:pos x="58" y="80"/>
                </a:cxn>
                <a:cxn ang="0">
                  <a:pos x="172" y="38"/>
                </a:cxn>
                <a:cxn ang="0">
                  <a:pos x="304" y="11"/>
                </a:cxn>
                <a:cxn ang="0">
                  <a:pos x="463" y="2"/>
                </a:cxn>
                <a:cxn ang="0">
                  <a:pos x="631" y="23"/>
                </a:cxn>
                <a:cxn ang="0">
                  <a:pos x="796" y="53"/>
                </a:cxn>
                <a:cxn ang="0">
                  <a:pos x="841" y="47"/>
                </a:cxn>
                <a:cxn ang="0">
                  <a:pos x="907" y="71"/>
                </a:cxn>
                <a:cxn ang="0">
                  <a:pos x="919" y="101"/>
                </a:cxn>
                <a:cxn ang="0">
                  <a:pos x="793" y="98"/>
                </a:cxn>
                <a:cxn ang="0">
                  <a:pos x="634" y="62"/>
                </a:cxn>
                <a:cxn ang="0">
                  <a:pos x="439" y="38"/>
                </a:cxn>
                <a:cxn ang="0">
                  <a:pos x="238" y="59"/>
                </a:cxn>
                <a:cxn ang="0">
                  <a:pos x="172" y="86"/>
                </a:cxn>
              </a:cxnLst>
              <a:rect l="0" t="0" r="r" b="b"/>
              <a:pathLst>
                <a:path w="938" h="158">
                  <a:moveTo>
                    <a:pt x="172" y="86"/>
                  </a:moveTo>
                  <a:cubicBezTo>
                    <a:pt x="142" y="99"/>
                    <a:pt x="87" y="126"/>
                    <a:pt x="61" y="137"/>
                  </a:cubicBezTo>
                  <a:cubicBezTo>
                    <a:pt x="35" y="148"/>
                    <a:pt x="25" y="158"/>
                    <a:pt x="16" y="155"/>
                  </a:cubicBezTo>
                  <a:cubicBezTo>
                    <a:pt x="7" y="152"/>
                    <a:pt x="0" y="134"/>
                    <a:pt x="7" y="122"/>
                  </a:cubicBezTo>
                  <a:cubicBezTo>
                    <a:pt x="14" y="110"/>
                    <a:pt x="31" y="94"/>
                    <a:pt x="58" y="80"/>
                  </a:cubicBezTo>
                  <a:cubicBezTo>
                    <a:pt x="85" y="66"/>
                    <a:pt x="131" y="49"/>
                    <a:pt x="172" y="38"/>
                  </a:cubicBezTo>
                  <a:cubicBezTo>
                    <a:pt x="213" y="27"/>
                    <a:pt x="256" y="17"/>
                    <a:pt x="304" y="11"/>
                  </a:cubicBezTo>
                  <a:cubicBezTo>
                    <a:pt x="352" y="5"/>
                    <a:pt x="409" y="0"/>
                    <a:pt x="463" y="2"/>
                  </a:cubicBezTo>
                  <a:cubicBezTo>
                    <a:pt x="517" y="4"/>
                    <a:pt x="576" y="15"/>
                    <a:pt x="631" y="23"/>
                  </a:cubicBezTo>
                  <a:cubicBezTo>
                    <a:pt x="686" y="31"/>
                    <a:pt x="761" y="49"/>
                    <a:pt x="796" y="53"/>
                  </a:cubicBezTo>
                  <a:cubicBezTo>
                    <a:pt x="831" y="57"/>
                    <a:pt x="823" y="44"/>
                    <a:pt x="841" y="47"/>
                  </a:cubicBezTo>
                  <a:cubicBezTo>
                    <a:pt x="859" y="50"/>
                    <a:pt x="894" y="62"/>
                    <a:pt x="907" y="71"/>
                  </a:cubicBezTo>
                  <a:cubicBezTo>
                    <a:pt x="920" y="80"/>
                    <a:pt x="938" y="97"/>
                    <a:pt x="919" y="101"/>
                  </a:cubicBezTo>
                  <a:cubicBezTo>
                    <a:pt x="900" y="105"/>
                    <a:pt x="840" y="104"/>
                    <a:pt x="793" y="98"/>
                  </a:cubicBezTo>
                  <a:cubicBezTo>
                    <a:pt x="746" y="92"/>
                    <a:pt x="693" y="72"/>
                    <a:pt x="634" y="62"/>
                  </a:cubicBezTo>
                  <a:cubicBezTo>
                    <a:pt x="575" y="52"/>
                    <a:pt x="505" y="38"/>
                    <a:pt x="439" y="38"/>
                  </a:cubicBezTo>
                  <a:cubicBezTo>
                    <a:pt x="373" y="38"/>
                    <a:pt x="284" y="51"/>
                    <a:pt x="238" y="59"/>
                  </a:cubicBezTo>
                  <a:cubicBezTo>
                    <a:pt x="192" y="67"/>
                    <a:pt x="202" y="73"/>
                    <a:pt x="172" y="86"/>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8" name="Freeform 18"/>
            <p:cNvSpPr>
              <a:spLocks/>
            </p:cNvSpPr>
            <p:nvPr userDrawn="1"/>
          </p:nvSpPr>
          <p:spPr bwMode="auto">
            <a:xfrm>
              <a:off x="3686" y="145"/>
              <a:ext cx="372" cy="98"/>
            </a:xfrm>
            <a:custGeom>
              <a:avLst/>
              <a:gdLst/>
              <a:ahLst/>
              <a:cxnLst>
                <a:cxn ang="0">
                  <a:pos x="18" y="47"/>
                </a:cxn>
                <a:cxn ang="0">
                  <a:pos x="141" y="17"/>
                </a:cxn>
                <a:cxn ang="0">
                  <a:pos x="246" y="2"/>
                </a:cxn>
                <a:cxn ang="0">
                  <a:pos x="351" y="5"/>
                </a:cxn>
                <a:cxn ang="0">
                  <a:pos x="372" y="23"/>
                </a:cxn>
                <a:cxn ang="0">
                  <a:pos x="354" y="44"/>
                </a:cxn>
                <a:cxn ang="0">
                  <a:pos x="264" y="50"/>
                </a:cxn>
                <a:cxn ang="0">
                  <a:pos x="168" y="53"/>
                </a:cxn>
                <a:cxn ang="0">
                  <a:pos x="72" y="77"/>
                </a:cxn>
                <a:cxn ang="0">
                  <a:pos x="15" y="95"/>
                </a:cxn>
                <a:cxn ang="0">
                  <a:pos x="0" y="56"/>
                </a:cxn>
              </a:cxnLst>
              <a:rect l="0" t="0" r="r" b="b"/>
              <a:pathLst>
                <a:path w="372" h="98">
                  <a:moveTo>
                    <a:pt x="18" y="47"/>
                  </a:moveTo>
                  <a:cubicBezTo>
                    <a:pt x="60" y="36"/>
                    <a:pt x="103" y="25"/>
                    <a:pt x="141" y="17"/>
                  </a:cubicBezTo>
                  <a:cubicBezTo>
                    <a:pt x="179" y="9"/>
                    <a:pt x="211" y="4"/>
                    <a:pt x="246" y="2"/>
                  </a:cubicBezTo>
                  <a:cubicBezTo>
                    <a:pt x="281" y="0"/>
                    <a:pt x="330" y="1"/>
                    <a:pt x="351" y="5"/>
                  </a:cubicBezTo>
                  <a:cubicBezTo>
                    <a:pt x="372" y="9"/>
                    <a:pt x="372" y="17"/>
                    <a:pt x="372" y="23"/>
                  </a:cubicBezTo>
                  <a:cubicBezTo>
                    <a:pt x="372" y="29"/>
                    <a:pt x="372" y="40"/>
                    <a:pt x="354" y="44"/>
                  </a:cubicBezTo>
                  <a:cubicBezTo>
                    <a:pt x="336" y="48"/>
                    <a:pt x="295" y="49"/>
                    <a:pt x="264" y="50"/>
                  </a:cubicBezTo>
                  <a:cubicBezTo>
                    <a:pt x="233" y="51"/>
                    <a:pt x="200" y="49"/>
                    <a:pt x="168" y="53"/>
                  </a:cubicBezTo>
                  <a:cubicBezTo>
                    <a:pt x="136" y="57"/>
                    <a:pt x="98" y="70"/>
                    <a:pt x="72" y="77"/>
                  </a:cubicBezTo>
                  <a:cubicBezTo>
                    <a:pt x="46" y="84"/>
                    <a:pt x="27" y="98"/>
                    <a:pt x="15" y="95"/>
                  </a:cubicBezTo>
                  <a:cubicBezTo>
                    <a:pt x="3" y="92"/>
                    <a:pt x="1" y="74"/>
                    <a:pt x="0" y="56"/>
                  </a:cubicBezTo>
                </a:path>
              </a:pathLst>
            </a:custGeom>
            <a:gradFill rotWithShape="0">
              <a:gsLst>
                <a:gs pos="0">
                  <a:schemeClr val="accent2"/>
                </a:gs>
                <a:gs pos="100000">
                  <a:schemeClr val="bg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299" name="Freeform 19"/>
            <p:cNvSpPr>
              <a:spLocks/>
            </p:cNvSpPr>
            <p:nvPr userDrawn="1"/>
          </p:nvSpPr>
          <p:spPr bwMode="auto">
            <a:xfrm>
              <a:off x="3618" y="308"/>
              <a:ext cx="318" cy="158"/>
            </a:xfrm>
            <a:custGeom>
              <a:avLst/>
              <a:gdLst/>
              <a:ahLst/>
              <a:cxnLst>
                <a:cxn ang="0">
                  <a:pos x="0" y="158"/>
                </a:cxn>
                <a:cxn ang="0">
                  <a:pos x="12" y="137"/>
                </a:cxn>
                <a:cxn ang="0">
                  <a:pos x="162" y="71"/>
                </a:cxn>
                <a:cxn ang="0">
                  <a:pos x="249" y="20"/>
                </a:cxn>
                <a:cxn ang="0">
                  <a:pos x="285" y="2"/>
                </a:cxn>
                <a:cxn ang="0">
                  <a:pos x="309" y="11"/>
                </a:cxn>
                <a:cxn ang="0">
                  <a:pos x="303" y="47"/>
                </a:cxn>
                <a:cxn ang="0">
                  <a:pos x="219" y="89"/>
                </a:cxn>
                <a:cxn ang="0">
                  <a:pos x="108" y="140"/>
                </a:cxn>
                <a:cxn ang="0">
                  <a:pos x="57" y="152"/>
                </a:cxn>
                <a:cxn ang="0">
                  <a:pos x="0" y="158"/>
                </a:cxn>
              </a:cxnLst>
              <a:rect l="0" t="0" r="r" b="b"/>
              <a:pathLst>
                <a:path w="318" h="158">
                  <a:moveTo>
                    <a:pt x="0" y="158"/>
                  </a:moveTo>
                  <a:lnTo>
                    <a:pt x="12" y="137"/>
                  </a:lnTo>
                  <a:cubicBezTo>
                    <a:pt x="39" y="123"/>
                    <a:pt x="122" y="90"/>
                    <a:pt x="162" y="71"/>
                  </a:cubicBezTo>
                  <a:cubicBezTo>
                    <a:pt x="202" y="52"/>
                    <a:pt x="229" y="31"/>
                    <a:pt x="249" y="20"/>
                  </a:cubicBezTo>
                  <a:cubicBezTo>
                    <a:pt x="269" y="9"/>
                    <a:pt x="275" y="4"/>
                    <a:pt x="285" y="2"/>
                  </a:cubicBezTo>
                  <a:cubicBezTo>
                    <a:pt x="295" y="0"/>
                    <a:pt x="306" y="4"/>
                    <a:pt x="309" y="11"/>
                  </a:cubicBezTo>
                  <a:cubicBezTo>
                    <a:pt x="312" y="18"/>
                    <a:pt x="318" y="34"/>
                    <a:pt x="303" y="47"/>
                  </a:cubicBezTo>
                  <a:cubicBezTo>
                    <a:pt x="288" y="60"/>
                    <a:pt x="252" y="74"/>
                    <a:pt x="219" y="89"/>
                  </a:cubicBezTo>
                  <a:cubicBezTo>
                    <a:pt x="186" y="104"/>
                    <a:pt x="135" y="130"/>
                    <a:pt x="108" y="140"/>
                  </a:cubicBezTo>
                  <a:cubicBezTo>
                    <a:pt x="81" y="150"/>
                    <a:pt x="74" y="150"/>
                    <a:pt x="57" y="152"/>
                  </a:cubicBezTo>
                  <a:cubicBezTo>
                    <a:pt x="40" y="154"/>
                    <a:pt x="23" y="154"/>
                    <a:pt x="0" y="158"/>
                  </a:cubicBezTo>
                  <a:close/>
                </a:path>
              </a:pathLst>
            </a:custGeom>
            <a:gradFill rotWithShape="0">
              <a:gsLst>
                <a:gs pos="0">
                  <a:schemeClr val="bg2"/>
                </a:gs>
                <a:gs pos="50000">
                  <a:schemeClr val="accent2"/>
                </a:gs>
                <a:gs pos="100000">
                  <a:schemeClr val="bg2"/>
                </a:gs>
              </a:gsLst>
              <a:lin ang="27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0" name="Freeform 20"/>
            <p:cNvSpPr>
              <a:spLocks/>
            </p:cNvSpPr>
            <p:nvPr userDrawn="1"/>
          </p:nvSpPr>
          <p:spPr bwMode="auto">
            <a:xfrm>
              <a:off x="3413" y="291"/>
              <a:ext cx="380" cy="174"/>
            </a:xfrm>
            <a:custGeom>
              <a:avLst/>
              <a:gdLst/>
              <a:ahLst/>
              <a:cxnLst>
                <a:cxn ang="0">
                  <a:pos x="3" y="165"/>
                </a:cxn>
                <a:cxn ang="0">
                  <a:pos x="129" y="93"/>
                </a:cxn>
                <a:cxn ang="0">
                  <a:pos x="261" y="30"/>
                </a:cxn>
                <a:cxn ang="0">
                  <a:pos x="351" y="0"/>
                </a:cxn>
                <a:cxn ang="0">
                  <a:pos x="378" y="27"/>
                </a:cxn>
                <a:cxn ang="0">
                  <a:pos x="336" y="51"/>
                </a:cxn>
                <a:cxn ang="0">
                  <a:pos x="291" y="60"/>
                </a:cxn>
                <a:cxn ang="0">
                  <a:pos x="240" y="75"/>
                </a:cxn>
                <a:cxn ang="0">
                  <a:pos x="189" y="120"/>
                </a:cxn>
                <a:cxn ang="0">
                  <a:pos x="102" y="174"/>
                </a:cxn>
                <a:cxn ang="0">
                  <a:pos x="0" y="162"/>
                </a:cxn>
              </a:cxnLst>
              <a:rect l="0" t="0" r="r" b="b"/>
              <a:pathLst>
                <a:path w="380" h="174">
                  <a:moveTo>
                    <a:pt x="3" y="165"/>
                  </a:moveTo>
                  <a:cubicBezTo>
                    <a:pt x="24" y="153"/>
                    <a:pt x="86" y="115"/>
                    <a:pt x="129" y="93"/>
                  </a:cubicBezTo>
                  <a:cubicBezTo>
                    <a:pt x="172" y="71"/>
                    <a:pt x="224" y="45"/>
                    <a:pt x="261" y="30"/>
                  </a:cubicBezTo>
                  <a:cubicBezTo>
                    <a:pt x="298" y="15"/>
                    <a:pt x="332" y="0"/>
                    <a:pt x="351" y="0"/>
                  </a:cubicBezTo>
                  <a:cubicBezTo>
                    <a:pt x="370" y="0"/>
                    <a:pt x="380" y="19"/>
                    <a:pt x="378" y="27"/>
                  </a:cubicBezTo>
                  <a:cubicBezTo>
                    <a:pt x="376" y="35"/>
                    <a:pt x="350" y="46"/>
                    <a:pt x="336" y="51"/>
                  </a:cubicBezTo>
                  <a:cubicBezTo>
                    <a:pt x="322" y="56"/>
                    <a:pt x="307" y="56"/>
                    <a:pt x="291" y="60"/>
                  </a:cubicBezTo>
                  <a:cubicBezTo>
                    <a:pt x="275" y="64"/>
                    <a:pt x="257" y="65"/>
                    <a:pt x="240" y="75"/>
                  </a:cubicBezTo>
                  <a:cubicBezTo>
                    <a:pt x="223" y="85"/>
                    <a:pt x="212" y="104"/>
                    <a:pt x="189" y="120"/>
                  </a:cubicBezTo>
                  <a:cubicBezTo>
                    <a:pt x="166" y="136"/>
                    <a:pt x="133" y="167"/>
                    <a:pt x="102" y="174"/>
                  </a:cubicBezTo>
                  <a:lnTo>
                    <a:pt x="0" y="162"/>
                  </a:lnTo>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1" name="Freeform 21"/>
            <p:cNvSpPr>
              <a:spLocks/>
            </p:cNvSpPr>
            <p:nvPr userDrawn="1"/>
          </p:nvSpPr>
          <p:spPr bwMode="auto">
            <a:xfrm>
              <a:off x="4178" y="187"/>
              <a:ext cx="523" cy="69"/>
            </a:xfrm>
            <a:custGeom>
              <a:avLst/>
              <a:gdLst/>
              <a:ahLst/>
              <a:cxnLst>
                <a:cxn ang="0">
                  <a:pos x="84" y="11"/>
                </a:cxn>
                <a:cxn ang="0">
                  <a:pos x="27" y="5"/>
                </a:cxn>
                <a:cxn ang="0">
                  <a:pos x="9" y="35"/>
                </a:cxn>
                <a:cxn ang="0">
                  <a:pos x="81" y="56"/>
                </a:cxn>
                <a:cxn ang="0">
                  <a:pos x="255" y="68"/>
                </a:cxn>
                <a:cxn ang="0">
                  <a:pos x="432" y="50"/>
                </a:cxn>
                <a:cxn ang="0">
                  <a:pos x="513" y="5"/>
                </a:cxn>
                <a:cxn ang="0">
                  <a:pos x="372" y="20"/>
                </a:cxn>
                <a:cxn ang="0">
                  <a:pos x="141" y="14"/>
                </a:cxn>
                <a:cxn ang="0">
                  <a:pos x="84" y="11"/>
                </a:cxn>
              </a:cxnLst>
              <a:rect l="0" t="0" r="r" b="b"/>
              <a:pathLst>
                <a:path w="523" h="69">
                  <a:moveTo>
                    <a:pt x="84" y="11"/>
                  </a:moveTo>
                  <a:cubicBezTo>
                    <a:pt x="65" y="9"/>
                    <a:pt x="40" y="1"/>
                    <a:pt x="27" y="5"/>
                  </a:cubicBezTo>
                  <a:cubicBezTo>
                    <a:pt x="14" y="9"/>
                    <a:pt x="0" y="27"/>
                    <a:pt x="9" y="35"/>
                  </a:cubicBezTo>
                  <a:cubicBezTo>
                    <a:pt x="18" y="43"/>
                    <a:pt x="40" y="51"/>
                    <a:pt x="81" y="56"/>
                  </a:cubicBezTo>
                  <a:cubicBezTo>
                    <a:pt x="122" y="61"/>
                    <a:pt x="197" y="69"/>
                    <a:pt x="255" y="68"/>
                  </a:cubicBezTo>
                  <a:cubicBezTo>
                    <a:pt x="313" y="67"/>
                    <a:pt x="389" y="60"/>
                    <a:pt x="432" y="50"/>
                  </a:cubicBezTo>
                  <a:cubicBezTo>
                    <a:pt x="475" y="40"/>
                    <a:pt x="523" y="10"/>
                    <a:pt x="513" y="5"/>
                  </a:cubicBezTo>
                  <a:cubicBezTo>
                    <a:pt x="503" y="0"/>
                    <a:pt x="434" y="19"/>
                    <a:pt x="372" y="20"/>
                  </a:cubicBezTo>
                  <a:cubicBezTo>
                    <a:pt x="310" y="21"/>
                    <a:pt x="189" y="15"/>
                    <a:pt x="141" y="14"/>
                  </a:cubicBezTo>
                  <a:cubicBezTo>
                    <a:pt x="93" y="13"/>
                    <a:pt x="103" y="13"/>
                    <a:pt x="84" y="11"/>
                  </a:cubicBezTo>
                  <a:close/>
                </a:path>
              </a:pathLst>
            </a:custGeom>
            <a:gradFill rotWithShape="0">
              <a:gsLst>
                <a:gs pos="0">
                  <a:schemeClr val="bg2"/>
                </a:gs>
                <a:gs pos="100000">
                  <a:schemeClr val="accent2"/>
                </a:gs>
              </a:gsLst>
              <a:lin ang="189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2" name="Freeform 22"/>
            <p:cNvSpPr>
              <a:spLocks/>
            </p:cNvSpPr>
            <p:nvPr userDrawn="1"/>
          </p:nvSpPr>
          <p:spPr bwMode="auto">
            <a:xfrm>
              <a:off x="4689" y="186"/>
              <a:ext cx="537" cy="120"/>
            </a:xfrm>
            <a:custGeom>
              <a:avLst/>
              <a:gdLst/>
              <a:ahLst/>
              <a:cxnLst>
                <a:cxn ang="0">
                  <a:pos x="23" y="6"/>
                </a:cxn>
                <a:cxn ang="0">
                  <a:pos x="188" y="3"/>
                </a:cxn>
                <a:cxn ang="0">
                  <a:pos x="323" y="27"/>
                </a:cxn>
                <a:cxn ang="0">
                  <a:pos x="464" y="69"/>
                </a:cxn>
                <a:cxn ang="0">
                  <a:pos x="521" y="90"/>
                </a:cxn>
                <a:cxn ang="0">
                  <a:pos x="533" y="105"/>
                </a:cxn>
                <a:cxn ang="0">
                  <a:pos x="497" y="120"/>
                </a:cxn>
                <a:cxn ang="0">
                  <a:pos x="452" y="108"/>
                </a:cxn>
                <a:cxn ang="0">
                  <a:pos x="350" y="72"/>
                </a:cxn>
                <a:cxn ang="0">
                  <a:pos x="158" y="39"/>
                </a:cxn>
                <a:cxn ang="0">
                  <a:pos x="50" y="39"/>
                </a:cxn>
                <a:cxn ang="0">
                  <a:pos x="23" y="6"/>
                </a:cxn>
              </a:cxnLst>
              <a:rect l="0" t="0" r="r" b="b"/>
              <a:pathLst>
                <a:path w="537" h="120">
                  <a:moveTo>
                    <a:pt x="23" y="6"/>
                  </a:moveTo>
                  <a:cubicBezTo>
                    <a:pt x="46" y="0"/>
                    <a:pt x="138" y="0"/>
                    <a:pt x="188" y="3"/>
                  </a:cubicBezTo>
                  <a:cubicBezTo>
                    <a:pt x="238" y="6"/>
                    <a:pt x="277" y="16"/>
                    <a:pt x="323" y="27"/>
                  </a:cubicBezTo>
                  <a:cubicBezTo>
                    <a:pt x="369" y="38"/>
                    <a:pt x="431" y="59"/>
                    <a:pt x="464" y="69"/>
                  </a:cubicBezTo>
                  <a:cubicBezTo>
                    <a:pt x="497" y="79"/>
                    <a:pt x="509" y="84"/>
                    <a:pt x="521" y="90"/>
                  </a:cubicBezTo>
                  <a:cubicBezTo>
                    <a:pt x="533" y="96"/>
                    <a:pt x="537" y="100"/>
                    <a:pt x="533" y="105"/>
                  </a:cubicBezTo>
                  <a:cubicBezTo>
                    <a:pt x="529" y="110"/>
                    <a:pt x="510" y="120"/>
                    <a:pt x="497" y="120"/>
                  </a:cubicBezTo>
                  <a:cubicBezTo>
                    <a:pt x="484" y="120"/>
                    <a:pt x="476" y="116"/>
                    <a:pt x="452" y="108"/>
                  </a:cubicBezTo>
                  <a:cubicBezTo>
                    <a:pt x="428" y="100"/>
                    <a:pt x="399" y="84"/>
                    <a:pt x="350" y="72"/>
                  </a:cubicBezTo>
                  <a:cubicBezTo>
                    <a:pt x="301" y="60"/>
                    <a:pt x="208" y="45"/>
                    <a:pt x="158" y="39"/>
                  </a:cubicBezTo>
                  <a:cubicBezTo>
                    <a:pt x="108" y="33"/>
                    <a:pt x="72" y="43"/>
                    <a:pt x="50" y="39"/>
                  </a:cubicBezTo>
                  <a:cubicBezTo>
                    <a:pt x="28" y="35"/>
                    <a:pt x="0" y="12"/>
                    <a:pt x="23" y="6"/>
                  </a:cubicBezTo>
                  <a:close/>
                </a:path>
              </a:pathLst>
            </a:custGeom>
            <a:gradFill rotWithShape="0">
              <a:gsLst>
                <a:gs pos="0">
                  <a:schemeClr val="bg2"/>
                </a:gs>
                <a:gs pos="50000">
                  <a:schemeClr val="accent2"/>
                </a:gs>
                <a:gs pos="100000">
                  <a:schemeClr val="bg2"/>
                </a:gs>
              </a:gsLst>
              <a:lin ang="1890000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3" name="Freeform 23"/>
            <p:cNvSpPr>
              <a:spLocks/>
            </p:cNvSpPr>
            <p:nvPr userDrawn="1"/>
          </p:nvSpPr>
          <p:spPr bwMode="auto">
            <a:xfrm>
              <a:off x="4968" y="312"/>
              <a:ext cx="800" cy="143"/>
            </a:xfrm>
            <a:custGeom>
              <a:avLst/>
              <a:gdLst/>
              <a:ahLst/>
              <a:cxnLst>
                <a:cxn ang="0">
                  <a:pos x="800" y="24"/>
                </a:cxn>
                <a:cxn ang="0">
                  <a:pos x="782" y="15"/>
                </a:cxn>
                <a:cxn ang="0">
                  <a:pos x="659" y="63"/>
                </a:cxn>
                <a:cxn ang="0">
                  <a:pos x="500" y="84"/>
                </a:cxn>
                <a:cxn ang="0">
                  <a:pos x="326" y="69"/>
                </a:cxn>
                <a:cxn ang="0">
                  <a:pos x="98" y="21"/>
                </a:cxn>
                <a:cxn ang="0">
                  <a:pos x="11" y="6"/>
                </a:cxn>
                <a:cxn ang="0">
                  <a:pos x="32" y="60"/>
                </a:cxn>
                <a:cxn ang="0">
                  <a:pos x="155" y="96"/>
                </a:cxn>
                <a:cxn ang="0">
                  <a:pos x="410" y="138"/>
                </a:cxn>
                <a:cxn ang="0">
                  <a:pos x="596" y="129"/>
                </a:cxn>
                <a:cxn ang="0">
                  <a:pos x="737" y="90"/>
                </a:cxn>
                <a:cxn ang="0">
                  <a:pos x="788" y="69"/>
                </a:cxn>
                <a:cxn ang="0">
                  <a:pos x="800" y="24"/>
                </a:cxn>
              </a:cxnLst>
              <a:rect l="0" t="0" r="r" b="b"/>
              <a:pathLst>
                <a:path w="800" h="143">
                  <a:moveTo>
                    <a:pt x="800" y="24"/>
                  </a:moveTo>
                  <a:lnTo>
                    <a:pt x="782" y="15"/>
                  </a:lnTo>
                  <a:cubicBezTo>
                    <a:pt x="759" y="21"/>
                    <a:pt x="706" y="51"/>
                    <a:pt x="659" y="63"/>
                  </a:cubicBezTo>
                  <a:cubicBezTo>
                    <a:pt x="612" y="75"/>
                    <a:pt x="555" y="83"/>
                    <a:pt x="500" y="84"/>
                  </a:cubicBezTo>
                  <a:cubicBezTo>
                    <a:pt x="445" y="85"/>
                    <a:pt x="393" y="79"/>
                    <a:pt x="326" y="69"/>
                  </a:cubicBezTo>
                  <a:cubicBezTo>
                    <a:pt x="259" y="59"/>
                    <a:pt x="150" y="31"/>
                    <a:pt x="98" y="21"/>
                  </a:cubicBezTo>
                  <a:cubicBezTo>
                    <a:pt x="46" y="11"/>
                    <a:pt x="22" y="0"/>
                    <a:pt x="11" y="6"/>
                  </a:cubicBezTo>
                  <a:cubicBezTo>
                    <a:pt x="0" y="12"/>
                    <a:pt x="8" y="45"/>
                    <a:pt x="32" y="60"/>
                  </a:cubicBezTo>
                  <a:cubicBezTo>
                    <a:pt x="56" y="75"/>
                    <a:pt x="92" y="83"/>
                    <a:pt x="155" y="96"/>
                  </a:cubicBezTo>
                  <a:cubicBezTo>
                    <a:pt x="218" y="109"/>
                    <a:pt x="337" y="133"/>
                    <a:pt x="410" y="138"/>
                  </a:cubicBezTo>
                  <a:cubicBezTo>
                    <a:pt x="483" y="143"/>
                    <a:pt x="542" y="137"/>
                    <a:pt x="596" y="129"/>
                  </a:cubicBezTo>
                  <a:cubicBezTo>
                    <a:pt x="650" y="121"/>
                    <a:pt x="705" y="100"/>
                    <a:pt x="737" y="90"/>
                  </a:cubicBezTo>
                  <a:cubicBezTo>
                    <a:pt x="769" y="80"/>
                    <a:pt x="780" y="80"/>
                    <a:pt x="788" y="69"/>
                  </a:cubicBezTo>
                  <a:cubicBezTo>
                    <a:pt x="796" y="58"/>
                    <a:pt x="792" y="39"/>
                    <a:pt x="800" y="24"/>
                  </a:cubicBezTo>
                  <a:close/>
                </a:path>
              </a:pathLst>
            </a:custGeom>
            <a:gradFill rotWithShape="0">
              <a:gsLst>
                <a:gs pos="0">
                  <a:schemeClr val="bg2"/>
                </a:gs>
                <a:gs pos="50000">
                  <a:schemeClr val="accent2"/>
                </a:gs>
                <a:gs pos="100000">
                  <a:schemeClr val="bg2"/>
                </a:gs>
              </a:gsLst>
              <a:lin ang="0" scaled="1"/>
            </a:gradFill>
            <a:ln w="9525">
              <a:noFill/>
              <a:round/>
              <a:headEnd/>
              <a:tailEn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4" name="Freeform 24"/>
            <p:cNvSpPr>
              <a:spLocks/>
            </p:cNvSpPr>
            <p:nvPr userDrawn="1"/>
          </p:nvSpPr>
          <p:spPr bwMode="auto">
            <a:xfrm>
              <a:off x="5318" y="240"/>
              <a:ext cx="402" cy="115"/>
            </a:xfrm>
            <a:custGeom>
              <a:avLst/>
              <a:gdLst/>
              <a:ahLst/>
              <a:cxnLst>
                <a:cxn ang="0">
                  <a:pos x="402" y="0"/>
                </a:cxn>
                <a:cxn ang="0">
                  <a:pos x="384" y="12"/>
                </a:cxn>
                <a:cxn ang="0">
                  <a:pos x="276" y="51"/>
                </a:cxn>
                <a:cxn ang="0">
                  <a:pos x="165" y="66"/>
                </a:cxn>
                <a:cxn ang="0">
                  <a:pos x="51" y="57"/>
                </a:cxn>
                <a:cxn ang="0">
                  <a:pos x="15" y="54"/>
                </a:cxn>
                <a:cxn ang="0">
                  <a:pos x="3" y="69"/>
                </a:cxn>
                <a:cxn ang="0">
                  <a:pos x="9" y="93"/>
                </a:cxn>
                <a:cxn ang="0">
                  <a:pos x="54" y="102"/>
                </a:cxn>
                <a:cxn ang="0">
                  <a:pos x="198" y="111"/>
                </a:cxn>
                <a:cxn ang="0">
                  <a:pos x="336" y="75"/>
                </a:cxn>
                <a:cxn ang="0">
                  <a:pos x="375" y="54"/>
                </a:cxn>
                <a:cxn ang="0">
                  <a:pos x="402" y="0"/>
                </a:cxn>
              </a:cxnLst>
              <a:rect l="0" t="0" r="r" b="b"/>
              <a:pathLst>
                <a:path w="402" h="115">
                  <a:moveTo>
                    <a:pt x="402" y="0"/>
                  </a:moveTo>
                  <a:lnTo>
                    <a:pt x="384" y="12"/>
                  </a:lnTo>
                  <a:cubicBezTo>
                    <a:pt x="363" y="20"/>
                    <a:pt x="312" y="42"/>
                    <a:pt x="276" y="51"/>
                  </a:cubicBezTo>
                  <a:cubicBezTo>
                    <a:pt x="240" y="60"/>
                    <a:pt x="202" y="65"/>
                    <a:pt x="165" y="66"/>
                  </a:cubicBezTo>
                  <a:cubicBezTo>
                    <a:pt x="128" y="67"/>
                    <a:pt x="76" y="59"/>
                    <a:pt x="51" y="57"/>
                  </a:cubicBezTo>
                  <a:cubicBezTo>
                    <a:pt x="26" y="55"/>
                    <a:pt x="23" y="52"/>
                    <a:pt x="15" y="54"/>
                  </a:cubicBezTo>
                  <a:cubicBezTo>
                    <a:pt x="7" y="56"/>
                    <a:pt x="4" y="63"/>
                    <a:pt x="3" y="69"/>
                  </a:cubicBezTo>
                  <a:cubicBezTo>
                    <a:pt x="2" y="75"/>
                    <a:pt x="0" y="88"/>
                    <a:pt x="9" y="93"/>
                  </a:cubicBezTo>
                  <a:cubicBezTo>
                    <a:pt x="18" y="98"/>
                    <a:pt x="22" y="99"/>
                    <a:pt x="54" y="102"/>
                  </a:cubicBezTo>
                  <a:cubicBezTo>
                    <a:pt x="86" y="105"/>
                    <a:pt x="151" y="115"/>
                    <a:pt x="198" y="111"/>
                  </a:cubicBezTo>
                  <a:cubicBezTo>
                    <a:pt x="245" y="107"/>
                    <a:pt x="307" y="84"/>
                    <a:pt x="336" y="75"/>
                  </a:cubicBezTo>
                  <a:cubicBezTo>
                    <a:pt x="365" y="66"/>
                    <a:pt x="365" y="65"/>
                    <a:pt x="375" y="54"/>
                  </a:cubicBezTo>
                  <a:cubicBezTo>
                    <a:pt x="385" y="43"/>
                    <a:pt x="392" y="26"/>
                    <a:pt x="402" y="0"/>
                  </a:cubicBezTo>
                  <a:close/>
                </a:path>
              </a:pathLst>
            </a:custGeom>
            <a:gradFill rotWithShape="0">
              <a:gsLst>
                <a:gs pos="0">
                  <a:schemeClr val="bg2"/>
                </a:gs>
                <a:gs pos="100000">
                  <a:schemeClr val="accent2"/>
                </a:gs>
              </a:gsLst>
              <a:lin ang="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grpSp>
        <p:nvGrpSpPr>
          <p:cNvPr id="3" name="Group 25"/>
          <p:cNvGrpSpPr>
            <a:grpSpLocks/>
          </p:cNvGrpSpPr>
          <p:nvPr/>
        </p:nvGrpSpPr>
        <p:grpSpPr bwMode="auto">
          <a:xfrm>
            <a:off x="0" y="6180138"/>
            <a:ext cx="9169400" cy="138112"/>
            <a:chOff x="0" y="4032"/>
            <a:chExt cx="5776" cy="87"/>
          </a:xfrm>
        </p:grpSpPr>
        <p:sp>
          <p:nvSpPr>
            <p:cNvPr id="1377306" name="Freeform 26"/>
            <p:cNvSpPr>
              <a:spLocks/>
            </p:cNvSpPr>
            <p:nvPr userDrawn="1"/>
          </p:nvSpPr>
          <p:spPr bwMode="auto">
            <a:xfrm>
              <a:off x="4041" y="4047"/>
              <a:ext cx="1735" cy="72"/>
            </a:xfrm>
            <a:custGeom>
              <a:avLst/>
              <a:gdLst/>
              <a:ahLst/>
              <a:cxnLst>
                <a:cxn ang="0">
                  <a:pos x="165" y="6"/>
                </a:cxn>
                <a:cxn ang="0">
                  <a:pos x="450" y="3"/>
                </a:cxn>
                <a:cxn ang="0">
                  <a:pos x="714" y="12"/>
                </a:cxn>
                <a:cxn ang="0">
                  <a:pos x="957" y="24"/>
                </a:cxn>
                <a:cxn ang="0">
                  <a:pos x="1173" y="24"/>
                </a:cxn>
                <a:cxn ang="0">
                  <a:pos x="1473" y="15"/>
                </a:cxn>
                <a:cxn ang="0">
                  <a:pos x="1617" y="0"/>
                </a:cxn>
                <a:cxn ang="0">
                  <a:pos x="1719" y="15"/>
                </a:cxn>
                <a:cxn ang="0">
                  <a:pos x="1716" y="66"/>
                </a:cxn>
                <a:cxn ang="0">
                  <a:pos x="1632" y="51"/>
                </a:cxn>
                <a:cxn ang="0">
                  <a:pos x="1407" y="51"/>
                </a:cxn>
                <a:cxn ang="0">
                  <a:pos x="1191" y="48"/>
                </a:cxn>
                <a:cxn ang="0">
                  <a:pos x="870" y="60"/>
                </a:cxn>
                <a:cxn ang="0">
                  <a:pos x="492" y="48"/>
                </a:cxn>
                <a:cxn ang="0">
                  <a:pos x="291" y="27"/>
                </a:cxn>
                <a:cxn ang="0">
                  <a:pos x="21" y="36"/>
                </a:cxn>
                <a:cxn ang="0">
                  <a:pos x="165" y="6"/>
                </a:cxn>
              </a:cxnLst>
              <a:rect l="0" t="0" r="r" b="b"/>
              <a:pathLst>
                <a:path w="1735" h="72">
                  <a:moveTo>
                    <a:pt x="165" y="6"/>
                  </a:moveTo>
                  <a:cubicBezTo>
                    <a:pt x="236" y="1"/>
                    <a:pt x="359" y="2"/>
                    <a:pt x="450" y="3"/>
                  </a:cubicBezTo>
                  <a:cubicBezTo>
                    <a:pt x="541" y="4"/>
                    <a:pt x="630" y="9"/>
                    <a:pt x="714" y="12"/>
                  </a:cubicBezTo>
                  <a:cubicBezTo>
                    <a:pt x="798" y="15"/>
                    <a:pt x="881" y="22"/>
                    <a:pt x="957" y="24"/>
                  </a:cubicBezTo>
                  <a:cubicBezTo>
                    <a:pt x="1033" y="26"/>
                    <a:pt x="1087" y="25"/>
                    <a:pt x="1173" y="24"/>
                  </a:cubicBezTo>
                  <a:cubicBezTo>
                    <a:pt x="1259" y="23"/>
                    <a:pt x="1399" y="19"/>
                    <a:pt x="1473" y="15"/>
                  </a:cubicBezTo>
                  <a:cubicBezTo>
                    <a:pt x="1547" y="11"/>
                    <a:pt x="1576" y="0"/>
                    <a:pt x="1617" y="0"/>
                  </a:cubicBezTo>
                  <a:cubicBezTo>
                    <a:pt x="1658" y="0"/>
                    <a:pt x="1703" y="4"/>
                    <a:pt x="1719" y="15"/>
                  </a:cubicBezTo>
                  <a:cubicBezTo>
                    <a:pt x="1735" y="26"/>
                    <a:pt x="1730" y="60"/>
                    <a:pt x="1716" y="66"/>
                  </a:cubicBezTo>
                  <a:cubicBezTo>
                    <a:pt x="1702" y="72"/>
                    <a:pt x="1683" y="53"/>
                    <a:pt x="1632" y="51"/>
                  </a:cubicBezTo>
                  <a:cubicBezTo>
                    <a:pt x="1581" y="49"/>
                    <a:pt x="1480" y="51"/>
                    <a:pt x="1407" y="51"/>
                  </a:cubicBezTo>
                  <a:cubicBezTo>
                    <a:pt x="1334" y="51"/>
                    <a:pt x="1280" y="47"/>
                    <a:pt x="1191" y="48"/>
                  </a:cubicBezTo>
                  <a:cubicBezTo>
                    <a:pt x="1102" y="49"/>
                    <a:pt x="986" y="60"/>
                    <a:pt x="870" y="60"/>
                  </a:cubicBezTo>
                  <a:cubicBezTo>
                    <a:pt x="754" y="60"/>
                    <a:pt x="588" y="53"/>
                    <a:pt x="492" y="48"/>
                  </a:cubicBezTo>
                  <a:cubicBezTo>
                    <a:pt x="396" y="43"/>
                    <a:pt x="369" y="29"/>
                    <a:pt x="291" y="27"/>
                  </a:cubicBezTo>
                  <a:cubicBezTo>
                    <a:pt x="213" y="25"/>
                    <a:pt x="42" y="39"/>
                    <a:pt x="21" y="36"/>
                  </a:cubicBezTo>
                  <a:cubicBezTo>
                    <a:pt x="0" y="33"/>
                    <a:pt x="94" y="11"/>
                    <a:pt x="165"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7" name="Freeform 27"/>
            <p:cNvSpPr>
              <a:spLocks/>
            </p:cNvSpPr>
            <p:nvPr userDrawn="1"/>
          </p:nvSpPr>
          <p:spPr bwMode="auto">
            <a:xfrm>
              <a:off x="1727" y="4038"/>
              <a:ext cx="2655" cy="60"/>
            </a:xfrm>
            <a:custGeom>
              <a:avLst/>
              <a:gdLst/>
              <a:ahLst/>
              <a:cxnLst>
                <a:cxn ang="0">
                  <a:pos x="2641" y="6"/>
                </a:cxn>
                <a:cxn ang="0">
                  <a:pos x="2620" y="30"/>
                </a:cxn>
                <a:cxn ang="0">
                  <a:pos x="2368" y="45"/>
                </a:cxn>
                <a:cxn ang="0">
                  <a:pos x="2023" y="60"/>
                </a:cxn>
                <a:cxn ang="0">
                  <a:pos x="1786" y="48"/>
                </a:cxn>
                <a:cxn ang="0">
                  <a:pos x="1525" y="36"/>
                </a:cxn>
                <a:cxn ang="0">
                  <a:pos x="1195" y="45"/>
                </a:cxn>
                <a:cxn ang="0">
                  <a:pos x="817" y="39"/>
                </a:cxn>
                <a:cxn ang="0">
                  <a:pos x="499" y="27"/>
                </a:cxn>
                <a:cxn ang="0">
                  <a:pos x="136" y="39"/>
                </a:cxn>
                <a:cxn ang="0">
                  <a:pos x="10" y="33"/>
                </a:cxn>
                <a:cxn ang="0">
                  <a:pos x="76" y="24"/>
                </a:cxn>
                <a:cxn ang="0">
                  <a:pos x="310" y="18"/>
                </a:cxn>
                <a:cxn ang="0">
                  <a:pos x="544" y="0"/>
                </a:cxn>
                <a:cxn ang="0">
                  <a:pos x="853" y="21"/>
                </a:cxn>
                <a:cxn ang="0">
                  <a:pos x="1114" y="21"/>
                </a:cxn>
                <a:cxn ang="0">
                  <a:pos x="1399" y="3"/>
                </a:cxn>
                <a:cxn ang="0">
                  <a:pos x="1588" y="9"/>
                </a:cxn>
                <a:cxn ang="0">
                  <a:pos x="1807" y="21"/>
                </a:cxn>
                <a:cxn ang="0">
                  <a:pos x="2035" y="12"/>
                </a:cxn>
                <a:cxn ang="0">
                  <a:pos x="2290" y="18"/>
                </a:cxn>
                <a:cxn ang="0">
                  <a:pos x="2596" y="3"/>
                </a:cxn>
                <a:cxn ang="0">
                  <a:pos x="2641" y="6"/>
                </a:cxn>
              </a:cxnLst>
              <a:rect l="0" t="0" r="r" b="b"/>
              <a:pathLst>
                <a:path w="2655" h="60">
                  <a:moveTo>
                    <a:pt x="2641" y="6"/>
                  </a:moveTo>
                  <a:lnTo>
                    <a:pt x="2620" y="30"/>
                  </a:lnTo>
                  <a:cubicBezTo>
                    <a:pt x="2575" y="36"/>
                    <a:pt x="2467" y="40"/>
                    <a:pt x="2368" y="45"/>
                  </a:cubicBezTo>
                  <a:cubicBezTo>
                    <a:pt x="2269" y="50"/>
                    <a:pt x="2120" y="60"/>
                    <a:pt x="2023" y="60"/>
                  </a:cubicBezTo>
                  <a:cubicBezTo>
                    <a:pt x="1926" y="60"/>
                    <a:pt x="1869" y="52"/>
                    <a:pt x="1786" y="48"/>
                  </a:cubicBezTo>
                  <a:cubicBezTo>
                    <a:pt x="1703" y="44"/>
                    <a:pt x="1623" y="36"/>
                    <a:pt x="1525" y="36"/>
                  </a:cubicBezTo>
                  <a:cubicBezTo>
                    <a:pt x="1427" y="36"/>
                    <a:pt x="1313" y="44"/>
                    <a:pt x="1195" y="45"/>
                  </a:cubicBezTo>
                  <a:cubicBezTo>
                    <a:pt x="1077" y="46"/>
                    <a:pt x="933" y="42"/>
                    <a:pt x="817" y="39"/>
                  </a:cubicBezTo>
                  <a:cubicBezTo>
                    <a:pt x="701" y="36"/>
                    <a:pt x="612" y="27"/>
                    <a:pt x="499" y="27"/>
                  </a:cubicBezTo>
                  <a:cubicBezTo>
                    <a:pt x="386" y="27"/>
                    <a:pt x="217" y="38"/>
                    <a:pt x="136" y="39"/>
                  </a:cubicBezTo>
                  <a:cubicBezTo>
                    <a:pt x="55" y="40"/>
                    <a:pt x="20" y="36"/>
                    <a:pt x="10" y="33"/>
                  </a:cubicBezTo>
                  <a:cubicBezTo>
                    <a:pt x="0" y="30"/>
                    <a:pt x="26" y="27"/>
                    <a:pt x="76" y="24"/>
                  </a:cubicBezTo>
                  <a:cubicBezTo>
                    <a:pt x="126" y="21"/>
                    <a:pt x="232" y="22"/>
                    <a:pt x="310" y="18"/>
                  </a:cubicBezTo>
                  <a:cubicBezTo>
                    <a:pt x="388" y="14"/>
                    <a:pt x="454" y="0"/>
                    <a:pt x="544" y="0"/>
                  </a:cubicBezTo>
                  <a:cubicBezTo>
                    <a:pt x="634" y="0"/>
                    <a:pt x="758" y="18"/>
                    <a:pt x="853" y="21"/>
                  </a:cubicBezTo>
                  <a:cubicBezTo>
                    <a:pt x="948" y="24"/>
                    <a:pt x="1023" y="24"/>
                    <a:pt x="1114" y="21"/>
                  </a:cubicBezTo>
                  <a:cubicBezTo>
                    <a:pt x="1205" y="18"/>
                    <a:pt x="1320" y="5"/>
                    <a:pt x="1399" y="3"/>
                  </a:cubicBezTo>
                  <a:cubicBezTo>
                    <a:pt x="1478" y="1"/>
                    <a:pt x="1520" y="6"/>
                    <a:pt x="1588" y="9"/>
                  </a:cubicBezTo>
                  <a:cubicBezTo>
                    <a:pt x="1656" y="12"/>
                    <a:pt x="1733" y="21"/>
                    <a:pt x="1807" y="21"/>
                  </a:cubicBezTo>
                  <a:cubicBezTo>
                    <a:pt x="1881" y="21"/>
                    <a:pt x="1955" y="12"/>
                    <a:pt x="2035" y="12"/>
                  </a:cubicBezTo>
                  <a:cubicBezTo>
                    <a:pt x="2115" y="12"/>
                    <a:pt x="2197" y="19"/>
                    <a:pt x="2290" y="18"/>
                  </a:cubicBezTo>
                  <a:cubicBezTo>
                    <a:pt x="2383" y="17"/>
                    <a:pt x="2537" y="5"/>
                    <a:pt x="2596" y="3"/>
                  </a:cubicBezTo>
                  <a:cubicBezTo>
                    <a:pt x="2655" y="1"/>
                    <a:pt x="2651" y="3"/>
                    <a:pt x="2641" y="6"/>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sp>
          <p:nvSpPr>
            <p:cNvPr id="1377308" name="Freeform 28"/>
            <p:cNvSpPr>
              <a:spLocks/>
            </p:cNvSpPr>
            <p:nvPr userDrawn="1"/>
          </p:nvSpPr>
          <p:spPr bwMode="auto">
            <a:xfrm>
              <a:off x="0" y="4032"/>
              <a:ext cx="2041" cy="62"/>
            </a:xfrm>
            <a:custGeom>
              <a:avLst/>
              <a:gdLst/>
              <a:ahLst/>
              <a:cxnLst>
                <a:cxn ang="0">
                  <a:pos x="1893" y="39"/>
                </a:cxn>
                <a:cxn ang="0">
                  <a:pos x="1578" y="45"/>
                </a:cxn>
                <a:cxn ang="0">
                  <a:pos x="1011" y="60"/>
                </a:cxn>
                <a:cxn ang="0">
                  <a:pos x="438" y="57"/>
                </a:cxn>
                <a:cxn ang="0">
                  <a:pos x="0" y="36"/>
                </a:cxn>
                <a:cxn ang="0">
                  <a:pos x="0" y="3"/>
                </a:cxn>
                <a:cxn ang="0">
                  <a:pos x="210" y="18"/>
                </a:cxn>
                <a:cxn ang="0">
                  <a:pos x="474" y="21"/>
                </a:cxn>
                <a:cxn ang="0">
                  <a:pos x="678" y="9"/>
                </a:cxn>
                <a:cxn ang="0">
                  <a:pos x="897" y="9"/>
                </a:cxn>
                <a:cxn ang="0">
                  <a:pos x="1167" y="30"/>
                </a:cxn>
                <a:cxn ang="0">
                  <a:pos x="1500" y="24"/>
                </a:cxn>
                <a:cxn ang="0">
                  <a:pos x="1758" y="3"/>
                </a:cxn>
                <a:cxn ang="0">
                  <a:pos x="1938" y="18"/>
                </a:cxn>
                <a:cxn ang="0">
                  <a:pos x="2034" y="33"/>
                </a:cxn>
                <a:cxn ang="0">
                  <a:pos x="1893" y="39"/>
                </a:cxn>
              </a:cxnLst>
              <a:rect l="0" t="0" r="r" b="b"/>
              <a:pathLst>
                <a:path w="2041" h="62">
                  <a:moveTo>
                    <a:pt x="1893" y="39"/>
                  </a:moveTo>
                  <a:cubicBezTo>
                    <a:pt x="1817" y="41"/>
                    <a:pt x="1725" y="42"/>
                    <a:pt x="1578" y="45"/>
                  </a:cubicBezTo>
                  <a:cubicBezTo>
                    <a:pt x="1431" y="48"/>
                    <a:pt x="1201" y="58"/>
                    <a:pt x="1011" y="60"/>
                  </a:cubicBezTo>
                  <a:cubicBezTo>
                    <a:pt x="821" y="62"/>
                    <a:pt x="606" y="61"/>
                    <a:pt x="438" y="57"/>
                  </a:cubicBezTo>
                  <a:cubicBezTo>
                    <a:pt x="270" y="53"/>
                    <a:pt x="73" y="45"/>
                    <a:pt x="0" y="36"/>
                  </a:cubicBezTo>
                  <a:lnTo>
                    <a:pt x="0" y="3"/>
                  </a:lnTo>
                  <a:cubicBezTo>
                    <a:pt x="35" y="0"/>
                    <a:pt x="131" y="15"/>
                    <a:pt x="210" y="18"/>
                  </a:cubicBezTo>
                  <a:cubicBezTo>
                    <a:pt x="289" y="21"/>
                    <a:pt x="396" y="22"/>
                    <a:pt x="474" y="21"/>
                  </a:cubicBezTo>
                  <a:cubicBezTo>
                    <a:pt x="552" y="20"/>
                    <a:pt x="608" y="11"/>
                    <a:pt x="678" y="9"/>
                  </a:cubicBezTo>
                  <a:cubicBezTo>
                    <a:pt x="748" y="7"/>
                    <a:pt x="816" y="6"/>
                    <a:pt x="897" y="9"/>
                  </a:cubicBezTo>
                  <a:cubicBezTo>
                    <a:pt x="978" y="12"/>
                    <a:pt x="1067" y="28"/>
                    <a:pt x="1167" y="30"/>
                  </a:cubicBezTo>
                  <a:cubicBezTo>
                    <a:pt x="1267" y="32"/>
                    <a:pt x="1402" y="28"/>
                    <a:pt x="1500" y="24"/>
                  </a:cubicBezTo>
                  <a:cubicBezTo>
                    <a:pt x="1598" y="20"/>
                    <a:pt x="1685" y="4"/>
                    <a:pt x="1758" y="3"/>
                  </a:cubicBezTo>
                  <a:cubicBezTo>
                    <a:pt x="1831" y="2"/>
                    <a:pt x="1892" y="13"/>
                    <a:pt x="1938" y="18"/>
                  </a:cubicBezTo>
                  <a:cubicBezTo>
                    <a:pt x="1984" y="23"/>
                    <a:pt x="2041" y="30"/>
                    <a:pt x="2034" y="33"/>
                  </a:cubicBezTo>
                  <a:cubicBezTo>
                    <a:pt x="2027" y="36"/>
                    <a:pt x="1969" y="37"/>
                    <a:pt x="1893" y="39"/>
                  </a:cubicBezTo>
                  <a:close/>
                </a:path>
              </a:pathLst>
            </a:custGeom>
            <a:gradFill rotWithShape="0">
              <a:gsLst>
                <a:gs pos="0">
                  <a:schemeClr val="accent2"/>
                </a:gs>
                <a:gs pos="100000">
                  <a:schemeClr val="bg2"/>
                </a:gs>
              </a:gsLst>
              <a:lin ang="5400000" scaled="1"/>
            </a:gradFill>
            <a:ln w="9525" cap="flat" cmpd="sng">
              <a:noFill/>
              <a:prstDash val="solid"/>
              <a:round/>
              <a:headEnd type="none" w="med" len="med"/>
              <a:tailEnd type="none" w="med" len="med"/>
            </a:ln>
            <a:effectLst/>
          </p:spPr>
          <p:txBody>
            <a:bodyPr wrap="none" anchor="ctr"/>
            <a:lstStyle/>
            <a:p>
              <a:pPr algn="l" rtl="0" fontAlgn="base">
                <a:spcBef>
                  <a:spcPct val="0"/>
                </a:spcBef>
                <a:spcAft>
                  <a:spcPct val="0"/>
                </a:spcAft>
              </a:pPr>
              <a:endParaRPr lang="en-US" sz="2400" kern="1200">
                <a:solidFill>
                  <a:srgbClr val="545472"/>
                </a:solidFill>
                <a:latin typeface="Times New Roman" pitchFamily="18" charset="0"/>
                <a:ea typeface="+mn-ea"/>
                <a:cs typeface="+mn-cs"/>
              </a:endParaRPr>
            </a:p>
          </p:txBody>
        </p:sp>
      </p:grpSp>
      <p:sp>
        <p:nvSpPr>
          <p:cNvPr id="1377309" name="Rectangle 29"/>
          <p:cNvSpPr>
            <a:spLocks noGrp="1" noChangeArrowheads="1"/>
          </p:cNvSpPr>
          <p:nvPr>
            <p:ph type="title"/>
          </p:nvPr>
        </p:nvSpPr>
        <p:spPr bwMode="auto">
          <a:xfrm>
            <a:off x="685800" y="768350"/>
            <a:ext cx="7772400" cy="11430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77310" name="Rectangle 30"/>
          <p:cNvSpPr>
            <a:spLocks noGrp="1" noChangeArrowheads="1"/>
          </p:cNvSpPr>
          <p:nvPr>
            <p:ph type="body" idx="1"/>
          </p:nvPr>
        </p:nvSpPr>
        <p:spPr bwMode="auto">
          <a:xfrm>
            <a:off x="685800" y="1981200"/>
            <a:ext cx="7772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77311" name="Rectangle 31"/>
          <p:cNvSpPr>
            <a:spLocks noGrp="1" noChangeArrowheads="1"/>
          </p:cNvSpPr>
          <p:nvPr>
            <p:ph type="dt" sz="half" idx="2"/>
          </p:nvPr>
        </p:nvSpPr>
        <p:spPr bwMode="auto">
          <a:xfrm>
            <a:off x="6651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vl1pPr>
          </a:lstStyle>
          <a:p>
            <a:pPr algn="l"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2" name="Rectangle 32"/>
          <p:cNvSpPr>
            <a:spLocks noGrp="1" noChangeArrowheads="1"/>
          </p:cNvSpPr>
          <p:nvPr>
            <p:ph type="ftr" sz="quarter" idx="3"/>
          </p:nvPr>
        </p:nvSpPr>
        <p:spPr bwMode="auto">
          <a:xfrm>
            <a:off x="3103563" y="63674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vl1pPr>
          </a:lstStyle>
          <a:p>
            <a:pPr rtl="0" fontAlgn="base">
              <a:spcBef>
                <a:spcPct val="0"/>
              </a:spcBef>
              <a:spcAft>
                <a:spcPct val="0"/>
              </a:spcAft>
            </a:pPr>
            <a:endParaRPr lang="en-US" kern="1200">
              <a:solidFill>
                <a:srgbClr val="545472"/>
              </a:solidFill>
              <a:latin typeface="Times New Roman" pitchFamily="18" charset="0"/>
              <a:ea typeface="+mn-ea"/>
              <a:cs typeface="+mn-cs"/>
            </a:endParaRPr>
          </a:p>
        </p:txBody>
      </p:sp>
      <p:sp>
        <p:nvSpPr>
          <p:cNvPr id="1377313" name="Rectangle 33"/>
          <p:cNvSpPr>
            <a:spLocks noGrp="1" noChangeArrowheads="1"/>
          </p:cNvSpPr>
          <p:nvPr>
            <p:ph type="sldNum" sz="quarter" idx="4"/>
          </p:nvPr>
        </p:nvSpPr>
        <p:spPr bwMode="auto">
          <a:xfrm>
            <a:off x="6532563" y="6367463"/>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vl1pPr>
          </a:lstStyle>
          <a:p>
            <a:pPr rtl="0" fontAlgn="base">
              <a:spcBef>
                <a:spcPct val="0"/>
              </a:spcBef>
              <a:spcAft>
                <a:spcPct val="0"/>
              </a:spcAft>
            </a:pPr>
            <a:fld id="{E4BB19D9-04F9-4C6A-9831-62A909F09828}" type="slidenum">
              <a:rPr lang="en-US" kern="1200">
                <a:solidFill>
                  <a:srgbClr val="545472"/>
                </a:solidFill>
                <a:latin typeface="Times New Roman" pitchFamily="18" charset="0"/>
                <a:ea typeface="+mn-ea"/>
                <a:cs typeface="+mn-cs"/>
              </a:rPr>
              <a:pPr rtl="0" fontAlgn="base">
                <a:spcBef>
                  <a:spcPct val="0"/>
                </a:spcBef>
                <a:spcAft>
                  <a:spcPct val="0"/>
                </a:spcAft>
              </a:pPr>
              <a:t>‹#›</a:t>
            </a:fld>
            <a:endParaRPr lang="en-US" kern="1200">
              <a:solidFill>
                <a:srgbClr val="545472"/>
              </a:solidFill>
              <a:latin typeface="Times New Roman" pitchFamily="18" charset="0"/>
              <a:ea typeface="+mn-ea"/>
              <a:cs typeface="+mn-cs"/>
            </a:endParaRPr>
          </a:p>
        </p:txBody>
      </p:sp>
    </p:spTree>
  </p:cSld>
  <p:clrMap bg1="lt1" tx1="dk1" bg2="lt2" tx2="dk2" accent1="accent1" accent2="accent2" accent3="accent3" accent4="accent4" accent5="accent5" accent6="accent6" hlink="hlink" folHlink="folHlink"/>
  <p:sldLayoutIdLst>
    <p:sldLayoutId id="2147485105" r:id="rId1"/>
    <p:sldLayoutId id="2147485106" r:id="rId2"/>
    <p:sldLayoutId id="2147485107" r:id="rId3"/>
    <p:sldLayoutId id="2147485108" r:id="rId4"/>
    <p:sldLayoutId id="2147485109" r:id="rId5"/>
    <p:sldLayoutId id="2147485110" r:id="rId6"/>
    <p:sldLayoutId id="2147485111" r:id="rId7"/>
    <p:sldLayoutId id="2147485112" r:id="rId8"/>
    <p:sldLayoutId id="2147485113" r:id="rId9"/>
    <p:sldLayoutId id="2147485114" r:id="rId10"/>
    <p:sldLayoutId id="2147485115" r:id="rId11"/>
  </p:sldLayoutIdLs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ahoma" pitchFamily="34" charset="0"/>
        </a:defRPr>
      </a:lvl2pPr>
      <a:lvl3pPr algn="ctr" rtl="0" fontAlgn="base">
        <a:spcBef>
          <a:spcPct val="0"/>
        </a:spcBef>
        <a:spcAft>
          <a:spcPct val="0"/>
        </a:spcAft>
        <a:defRPr sz="4400">
          <a:solidFill>
            <a:schemeClr val="tx2"/>
          </a:solidFill>
          <a:latin typeface="Tahoma" pitchFamily="34" charset="0"/>
        </a:defRPr>
      </a:lvl3pPr>
      <a:lvl4pPr algn="ctr" rtl="0" fontAlgn="base">
        <a:spcBef>
          <a:spcPct val="0"/>
        </a:spcBef>
        <a:spcAft>
          <a:spcPct val="0"/>
        </a:spcAft>
        <a:defRPr sz="4400">
          <a:solidFill>
            <a:schemeClr val="tx2"/>
          </a:solidFill>
          <a:latin typeface="Tahoma" pitchFamily="34" charset="0"/>
        </a:defRPr>
      </a:lvl4pPr>
      <a:lvl5pPr algn="ctr" rtl="0" fontAlgn="base">
        <a:spcBef>
          <a:spcPct val="0"/>
        </a:spcBef>
        <a:spcAft>
          <a:spcPct val="0"/>
        </a:spcAft>
        <a:defRPr sz="4400">
          <a:solidFill>
            <a:schemeClr val="tx2"/>
          </a:solidFill>
          <a:latin typeface="Tahoma" pitchFamily="34" charset="0"/>
        </a:defRPr>
      </a:lvl5pPr>
      <a:lvl6pPr marL="457200" algn="ctr" rtl="0" fontAlgn="base">
        <a:spcBef>
          <a:spcPct val="0"/>
        </a:spcBef>
        <a:spcAft>
          <a:spcPct val="0"/>
        </a:spcAft>
        <a:defRPr sz="4400">
          <a:solidFill>
            <a:schemeClr val="tx2"/>
          </a:solidFill>
          <a:latin typeface="Tahoma" pitchFamily="34" charset="0"/>
        </a:defRPr>
      </a:lvl6pPr>
      <a:lvl7pPr marL="914400" algn="ctr" rtl="0" fontAlgn="base">
        <a:spcBef>
          <a:spcPct val="0"/>
        </a:spcBef>
        <a:spcAft>
          <a:spcPct val="0"/>
        </a:spcAft>
        <a:defRPr sz="4400">
          <a:solidFill>
            <a:schemeClr val="tx2"/>
          </a:solidFill>
          <a:latin typeface="Tahoma" pitchFamily="34" charset="0"/>
        </a:defRPr>
      </a:lvl7pPr>
      <a:lvl8pPr marL="1371600" algn="ctr" rtl="0" fontAlgn="base">
        <a:spcBef>
          <a:spcPct val="0"/>
        </a:spcBef>
        <a:spcAft>
          <a:spcPct val="0"/>
        </a:spcAft>
        <a:defRPr sz="4400">
          <a:solidFill>
            <a:schemeClr val="tx2"/>
          </a:solidFill>
          <a:latin typeface="Tahoma" pitchFamily="34" charset="0"/>
        </a:defRPr>
      </a:lvl8pPr>
      <a:lvl9pPr marL="1828800" algn="ctr" rtl="0" fontAlgn="base">
        <a:spcBef>
          <a:spcPct val="0"/>
        </a:spcBef>
        <a:spcAft>
          <a:spcPct val="0"/>
        </a:spcAft>
        <a:defRPr sz="4400">
          <a:solidFill>
            <a:schemeClr val="tx2"/>
          </a:solidFill>
          <a:latin typeface="Tahoma" pitchFamily="34" charset="0"/>
        </a:defRPr>
      </a:lvl9pPr>
    </p:titleStyle>
    <p:bodyStyle>
      <a:lvl1pPr marL="342900" indent="-342900" algn="l" rtl="0" fontAlgn="base">
        <a:spcBef>
          <a:spcPct val="20000"/>
        </a:spcBef>
        <a:spcAft>
          <a:spcPct val="0"/>
        </a:spcAft>
        <a:buSzPct val="90000"/>
        <a:buBlip>
          <a:blip r:embed="rId14"/>
        </a:buBlip>
        <a:defRPr sz="3200">
          <a:solidFill>
            <a:schemeClr val="tx1"/>
          </a:solidFill>
          <a:latin typeface="+mn-lt"/>
          <a:ea typeface="+mn-ea"/>
          <a:cs typeface="+mn-cs"/>
        </a:defRPr>
      </a:lvl1pPr>
      <a:lvl2pPr marL="742950" indent="-285750" algn="l" rtl="0" fontAlgn="base">
        <a:spcBef>
          <a:spcPct val="20000"/>
        </a:spcBef>
        <a:spcAft>
          <a:spcPct val="0"/>
        </a:spcAft>
        <a:buSzPct val="80000"/>
        <a:buBlip>
          <a:blip r:embed="rId15"/>
        </a:buBlip>
        <a:defRPr sz="2800">
          <a:solidFill>
            <a:schemeClr val="tx1"/>
          </a:solidFill>
          <a:latin typeface="+mn-lt"/>
        </a:defRPr>
      </a:lvl2pPr>
      <a:lvl3pPr marL="1143000" indent="-228600" algn="l" rtl="0" fontAlgn="base">
        <a:spcBef>
          <a:spcPct val="20000"/>
        </a:spcBef>
        <a:spcAft>
          <a:spcPct val="0"/>
        </a:spcAft>
        <a:buSzPct val="70000"/>
        <a:buBlip>
          <a:blip r:embed="rId16"/>
        </a:buBlip>
        <a:defRPr sz="2400">
          <a:solidFill>
            <a:schemeClr val="tx1"/>
          </a:solidFill>
          <a:latin typeface="+mn-lt"/>
        </a:defRPr>
      </a:lvl3pPr>
      <a:lvl4pPr marL="1600200" indent="-228600" algn="l" rtl="0" fontAlgn="base">
        <a:spcBef>
          <a:spcPct val="20000"/>
        </a:spcBef>
        <a:spcAft>
          <a:spcPct val="0"/>
        </a:spcAft>
        <a:buSzPct val="70000"/>
        <a:buBlip>
          <a:blip r:embed="rId17"/>
        </a:buBlip>
        <a:defRPr sz="2000">
          <a:solidFill>
            <a:schemeClr val="tx1"/>
          </a:solidFill>
          <a:latin typeface="+mn-lt"/>
        </a:defRPr>
      </a:lvl4pPr>
      <a:lvl5pPr marL="2057400" indent="-228600" algn="l" rtl="0" fontAlgn="base">
        <a:spcBef>
          <a:spcPct val="20000"/>
        </a:spcBef>
        <a:spcAft>
          <a:spcPct val="0"/>
        </a:spcAft>
        <a:buSzPct val="70000"/>
        <a:buBlip>
          <a:blip r:embed="rId18"/>
        </a:buBlip>
        <a:defRPr sz="2000">
          <a:solidFill>
            <a:schemeClr val="tx1"/>
          </a:solidFill>
          <a:latin typeface="+mn-lt"/>
        </a:defRPr>
      </a:lvl5pPr>
      <a:lvl6pPr marL="2514600" indent="-228600" algn="l" rtl="0" fontAlgn="base">
        <a:spcBef>
          <a:spcPct val="20000"/>
        </a:spcBef>
        <a:spcAft>
          <a:spcPct val="0"/>
        </a:spcAft>
        <a:buSzPct val="70000"/>
        <a:buBlip>
          <a:blip r:embed="rId18"/>
        </a:buBlip>
        <a:defRPr sz="2000">
          <a:solidFill>
            <a:schemeClr val="tx1"/>
          </a:solidFill>
          <a:latin typeface="+mn-lt"/>
        </a:defRPr>
      </a:lvl6pPr>
      <a:lvl7pPr marL="2971800" indent="-228600" algn="l" rtl="0" fontAlgn="base">
        <a:spcBef>
          <a:spcPct val="20000"/>
        </a:spcBef>
        <a:spcAft>
          <a:spcPct val="0"/>
        </a:spcAft>
        <a:buSzPct val="70000"/>
        <a:buBlip>
          <a:blip r:embed="rId18"/>
        </a:buBlip>
        <a:defRPr sz="2000">
          <a:solidFill>
            <a:schemeClr val="tx1"/>
          </a:solidFill>
          <a:latin typeface="+mn-lt"/>
        </a:defRPr>
      </a:lvl7pPr>
      <a:lvl8pPr marL="3429000" indent="-228600" algn="l" rtl="0" fontAlgn="base">
        <a:spcBef>
          <a:spcPct val="20000"/>
        </a:spcBef>
        <a:spcAft>
          <a:spcPct val="0"/>
        </a:spcAft>
        <a:buSzPct val="70000"/>
        <a:buBlip>
          <a:blip r:embed="rId18"/>
        </a:buBlip>
        <a:defRPr sz="2000">
          <a:solidFill>
            <a:schemeClr val="tx1"/>
          </a:solidFill>
          <a:latin typeface="+mn-lt"/>
        </a:defRPr>
      </a:lvl8pPr>
      <a:lvl9pPr marL="3886200" indent="-228600" algn="l" rtl="0" fontAlgn="base">
        <a:spcBef>
          <a:spcPct val="20000"/>
        </a:spcBef>
        <a:spcAft>
          <a:spcPct val="0"/>
        </a:spcAft>
        <a:buSzPct val="70000"/>
        <a:buBlip>
          <a:blip r:embed="rId18"/>
        </a:buBlip>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257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2579" name="Rectangle 3"/>
          <p:cNvSpPr>
            <a:spLocks noGrp="1" noChangeArrowheads="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803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a:defRPr/>
            </a:pPr>
            <a:endParaRPr lang="en-US">
              <a:solidFill>
                <a:srgbClr val="000000"/>
              </a:solidFill>
            </a:endParaRPr>
          </a:p>
        </p:txBody>
      </p:sp>
      <p:sp>
        <p:nvSpPr>
          <p:cNvPr id="42803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a:defRPr/>
            </a:pPr>
            <a:endParaRPr lang="en-US">
              <a:solidFill>
                <a:srgbClr val="000000"/>
              </a:solidFill>
            </a:endParaRPr>
          </a:p>
        </p:txBody>
      </p:sp>
      <p:sp>
        <p:nvSpPr>
          <p:cNvPr id="42803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a:defRPr/>
            </a:pPr>
            <a:fld id="{05EA95B1-9EED-4938-BC29-94BD578297D1}" type="slidenum">
              <a:rPr lang="en-US">
                <a:solidFill>
                  <a:srgbClr val="000000"/>
                </a:solidFill>
              </a:rPr>
              <a:pPr>
                <a:defRPr/>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30.xml"/><Relationship Id="rId4" Type="http://schemas.openxmlformats.org/officeDocument/2006/relationships/hyperlink" Target="http://en.wikipedia.org/wiki/Plato" TargetMode="External"/></Relationships>
</file>

<file path=ppt/slides/_rels/slide100.xml.rels><?xml version="1.0" encoding="UTF-8" standalone="yes"?>
<Relationships xmlns="http://schemas.openxmlformats.org/package/2006/relationships"><Relationship Id="rId3" Type="http://schemas.openxmlformats.org/officeDocument/2006/relationships/hyperlink" Target="http://news.bbc.co.uk/2/hi/health/7820042.stm" TargetMode="External"/><Relationship Id="rId2" Type="http://schemas.openxmlformats.org/officeDocument/2006/relationships/notesSlide" Target="../notesSlides/notesSlide49.xml"/><Relationship Id="rId1" Type="http://schemas.openxmlformats.org/officeDocument/2006/relationships/slideLayout" Target="../slideLayouts/slideLayout75.xml"/><Relationship Id="rId4" Type="http://schemas.openxmlformats.org/officeDocument/2006/relationships/image" Target="../media/image89.png"/></Relationships>
</file>

<file path=ppt/slides/_rels/slide101.xml.rels><?xml version="1.0" encoding="UTF-8" standalone="yes"?>
<Relationships xmlns="http://schemas.openxmlformats.org/package/2006/relationships"><Relationship Id="rId3" Type="http://schemas.openxmlformats.org/officeDocument/2006/relationships/hyperlink" Target="http://news.bbc.co.uk/2/hi/health/7837012.stm" TargetMode="External"/><Relationship Id="rId2" Type="http://schemas.openxmlformats.org/officeDocument/2006/relationships/notesSlide" Target="../notesSlides/notesSlide50.xml"/><Relationship Id="rId1" Type="http://schemas.openxmlformats.org/officeDocument/2006/relationships/slideLayout" Target="../slideLayouts/slideLayout163.xml"/><Relationship Id="rId4" Type="http://schemas.openxmlformats.org/officeDocument/2006/relationships/image" Target="../media/image90.png"/></Relationships>
</file>

<file path=ppt/slides/_rels/slide102.xml.rels><?xml version="1.0" encoding="UTF-8" standalone="yes"?>
<Relationships xmlns="http://schemas.openxmlformats.org/package/2006/relationships"><Relationship Id="rId3" Type="http://schemas.openxmlformats.org/officeDocument/2006/relationships/hyperlink" Target="http://www.bbc.co.uk/news/uk-scotland-edinburgh-east-fife-14852541" TargetMode="External"/><Relationship Id="rId2" Type="http://schemas.openxmlformats.org/officeDocument/2006/relationships/notesSlide" Target="../notesSlides/notesSlide51.xml"/><Relationship Id="rId1" Type="http://schemas.openxmlformats.org/officeDocument/2006/relationships/slideLayout" Target="../slideLayouts/slideLayout75.xml"/><Relationship Id="rId4" Type="http://schemas.openxmlformats.org/officeDocument/2006/relationships/image" Target="../media/image91.png"/></Relationships>
</file>

<file path=ppt/slides/_rels/slide10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2.xml"/><Relationship Id="rId1" Type="http://schemas.openxmlformats.org/officeDocument/2006/relationships/slideLayout" Target="../slideLayouts/slideLayout75.xml"/><Relationship Id="rId5" Type="http://schemas.openxmlformats.org/officeDocument/2006/relationships/image" Target="../media/image93.png"/><Relationship Id="rId4" Type="http://schemas.openxmlformats.org/officeDocument/2006/relationships/hyperlink" Target="http://www.bbc.com/news/health-31372156" TargetMode="External"/></Relationships>
</file>

<file path=ppt/slides/_rels/slide104.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3.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5.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54.xml"/><Relationship Id="rId1" Type="http://schemas.openxmlformats.org/officeDocument/2006/relationships/slideLayout" Target="../slideLayouts/slideLayout75.xml"/><Relationship Id="rId4" Type="http://schemas.openxmlformats.org/officeDocument/2006/relationships/image" Target="../media/image94.png"/></Relationships>
</file>

<file path=ppt/slides/_rels/slide106.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75.xml"/></Relationships>
</file>

<file path=ppt/slides/_rels/slide107.xml.rels><?xml version="1.0" encoding="UTF-8" standalone="yes"?>
<Relationships xmlns="http://schemas.openxmlformats.org/package/2006/relationships"><Relationship Id="rId3" Type="http://schemas.openxmlformats.org/officeDocument/2006/relationships/hyperlink" Target="http://www.nestle.com/nutrition-health-wellness/nutrition-basics/fact-sheets/probiotics" TargetMode="External"/><Relationship Id="rId2" Type="http://schemas.openxmlformats.org/officeDocument/2006/relationships/notesSlide" Target="../notesSlides/notesSlide56.xml"/><Relationship Id="rId1" Type="http://schemas.openxmlformats.org/officeDocument/2006/relationships/slideLayout" Target="../slideLayouts/slideLayout75.xml"/><Relationship Id="rId4" Type="http://schemas.openxmlformats.org/officeDocument/2006/relationships/image" Target="../media/image96.png"/></Relationships>
</file>

<file path=ppt/slides/_rels/slide108.xml.rels><?xml version="1.0" encoding="UTF-8" standalone="yes"?>
<Relationships xmlns="http://schemas.openxmlformats.org/package/2006/relationships"><Relationship Id="rId3" Type="http://schemas.openxmlformats.org/officeDocument/2006/relationships/hyperlink" Target="http://www.nutraingredients.com/Manufacturers/New-patented-probiotic-for-Nestle-formula" TargetMode="External"/><Relationship Id="rId2" Type="http://schemas.openxmlformats.org/officeDocument/2006/relationships/notesSlide" Target="../notesSlides/notesSlide57.xml"/><Relationship Id="rId1" Type="http://schemas.openxmlformats.org/officeDocument/2006/relationships/slideLayout" Target="../slideLayouts/slideLayout75.xml"/><Relationship Id="rId4" Type="http://schemas.openxmlformats.org/officeDocument/2006/relationships/image" Target="../media/image97.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0.xml"/><Relationship Id="rId4" Type="http://schemas.openxmlformats.org/officeDocument/2006/relationships/hyperlink" Target="http://news.bbc.co.uk/2/hi/science/nature/3023685.stm" TargetMode="External"/></Relationships>
</file>

<file path=ppt/slides/_rels/slide110.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8.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6/aug/25/your-daily-coffee-habit-could-be-partly-genetic-new-study-suggests?CMP=Share_iOSApp_Other" TargetMode="External"/></Relationships>
</file>

<file path=ppt/slides/_rels/slide111.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2" Type="http://schemas.openxmlformats.org/officeDocument/2006/relationships/notesSlide" Target="../notesSlides/notesSlide59.xml"/><Relationship Id="rId1" Type="http://schemas.openxmlformats.org/officeDocument/2006/relationships/slideLayout" Target="../slideLayouts/slideLayout75.xml"/><Relationship Id="rId4" Type="http://schemas.openxmlformats.org/officeDocument/2006/relationships/image" Target="../media/image99.png"/></Relationships>
</file>

<file path=ppt/slides/_rels/slide112.xml.rels><?xml version="1.0" encoding="UTF-8" standalone="yes"?>
<Relationships xmlns="http://schemas.openxmlformats.org/package/2006/relationships"><Relationship Id="rId3" Type="http://schemas.openxmlformats.org/officeDocument/2006/relationships/hyperlink" Target="http://www.bbc.com/news/health-37549578" TargetMode="External"/><Relationship Id="rId7" Type="http://schemas.openxmlformats.org/officeDocument/2006/relationships/image" Target="../media/image640.png"/><Relationship Id="rId2" Type="http://schemas.openxmlformats.org/officeDocument/2006/relationships/notesSlide" Target="../notesSlides/notesSlide60.xml"/><Relationship Id="rId1" Type="http://schemas.openxmlformats.org/officeDocument/2006/relationships/slideLayout" Target="../slideLayouts/slideLayout75.xml"/><Relationship Id="rId6" Type="http://schemas.openxmlformats.org/officeDocument/2006/relationships/customXml" Target="../ink/ink5.xml"/><Relationship Id="rId5" Type="http://schemas.openxmlformats.org/officeDocument/2006/relationships/image" Target="../media/image100.png"/><Relationship Id="rId4" Type="http://schemas.openxmlformats.org/officeDocument/2006/relationships/image" Target="../media/image99.png"/></Relationships>
</file>

<file path=ppt/slides/_rels/slide113.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1.xml"/><Relationship Id="rId1" Type="http://schemas.openxmlformats.org/officeDocument/2006/relationships/slideLayout" Target="../slideLayouts/slideLayout163.xml"/><Relationship Id="rId4" Type="http://schemas.openxmlformats.org/officeDocument/2006/relationships/hyperlink" Target="http://news.sciencemag.org/health/2015/06/mayan-ancestry-may-help-explain-high-risk-diabetes-mexico" TargetMode="External"/></Relationships>
</file>

<file path=ppt/slides/_rels/slide11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2.xml"/><Relationship Id="rId1" Type="http://schemas.openxmlformats.org/officeDocument/2006/relationships/slideLayout" Target="../slideLayouts/slideLayout163.xml"/><Relationship Id="rId5" Type="http://schemas.openxmlformats.org/officeDocument/2006/relationships/image" Target="../media/image102.png"/><Relationship Id="rId4" Type="http://schemas.openxmlformats.org/officeDocument/2006/relationships/hyperlink" Target="http://news.sciencemag.org/health/2015/06/mayan-ancestry-may-help-explain-high-risk-diabetes-mexico"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www.nytimes.com/2019/04/18/health/genetics-weight-obesity.html" TargetMode="External"/><Relationship Id="rId2" Type="http://schemas.openxmlformats.org/officeDocument/2006/relationships/notesSlide" Target="../notesSlides/notesSlide63.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103.pn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17.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hyperlink" Target="http://news.bbc.co.uk/2/hi/uk_news/scotland/edinburgh_and_east/8380341.stm" TargetMode="External"/><Relationship Id="rId1" Type="http://schemas.openxmlformats.org/officeDocument/2006/relationships/slideLayout" Target="../slideLayouts/slideLayout30.xml"/></Relationships>
</file>

<file path=ppt/slides/_rels/slide11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hyperlink" Target="http://news.bbc.co.uk/2/hi/health/7954451.stm" TargetMode="External"/><Relationship Id="rId1" Type="http://schemas.openxmlformats.org/officeDocument/2006/relationships/slideLayout" Target="../slideLayouts/slideLayout30.xml"/></Relationships>
</file>

<file path=ppt/slides/_rels/slide119.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30.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41.xml"/><Relationship Id="rId4" Type="http://schemas.openxmlformats.org/officeDocument/2006/relationships/hyperlink" Target="http://news.bbc.co.uk/2/hi/science/nature/3023685.stm" TargetMode="External"/></Relationships>
</file>

<file path=ppt/slides/_rels/slide120.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hyperlink" Target="http://news.bbc.co.uk/2/hi/health/8130255.stm" TargetMode="External"/><Relationship Id="rId1" Type="http://schemas.openxmlformats.org/officeDocument/2006/relationships/slideLayout" Target="../slideLayouts/slideLayout30.xml"/></Relationships>
</file>

<file path=ppt/slides/_rels/slide121.xml.rels><?xml version="1.0" encoding="UTF-8" standalone="yes"?>
<Relationships xmlns="http://schemas.openxmlformats.org/package/2006/relationships"><Relationship Id="rId3" Type="http://schemas.openxmlformats.org/officeDocument/2006/relationships/hyperlink" Target="http://www.bbc.co.uk/news/science-environment-12207954" TargetMode="External"/><Relationship Id="rId2" Type="http://schemas.openxmlformats.org/officeDocument/2006/relationships/notesSlide" Target="../notesSlides/notesSlide64.xml"/><Relationship Id="rId1" Type="http://schemas.openxmlformats.org/officeDocument/2006/relationships/slideLayout" Target="../slideLayouts/slideLayout229.xml"/><Relationship Id="rId4" Type="http://schemas.openxmlformats.org/officeDocument/2006/relationships/image" Target="../media/image108.png"/></Relationships>
</file>

<file path=ppt/slides/_rels/slide12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229.xml"/><Relationship Id="rId4" Type="http://schemas.openxmlformats.org/officeDocument/2006/relationships/hyperlink" Target="http://www.bbc.co.uk/news/health-11727707" TargetMode="External"/></Relationships>
</file>

<file path=ppt/slides/_rels/slide12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75.xml"/><Relationship Id="rId4" Type="http://schemas.openxmlformats.org/officeDocument/2006/relationships/image" Target="../media/image111.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25.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67.xml"/><Relationship Id="rId1" Type="http://schemas.openxmlformats.org/officeDocument/2006/relationships/slideLayout" Target="../slideLayouts/slideLayout185.xml"/><Relationship Id="rId5" Type="http://schemas.openxmlformats.org/officeDocument/2006/relationships/image" Target="../media/image113.png"/><Relationship Id="rId4" Type="http://schemas.openxmlformats.org/officeDocument/2006/relationships/hyperlink" Target="http://www.telegraph.co.uk/news/science/science-news/10868532/Why-having-blonde-genes-will-not-make-you-ditzy.html" TargetMode="Externa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5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5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5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5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0.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72.xml"/><Relationship Id="rId1" Type="http://schemas.openxmlformats.org/officeDocument/2006/relationships/slideLayout" Target="../slideLayouts/slideLayout75.xml"/><Relationship Id="rId4" Type="http://schemas.openxmlformats.org/officeDocument/2006/relationships/hyperlink" Target="http://www.npr.org/2016/07/15/485709299/how-do-nature-and-nurture-combine-to-make-us-who-we-are" TargetMode="External"/></Relationships>
</file>

<file path=ppt/slides/_rels/slide131.xml.rels><?xml version="1.0" encoding="UTF-8" standalone="yes"?>
<Relationships xmlns="http://schemas.openxmlformats.org/package/2006/relationships"><Relationship Id="rId3" Type="http://schemas.openxmlformats.org/officeDocument/2006/relationships/hyperlink" Target="http://news.nd.edu/news/67163-nature-vs-nuture-both-are-important-anthropologist-argues/" TargetMode="External"/><Relationship Id="rId2" Type="http://schemas.openxmlformats.org/officeDocument/2006/relationships/notesSlide" Target="../notesSlides/notesSlide73.xml"/><Relationship Id="rId1" Type="http://schemas.openxmlformats.org/officeDocument/2006/relationships/slideLayout" Target="../slideLayouts/slideLayout75.xml"/><Relationship Id="rId5" Type="http://schemas.openxmlformats.org/officeDocument/2006/relationships/hyperlink" Target="https://www.sciencedaily.com/releases/2016/05/160518130006.htm" TargetMode="External"/><Relationship Id="rId4" Type="http://schemas.openxmlformats.org/officeDocument/2006/relationships/image" Target="../media/image115.png"/></Relationships>
</file>

<file path=ppt/slides/_rels/slide132.xml.rels><?xml version="1.0" encoding="UTF-8" standalone="yes"?>
<Relationships xmlns="http://schemas.openxmlformats.org/package/2006/relationships"><Relationship Id="rId3" Type="http://schemas.openxmlformats.org/officeDocument/2006/relationships/hyperlink" Target="http://ed.ted.com/lessons/how-the-choices-you-make-can-affect-your-genes-carlos-guerrero-bosagna?utm_source=TED-Ed+Subscribers&amp;utm_campaign=03422be02e-2013_09_219_19_2013&amp;utm_medium=email&amp;utm_term=0_1aaccced48-03422be02e-47149557" TargetMode="External"/><Relationship Id="rId2" Type="http://schemas.openxmlformats.org/officeDocument/2006/relationships/notesSlide" Target="../notesSlides/notesSlide74.xml"/><Relationship Id="rId1" Type="http://schemas.openxmlformats.org/officeDocument/2006/relationships/slideLayout" Target="../slideLayouts/slideLayout75.xml"/><Relationship Id="rId4" Type="http://schemas.openxmlformats.org/officeDocument/2006/relationships/image" Target="../media/image116.png"/></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30.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35.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150.png"/><Relationship Id="rId2" Type="http://schemas.openxmlformats.org/officeDocument/2006/relationships/hyperlink" Target="http://www3.interscience.wiley.com/journal/123232350/abstract" TargetMode="External"/><Relationship Id="rId1" Type="http://schemas.openxmlformats.org/officeDocument/2006/relationships/slideLayout" Target="../slideLayouts/slideLayout30.xml"/><Relationship Id="rId6" Type="http://schemas.openxmlformats.org/officeDocument/2006/relationships/customXml" Target="../ink/ink7.xml"/><Relationship Id="rId5" Type="http://schemas.openxmlformats.org/officeDocument/2006/relationships/image" Target="../media/image1141.png"/><Relationship Id="rId4" Type="http://schemas.openxmlformats.org/officeDocument/2006/relationships/customXml" Target="../ink/ink6.xml"/></Relationships>
</file>

<file path=ppt/slides/_rels/slide13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137.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6.xml"/><Relationship Id="rId1" Type="http://schemas.openxmlformats.org/officeDocument/2006/relationships/slideLayout" Target="../slideLayouts/slideLayout196.xml"/></Relationships>
</file>

<file path=ppt/slides/_rels/slide138.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7.xml"/><Relationship Id="rId1" Type="http://schemas.openxmlformats.org/officeDocument/2006/relationships/slideLayout" Target="../slideLayouts/slideLayout196.xml"/></Relationships>
</file>

<file path=ppt/slides/_rels/slide139.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8.xml"/><Relationship Id="rId1" Type="http://schemas.openxmlformats.org/officeDocument/2006/relationships/slideLayout" Target="../slideLayouts/slideLayout19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41.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79.xml"/><Relationship Id="rId1" Type="http://schemas.openxmlformats.org/officeDocument/2006/relationships/slideLayout" Target="../slideLayouts/slideLayout185.xml"/><Relationship Id="rId4" Type="http://schemas.openxmlformats.org/officeDocument/2006/relationships/image" Target="../media/image119.jpg"/></Relationships>
</file>

<file path=ppt/slides/_rels/slide14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0.xml"/><Relationship Id="rId1" Type="http://schemas.openxmlformats.org/officeDocument/2006/relationships/slideLayout" Target="../slideLayouts/slideLayout196.xml"/><Relationship Id="rId4" Type="http://schemas.openxmlformats.org/officeDocument/2006/relationships/hyperlink" Target="http://www.d.umn.edu/cla/faculty/troufs/anth4616/cpgender.html#title" TargetMode="External"/></Relationships>
</file>

<file path=ppt/slides/_rels/slide143.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1.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82.xml"/><Relationship Id="rId1" Type="http://schemas.openxmlformats.org/officeDocument/2006/relationships/slideLayout" Target="../slideLayouts/slideLayout196.xml"/><Relationship Id="rId5" Type="http://schemas.openxmlformats.org/officeDocument/2006/relationships/hyperlink" Target="http://www.witch.plus.com/7days-synopis.html" TargetMode="External"/><Relationship Id="rId4" Type="http://schemas.openxmlformats.org/officeDocument/2006/relationships/hyperlink" Target="http://www.d.umn.edu/cla/faculty/troufs/anth4616/cpgender.html#title" TargetMode="External"/></Relationships>
</file>

<file path=ppt/slides/_rels/slide145.xml.rels><?xml version="1.0" encoding="UTF-8" standalone="yes"?>
<Relationships xmlns="http://schemas.openxmlformats.org/package/2006/relationships"><Relationship Id="rId3" Type="http://schemas.openxmlformats.org/officeDocument/2006/relationships/hyperlink" Target="http://www.d.umn.edu/cla/faculty/troufs/anth4616/cpgender.html#title" TargetMode="External"/><Relationship Id="rId2" Type="http://schemas.openxmlformats.org/officeDocument/2006/relationships/notesSlide" Target="../notesSlides/notesSlide83.xml"/><Relationship Id="rId1" Type="http://schemas.openxmlformats.org/officeDocument/2006/relationships/slideLayout" Target="../slideLayouts/slideLayout75.xml"/><Relationship Id="rId4" Type="http://schemas.openxmlformats.org/officeDocument/2006/relationships/image" Target="../media/image121.png"/></Relationships>
</file>

<file path=ppt/slides/_rels/slide146.xml.rels><?xml version="1.0" encoding="UTF-8" standalone="yes"?>
<Relationships xmlns="http://schemas.openxmlformats.org/package/2006/relationships"><Relationship Id="rId3" Type="http://schemas.openxmlformats.org/officeDocument/2006/relationships/hyperlink" Target="https://www.bbc.com/news/av/health-46843612/intersex-surgeries-is-it-right-to-assign-sex-to-a-baby" TargetMode="External"/><Relationship Id="rId2" Type="http://schemas.openxmlformats.org/officeDocument/2006/relationships/notesSlide" Target="../notesSlides/notesSlide84.xml"/><Relationship Id="rId1" Type="http://schemas.openxmlformats.org/officeDocument/2006/relationships/slideLayout" Target="../slideLayouts/slideLayout196.xml"/><Relationship Id="rId5" Type="http://schemas.openxmlformats.org/officeDocument/2006/relationships/image" Target="../media/image31.jpg"/><Relationship Id="rId4" Type="http://schemas.openxmlformats.org/officeDocument/2006/relationships/image" Target="../media/image122.png"/></Relationships>
</file>

<file path=ppt/slides/_rels/slide147.xml.rels><?xml version="1.0" encoding="UTF-8" standalone="yes"?>
<Relationships xmlns="http://schemas.openxmlformats.org/package/2006/relationships"><Relationship Id="rId3" Type="http://schemas.openxmlformats.org/officeDocument/2006/relationships/hyperlink" Target="https://www.nytimes.com/2018/10/25/opinion/sex-biology-binary.html" TargetMode="External"/><Relationship Id="rId2" Type="http://schemas.openxmlformats.org/officeDocument/2006/relationships/notesSlide" Target="../notesSlides/notesSlide85.xml"/><Relationship Id="rId1" Type="http://schemas.openxmlformats.org/officeDocument/2006/relationships/slideLayout" Target="../slideLayouts/slideLayout196.xml"/><Relationship Id="rId5" Type="http://schemas.openxmlformats.org/officeDocument/2006/relationships/image" Target="../media/image37.png"/><Relationship Id="rId4" Type="http://schemas.openxmlformats.org/officeDocument/2006/relationships/image" Target="../media/image123.png"/></Relationships>
</file>

<file path=ppt/slides/_rels/slide148.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86.xml"/><Relationship Id="rId1" Type="http://schemas.openxmlformats.org/officeDocument/2006/relationships/slideLayout" Target="../slideLayouts/slideLayout75.xml"/><Relationship Id="rId5" Type="http://schemas.openxmlformats.org/officeDocument/2006/relationships/hyperlink" Target="http://www.bbc.com/news/health-39979186" TargetMode="External"/><Relationship Id="rId4" Type="http://schemas.openxmlformats.org/officeDocument/2006/relationships/image" Target="../media/image125.jpg"/></Relationships>
</file>

<file path=ppt/slides/_rels/slide149.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notesSlide" Target="../notesSlides/notesSlide87.xml"/><Relationship Id="rId1" Type="http://schemas.openxmlformats.org/officeDocument/2006/relationships/slideLayout" Target="../slideLayouts/slideLayout75.xml"/><Relationship Id="rId5" Type="http://schemas.openxmlformats.org/officeDocument/2006/relationships/hyperlink" Target="http://www.bbc.com/news/world-africa-39780214" TargetMode="External"/><Relationship Id="rId4" Type="http://schemas.openxmlformats.org/officeDocument/2006/relationships/image" Target="../media/image1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0.xml.rels><?xml version="1.0" encoding="UTF-8" standalone="yes"?>
<Relationships xmlns="http://schemas.openxmlformats.org/package/2006/relationships"><Relationship Id="rId3" Type="http://schemas.openxmlformats.org/officeDocument/2006/relationships/hyperlink" Target="https://aeon.co/essays/people-born-intersex-have-a-right-to-genital-integrity?utm_source=Aeon+Newsletter&amp;utm_campaign=2641c6cfe7-EMAIL_CAMPAIGN_2017_04_07&amp;utm_medium=email&amp;utm_term=0_411a82e59d-2641c6cfe7-55451365" TargetMode="External"/><Relationship Id="rId2" Type="http://schemas.openxmlformats.org/officeDocument/2006/relationships/notesSlide" Target="../notesSlides/notesSlide88.xml"/><Relationship Id="rId1" Type="http://schemas.openxmlformats.org/officeDocument/2006/relationships/slideLayout" Target="../slideLayouts/slideLayout75.xml"/><Relationship Id="rId4" Type="http://schemas.openxmlformats.org/officeDocument/2006/relationships/image" Target="../media/image127.png"/></Relationships>
</file>

<file path=ppt/slides/_rels/slide151.xml.rels><?xml version="1.0" encoding="UTF-8" standalone="yes"?>
<Relationships xmlns="http://schemas.openxmlformats.org/package/2006/relationships"><Relationship Id="rId8" Type="http://schemas.openxmlformats.org/officeDocument/2006/relationships/customXml" Target="../ink/ink9.xml"/><Relationship Id="rId3" Type="http://schemas.openxmlformats.org/officeDocument/2006/relationships/hyperlink" Target="http://www.bbc.com/news/magazine-34290981" TargetMode="External"/><Relationship Id="rId7" Type="http://schemas.openxmlformats.org/officeDocument/2006/relationships/image" Target="../media/image930.png"/><Relationship Id="rId2" Type="http://schemas.openxmlformats.org/officeDocument/2006/relationships/notesSlide" Target="../notesSlides/notesSlide89.xml"/><Relationship Id="rId1" Type="http://schemas.openxmlformats.org/officeDocument/2006/relationships/slideLayout" Target="../slideLayouts/slideLayout75.xml"/><Relationship Id="rId6" Type="http://schemas.openxmlformats.org/officeDocument/2006/relationships/customXml" Target="../ink/ink8.xml"/><Relationship Id="rId11" Type="http://schemas.openxmlformats.org/officeDocument/2006/relationships/image" Target="../media/image950.png"/><Relationship Id="rId5" Type="http://schemas.openxmlformats.org/officeDocument/2006/relationships/image" Target="../media/image125.jpg"/><Relationship Id="rId10" Type="http://schemas.openxmlformats.org/officeDocument/2006/relationships/customXml" Target="../ink/ink10.xml"/><Relationship Id="rId4" Type="http://schemas.openxmlformats.org/officeDocument/2006/relationships/image" Target="../media/image128.png"/><Relationship Id="rId9" Type="http://schemas.openxmlformats.org/officeDocument/2006/relationships/image" Target="../media/image940.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7.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4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hyperlink" Target="http://en.wikipedia.org/wiki/Image:Mendoza_HumanSacrifice.jpg" TargetMode="Externa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0.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1.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92.xml"/><Relationship Id="rId1" Type="http://schemas.openxmlformats.org/officeDocument/2006/relationships/slideLayout" Target="../slideLayouts/slideLayout42.xml"/><Relationship Id="rId5" Type="http://schemas.openxmlformats.org/officeDocument/2006/relationships/image" Target="../media/image131.png"/><Relationship Id="rId4" Type="http://schemas.openxmlformats.org/officeDocument/2006/relationships/hyperlink" Target="http://rawstory.com/news/afp/Bush_says_Iraq_war_about_al_Qaeda_07242007.html" TargetMode="Externa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30.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30.xml"/></Relationships>
</file>

<file path=ppt/slides/_rels/slide165.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hyperlink" Target="http://en.wikipedia.org/wiki/File:Rick_Perry_photo_portrait,_August_28,_2004.jpg" TargetMode="External"/><Relationship Id="rId7" Type="http://schemas.openxmlformats.org/officeDocument/2006/relationships/hyperlink" Target="http://en.wikipedia.org/wiki/Michele_Bachmann" TargetMode="External"/><Relationship Id="rId2" Type="http://schemas.openxmlformats.org/officeDocument/2006/relationships/notesSlide" Target="../notesSlides/notesSlide95.xml"/><Relationship Id="rId1" Type="http://schemas.openxmlformats.org/officeDocument/2006/relationships/slideLayout" Target="../slideLayouts/slideLayout42.xml"/><Relationship Id="rId6" Type="http://schemas.openxmlformats.org/officeDocument/2006/relationships/image" Target="../media/image133.png"/><Relationship Id="rId11" Type="http://schemas.openxmlformats.org/officeDocument/2006/relationships/hyperlink" Target="http://en.wikipedia.org/wiki/Sara_palen" TargetMode="External"/><Relationship Id="rId5" Type="http://schemas.openxmlformats.org/officeDocument/2006/relationships/hyperlink" Target="http://en.wikipedia.org/wiki/Rick_Perry" TargetMode="External"/><Relationship Id="rId10" Type="http://schemas.openxmlformats.org/officeDocument/2006/relationships/hyperlink" Target="http://en.wikipedia.org/wiki/Tim_pawlenty" TargetMode="External"/><Relationship Id="rId4" Type="http://schemas.openxmlformats.org/officeDocument/2006/relationships/image" Target="../media/image132.jpeg"/><Relationship Id="rId9" Type="http://schemas.openxmlformats.org/officeDocument/2006/relationships/image" Target="../media/image135.png"/></Relationships>
</file>

<file path=ppt/slides/_rels/slide166.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96.xml"/><Relationship Id="rId1" Type="http://schemas.openxmlformats.org/officeDocument/2006/relationships/slideLayout" Target="../slideLayouts/slideLayout185.xm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130.xml"/></Relationships>
</file>

<file path=ppt/slides/_rels/slide168.xml.rels><?xml version="1.0" encoding="UTF-8" standalone="yes"?>
<Relationships xmlns="http://schemas.openxmlformats.org/package/2006/relationships"><Relationship Id="rId8" Type="http://schemas.openxmlformats.org/officeDocument/2006/relationships/image" Target="../media/image1100.png"/><Relationship Id="rId3" Type="http://schemas.openxmlformats.org/officeDocument/2006/relationships/image" Target="../media/image137.png"/><Relationship Id="rId7" Type="http://schemas.openxmlformats.org/officeDocument/2006/relationships/customXml" Target="../ink/ink11.xml"/><Relationship Id="rId2" Type="http://schemas.openxmlformats.org/officeDocument/2006/relationships/notesSlide" Target="../notesSlides/notesSlide98.xml"/><Relationship Id="rId1" Type="http://schemas.openxmlformats.org/officeDocument/2006/relationships/slideLayout" Target="../slideLayouts/slideLayout42.xml"/><Relationship Id="rId6" Type="http://schemas.openxmlformats.org/officeDocument/2006/relationships/image" Target="../media/image23.jpg"/><Relationship Id="rId5" Type="http://schemas.openxmlformats.org/officeDocument/2006/relationships/hyperlink" Target="https://www.bbc.com/news/world-us-canada-47066659" TargetMode="External"/><Relationship Id="rId10" Type="http://schemas.openxmlformats.org/officeDocument/2006/relationships/image" Target="../media/image1110.png"/><Relationship Id="rId4" Type="http://schemas.openxmlformats.org/officeDocument/2006/relationships/hyperlink" Target="http://news.bbc.co.uk/2/hi/science/nature/7144337.stm" TargetMode="External"/><Relationship Id="rId9" Type="http://schemas.openxmlformats.org/officeDocument/2006/relationships/customXml" Target="../ink/ink12.xml"/></Relationships>
</file>

<file path=ppt/slides/_rels/slide169.xml.rels><?xml version="1.0" encoding="UTF-8" standalone="yes"?>
<Relationships xmlns="http://schemas.openxmlformats.org/package/2006/relationships"><Relationship Id="rId8" Type="http://schemas.openxmlformats.org/officeDocument/2006/relationships/image" Target="../media/image1130.png"/><Relationship Id="rId3" Type="http://schemas.openxmlformats.org/officeDocument/2006/relationships/hyperlink" Target="http://news.bbc.co.uk/2/hi/science/nature/7144337.stm" TargetMode="External"/><Relationship Id="rId7" Type="http://schemas.openxmlformats.org/officeDocument/2006/relationships/customXml" Target="../ink/ink13.xml"/><Relationship Id="rId2" Type="http://schemas.openxmlformats.org/officeDocument/2006/relationships/notesSlide" Target="../notesSlides/notesSlide99.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138.png"/><Relationship Id="rId10" Type="http://schemas.openxmlformats.org/officeDocument/2006/relationships/image" Target="../media/image1140.png"/><Relationship Id="rId4" Type="http://schemas.openxmlformats.org/officeDocument/2006/relationships/hyperlink" Target="https://www.theguardian.com/commentisfree/2019/feb/01/sarah-sanders-believes-trumps-presidency-was-a-divine-plan-god-bless-america?CMP=Share_iOSApp_Other" TargetMode="External"/><Relationship Id="rId9" Type="http://schemas.openxmlformats.org/officeDocument/2006/relationships/customXml" Target="../ink/ink1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17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00.xml"/><Relationship Id="rId1" Type="http://schemas.openxmlformats.org/officeDocument/2006/relationships/slideLayout" Target="../slideLayouts/slideLayout42.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hyperlink" Target="https://www.huffpost.com/entry/michele-bachmann-godly-trump_n_5cb5697fe4b098b9a2d91706?utm_source=main_fb&amp;utm_campaign=hp_fb_pages&amp;ncid=fcbklnkushpmg00000063&amp;utm_medium=facebook&amp;fbclid=IwAR0rN-WkqcW-RfRFugq9CzRI9uN8vQiLB2AoKRzfCG9rJqzu1dXBYYpCq3Y" TargetMode="External"/></Relationships>
</file>

<file path=ppt/slides/_rels/slide171.xml.rels><?xml version="1.0" encoding="UTF-8" standalone="yes"?>
<Relationships xmlns="http://schemas.openxmlformats.org/package/2006/relationships"><Relationship Id="rId8" Type="http://schemas.openxmlformats.org/officeDocument/2006/relationships/image" Target="../media/image1050.png"/><Relationship Id="rId3" Type="http://schemas.openxmlformats.org/officeDocument/2006/relationships/image" Target="../media/image141.png"/><Relationship Id="rId7" Type="http://schemas.openxmlformats.org/officeDocument/2006/relationships/customXml" Target="../ink/ink16.xml"/><Relationship Id="rId2" Type="http://schemas.openxmlformats.org/officeDocument/2006/relationships/notesSlide" Target="../notesSlides/notesSlide101.xml"/><Relationship Id="rId1" Type="http://schemas.openxmlformats.org/officeDocument/2006/relationships/slideLayout" Target="../slideLayouts/slideLayout42.xml"/><Relationship Id="rId6" Type="http://schemas.openxmlformats.org/officeDocument/2006/relationships/image" Target="../media/image1040.png"/><Relationship Id="rId5" Type="http://schemas.openxmlformats.org/officeDocument/2006/relationships/customXml" Target="../ink/ink15.xml"/><Relationship Id="rId10" Type="http://schemas.openxmlformats.org/officeDocument/2006/relationships/image" Target="../media/image1060.png"/><Relationship Id="rId4" Type="http://schemas.openxmlformats.org/officeDocument/2006/relationships/image" Target="../media/image25.JPG"/><Relationship Id="rId9" Type="http://schemas.openxmlformats.org/officeDocument/2006/relationships/customXml" Target="../ink/ink1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130.xml"/></Relationships>
</file>

<file path=ppt/slides/_rels/slide173.xml.rels><?xml version="1.0" encoding="UTF-8" standalone="yes"?>
<Relationships xmlns="http://schemas.openxmlformats.org/package/2006/relationships"><Relationship Id="rId8" Type="http://schemas.openxmlformats.org/officeDocument/2006/relationships/customXml" Target="../ink/ink18.xml"/><Relationship Id="rId13" Type="http://schemas.openxmlformats.org/officeDocument/2006/relationships/image" Target="../media/image1200.png"/><Relationship Id="rId3" Type="http://schemas.openxmlformats.org/officeDocument/2006/relationships/hyperlink" Target="http://news.bbc.co.uk/2/hi/science/nature/7144337.stm" TargetMode="External"/><Relationship Id="rId7" Type="http://schemas.openxmlformats.org/officeDocument/2006/relationships/image" Target="../media/image144.png"/><Relationship Id="rId12" Type="http://schemas.openxmlformats.org/officeDocument/2006/relationships/customXml" Target="../ink/ink20.xml"/><Relationship Id="rId2" Type="http://schemas.openxmlformats.org/officeDocument/2006/relationships/notesSlide" Target="../notesSlides/notesSlide103.xml"/><Relationship Id="rId1" Type="http://schemas.openxmlformats.org/officeDocument/2006/relationships/slideLayout" Target="../slideLayouts/slideLayout42.xml"/><Relationship Id="rId6" Type="http://schemas.openxmlformats.org/officeDocument/2006/relationships/image" Target="../media/image143.png"/><Relationship Id="rId11" Type="http://schemas.openxmlformats.org/officeDocument/2006/relationships/image" Target="../media/image1190.png"/><Relationship Id="rId5" Type="http://schemas.openxmlformats.org/officeDocument/2006/relationships/image" Target="../media/image142.png"/><Relationship Id="rId10" Type="http://schemas.openxmlformats.org/officeDocument/2006/relationships/customXml" Target="../ink/ink19.xml"/><Relationship Id="rId4" Type="http://schemas.openxmlformats.org/officeDocument/2006/relationships/hyperlink" Target="https://www.theguardian.com/society/2018/feb/07/evangelical-flu-shot-pray-donald-trump-gloria-copeland?CMP=Share_iOSApp_Other" TargetMode="External"/><Relationship Id="rId9" Type="http://schemas.openxmlformats.org/officeDocument/2006/relationships/image" Target="../media/image1180.png"/></Relationships>
</file>

<file path=ppt/slides/_rels/slide174.xml.rels><?xml version="1.0" encoding="UTF-8" standalone="yes"?>
<Relationships xmlns="http://schemas.openxmlformats.org/package/2006/relationships"><Relationship Id="rId3" Type="http://schemas.openxmlformats.org/officeDocument/2006/relationships/hyperlink" Target="https://www.galvnews.com/opinion/letters_to_editor/article_425c89e8-86fc-5a4c-80a5-a67fd681ea75.html" TargetMode="External"/><Relationship Id="rId2" Type="http://schemas.openxmlformats.org/officeDocument/2006/relationships/image" Target="../media/image145.png"/><Relationship Id="rId1" Type="http://schemas.openxmlformats.org/officeDocument/2006/relationships/slideLayout" Target="../slideLayouts/slideLayout42.xml"/><Relationship Id="rId4" Type="http://schemas.openxmlformats.org/officeDocument/2006/relationships/image" Target="../media/image146.png"/></Relationships>
</file>

<file path=ppt/slides/_rels/slide175.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png"/><Relationship Id="rId1" Type="http://schemas.openxmlformats.org/officeDocument/2006/relationships/slideLayout" Target="../slideLayouts/slideLayout42.xml"/><Relationship Id="rId4" Type="http://schemas.openxmlformats.org/officeDocument/2006/relationships/hyperlink" Target="https://web.colby.edu/coronaguidance/2020/08/31/davis-jesus-is-vaccine-and-mask/" TargetMode="External"/></Relationships>
</file>

<file path=ppt/slides/_rels/slide176.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hyperlink" Target="https://www.youtube.com/watch?v=2Yoo0CLJ25A" TargetMode="External"/><Relationship Id="rId1" Type="http://schemas.openxmlformats.org/officeDocument/2006/relationships/slideLayout" Target="../slideLayouts/slideLayout42.xml"/><Relationship Id="rId4" Type="http://schemas.openxmlformats.org/officeDocument/2006/relationships/image" Target="../media/image150.png"/></Relationships>
</file>

<file path=ppt/slides/_rels/slide17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30.xml"/></Relationships>
</file>

<file path=ppt/slides/_rels/slide178.xml.rels><?xml version="1.0" encoding="UTF-8" standalone="yes"?>
<Relationships xmlns="http://schemas.openxmlformats.org/package/2006/relationships"><Relationship Id="rId8" Type="http://schemas.openxmlformats.org/officeDocument/2006/relationships/customXml" Target="../ink/ink22.xml"/><Relationship Id="rId3" Type="http://schemas.openxmlformats.org/officeDocument/2006/relationships/image" Target="../media/image151.png"/><Relationship Id="rId7" Type="http://schemas.openxmlformats.org/officeDocument/2006/relationships/image" Target="../media/image1290.png"/><Relationship Id="rId2" Type="http://schemas.openxmlformats.org/officeDocument/2006/relationships/notesSlide" Target="../notesSlides/notesSlide105.xml"/><Relationship Id="rId1" Type="http://schemas.openxmlformats.org/officeDocument/2006/relationships/slideLayout" Target="../slideLayouts/slideLayout42.xml"/><Relationship Id="rId6" Type="http://schemas.openxmlformats.org/officeDocument/2006/relationships/customXml" Target="../ink/ink21.xml"/><Relationship Id="rId11" Type="http://schemas.openxmlformats.org/officeDocument/2006/relationships/image" Target="../media/image1310.png"/><Relationship Id="rId5" Type="http://schemas.openxmlformats.org/officeDocument/2006/relationships/hyperlink" Target="https://www.mprnews.org/story/2018/02/05/michele-bachmann-not-running-for-franken-senate-seat" TargetMode="External"/><Relationship Id="rId10" Type="http://schemas.openxmlformats.org/officeDocument/2006/relationships/customXml" Target="../ink/ink23.xml"/><Relationship Id="rId4" Type="http://schemas.openxmlformats.org/officeDocument/2006/relationships/hyperlink" Target="http://news.bbc.co.uk/2/hi/science/nature/7144337.stm" TargetMode="External"/><Relationship Id="rId9" Type="http://schemas.openxmlformats.org/officeDocument/2006/relationships/image" Target="../media/image1300.png"/></Relationships>
</file>

<file path=ppt/slides/_rels/slide179.xml.rels><?xml version="1.0" encoding="UTF-8" standalone="yes"?>
<Relationships xmlns="http://schemas.openxmlformats.org/package/2006/relationships"><Relationship Id="rId8" Type="http://schemas.openxmlformats.org/officeDocument/2006/relationships/customXml" Target="../ink/ink26.xml"/><Relationship Id="rId3" Type="http://schemas.openxmlformats.org/officeDocument/2006/relationships/image" Target="../media/image152.png"/><Relationship Id="rId7" Type="http://schemas.openxmlformats.org/officeDocument/2006/relationships/image" Target="../media/image1340.png"/><Relationship Id="rId2" Type="http://schemas.openxmlformats.org/officeDocument/2006/relationships/notesSlide" Target="../notesSlides/notesSlide106.xml"/><Relationship Id="rId1" Type="http://schemas.openxmlformats.org/officeDocument/2006/relationships/slideLayout" Target="../slideLayouts/slideLayout53.xml"/><Relationship Id="rId6" Type="http://schemas.openxmlformats.org/officeDocument/2006/relationships/customXml" Target="../ink/ink25.xml"/><Relationship Id="rId11" Type="http://schemas.openxmlformats.org/officeDocument/2006/relationships/image" Target="../media/image1360.png"/><Relationship Id="rId5" Type="http://schemas.openxmlformats.org/officeDocument/2006/relationships/image" Target="../media/image1330.png"/><Relationship Id="rId4" Type="http://schemas.openxmlformats.org/officeDocument/2006/relationships/customXml" Target="../ink/ink24.xml"/></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69.png"/><Relationship Id="rId4" Type="http://schemas.openxmlformats.org/officeDocument/2006/relationships/customXml" Target="../ink/ink1.xml"/></Relationships>
</file>

<file path=ppt/slides/_rels/slide180.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07.xml"/><Relationship Id="rId1" Type="http://schemas.openxmlformats.org/officeDocument/2006/relationships/slideLayout" Target="../slideLayouts/slideLayout42.xml"/><Relationship Id="rId6" Type="http://schemas.openxmlformats.org/officeDocument/2006/relationships/hyperlink" Target="https://www.huffingtonpost.com/entry/oprah-one-thing-make-her-run-president_us_5a96abd0e4b07dffeb6e6502?ncid=APPLENEWS00001"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154.png"/></Relationships>
</file>

<file path=ppt/slides/_rels/slide181.xml.rels><?xml version="1.0" encoding="UTF-8" standalone="yes"?>
<Relationships xmlns="http://schemas.openxmlformats.org/package/2006/relationships"><Relationship Id="rId8" Type="http://schemas.openxmlformats.org/officeDocument/2006/relationships/customXml" Target="../ink/ink27.xml"/><Relationship Id="rId13" Type="http://schemas.openxmlformats.org/officeDocument/2006/relationships/customXml" Target="../ink/ink30.xml"/><Relationship Id="rId3" Type="http://schemas.openxmlformats.org/officeDocument/2006/relationships/image" Target="../media/image153.jpeg"/><Relationship Id="rId7" Type="http://schemas.openxmlformats.org/officeDocument/2006/relationships/hyperlink" Target="https://www.huffingtonpost.com/entry/oprah-one-thing-make-her-run-president_us_5a96abd0e4b07dffeb6e6502?ncid=APPLENEWS00001" TargetMode="External"/><Relationship Id="rId12" Type="http://schemas.openxmlformats.org/officeDocument/2006/relationships/customXml" Target="../ink/ink29.xml"/><Relationship Id="rId17" Type="http://schemas.openxmlformats.org/officeDocument/2006/relationships/image" Target="../media/image165.png"/><Relationship Id="rId2" Type="http://schemas.openxmlformats.org/officeDocument/2006/relationships/notesSlide" Target="../notesSlides/notesSlide108.xml"/><Relationship Id="rId16" Type="http://schemas.openxmlformats.org/officeDocument/2006/relationships/customXml" Target="../ink/ink32.xml"/><Relationship Id="rId1" Type="http://schemas.openxmlformats.org/officeDocument/2006/relationships/slideLayout" Target="../slideLayouts/slideLayout42.xml"/><Relationship Id="rId6" Type="http://schemas.openxmlformats.org/officeDocument/2006/relationships/hyperlink" Target="http://news.bbc.co.uk/2/hi/science/nature/7144337.stm" TargetMode="External"/><Relationship Id="rId11" Type="http://schemas.openxmlformats.org/officeDocument/2006/relationships/image" Target="../media/image163.png"/><Relationship Id="rId5" Type="http://schemas.openxmlformats.org/officeDocument/2006/relationships/image" Target="../media/image155.png"/><Relationship Id="rId15" Type="http://schemas.openxmlformats.org/officeDocument/2006/relationships/image" Target="../media/image164.png"/><Relationship Id="rId10" Type="http://schemas.openxmlformats.org/officeDocument/2006/relationships/customXml" Target="../ink/ink28.xml"/><Relationship Id="rId4" Type="http://schemas.openxmlformats.org/officeDocument/2006/relationships/image" Target="../media/image154.png"/><Relationship Id="rId9" Type="http://schemas.openxmlformats.org/officeDocument/2006/relationships/image" Target="../media/image1020.png"/><Relationship Id="rId14" Type="http://schemas.openxmlformats.org/officeDocument/2006/relationships/customXml" Target="../ink/ink31.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30.xml"/></Relationships>
</file>

<file path=ppt/slides/_rels/slide183.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10.xml"/><Relationship Id="rId1" Type="http://schemas.openxmlformats.org/officeDocument/2006/relationships/slideLayout" Target="../slideLayouts/slideLayout130.xml"/><Relationship Id="rId6" Type="http://schemas.openxmlformats.org/officeDocument/2006/relationships/image" Target="../media/image157.png"/><Relationship Id="rId5" Type="http://schemas.openxmlformats.org/officeDocument/2006/relationships/hyperlink" Target="https://www2.cbn.com/news/us/2024-gop-presidential-candidates-fight-evangelical-vote-judeo-christian-nation" TargetMode="External"/><Relationship Id="rId4" Type="http://schemas.openxmlformats.org/officeDocument/2006/relationships/hyperlink" Target="http://news.bbc.co.uk/2/hi/science/nature/7144337.stm" TargetMode="External"/></Relationships>
</file>

<file path=ppt/slides/_rels/slide184.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11.xml"/><Relationship Id="rId1" Type="http://schemas.openxmlformats.org/officeDocument/2006/relationships/slideLayout" Target="../slideLayouts/slideLayout130.xml"/><Relationship Id="rId5" Type="http://schemas.openxmlformats.org/officeDocument/2006/relationships/hyperlink" Target="https://ny1.com/nyc/all-boroughs/news/2023/09/01/religion-2024-race-gop-candidates" TargetMode="External"/><Relationship Id="rId4" Type="http://schemas.openxmlformats.org/officeDocument/2006/relationships/hyperlink" Target="http://news.bbc.co.uk/2/hi/science/nature/7144337.stm" TargetMode="Externa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30.xml"/></Relationships>
</file>

<file path=ppt/slides/_rels/slide186.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30.xml"/></Relationships>
</file>

<file path=ppt/slides/_rels/slide18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220.png"/><Relationship Id="rId2" Type="http://schemas.openxmlformats.org/officeDocument/2006/relationships/notesSlide" Target="../notesSlides/notesSlide114.xml"/><Relationship Id="rId1" Type="http://schemas.openxmlformats.org/officeDocument/2006/relationships/slideLayout" Target="../slideLayouts/slideLayout42.xml"/><Relationship Id="rId6" Type="http://schemas.openxmlformats.org/officeDocument/2006/relationships/customXml" Target="../ink/ink33.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5.xml"/><Relationship Id="rId1" Type="http://schemas.openxmlformats.org/officeDocument/2006/relationships/slideLayout" Target="../slideLayouts/slideLayout42.xml"/><Relationship Id="rId5" Type="http://schemas.openxmlformats.org/officeDocument/2006/relationships/image" Target="../media/image159.png"/><Relationship Id="rId4" Type="http://schemas.openxmlformats.org/officeDocument/2006/relationships/hyperlink" Target="http://news.aol.com/political-machine/2008/09/02/sarah-palin-iraq-war-gods-plan/" TargetMode="Externa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130.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 Id="rId5" Type="http://schemas.openxmlformats.org/officeDocument/2006/relationships/image" Target="../media/image17.png"/><Relationship Id="rId4" Type="http://schemas.openxmlformats.org/officeDocument/2006/relationships/customXml" Target="../ink/ink2.xml"/></Relationships>
</file>

<file path=ppt/slides/_rels/slide19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7.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18.xml"/><Relationship Id="rId1" Type="http://schemas.openxmlformats.org/officeDocument/2006/relationships/slideLayout" Target="../slideLayouts/slideLayout42.xml"/><Relationship Id="rId5" Type="http://schemas.openxmlformats.org/officeDocument/2006/relationships/image" Target="../media/image160.png"/><Relationship Id="rId4" Type="http://schemas.openxmlformats.org/officeDocument/2006/relationships/hyperlink" Target="http://news.aol.com/political-machine/2008/09/02/sarah-palin-iraq-war-gods-plan/" TargetMode="External"/></Relationships>
</file>

<file path=ppt/slides/_rels/slide192.xml.rels><?xml version="1.0" encoding="UTF-8" standalone="yes"?>
<Relationships xmlns="http://schemas.openxmlformats.org/package/2006/relationships"><Relationship Id="rId8" Type="http://schemas.openxmlformats.org/officeDocument/2006/relationships/customXml" Target="../ink/ink34.xml"/><Relationship Id="rId3" Type="http://schemas.openxmlformats.org/officeDocument/2006/relationships/image" Target="../media/image161.png"/><Relationship Id="rId7" Type="http://schemas.openxmlformats.org/officeDocument/2006/relationships/image" Target="../media/image162.png"/><Relationship Id="rId2" Type="http://schemas.openxmlformats.org/officeDocument/2006/relationships/notesSlide" Target="../notesSlides/notesSlide119.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11" Type="http://schemas.openxmlformats.org/officeDocument/2006/relationships/image" Target="../media/image1270.png"/><Relationship Id="rId5" Type="http://schemas.openxmlformats.org/officeDocument/2006/relationships/hyperlink" Target="http://news.bbc.co.uk/2/hi/science/nature/7144337.stm" TargetMode="External"/><Relationship Id="rId10" Type="http://schemas.openxmlformats.org/officeDocument/2006/relationships/customXml" Target="../ink/ink35.xml"/><Relationship Id="rId4" Type="http://schemas.openxmlformats.org/officeDocument/2006/relationships/image" Target="../media/image93.png"/><Relationship Id="rId9" Type="http://schemas.openxmlformats.org/officeDocument/2006/relationships/image" Target="../media/image1260.png"/></Relationships>
</file>

<file path=ppt/slides/_rels/slide193.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120.xml"/><Relationship Id="rId1" Type="http://schemas.openxmlformats.org/officeDocument/2006/relationships/slideLayout" Target="../slideLayouts/slideLayout42.xml"/><Relationship Id="rId6" Type="http://schemas.openxmlformats.org/officeDocument/2006/relationships/hyperlink" Target="http://www.bbc.com/news/world-us-canada-34168737"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93.png"/></Relationships>
</file>

<file path=ppt/slides/_rels/slide19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152.xml"/></Relationships>
</file>

<file path=ppt/slides/_rels/slide19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2.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3.xml"/><Relationship Id="rId1" Type="http://schemas.openxmlformats.org/officeDocument/2006/relationships/slideLayout" Target="../slideLayouts/slideLayout53.xml"/><Relationship Id="rId5" Type="http://schemas.openxmlformats.org/officeDocument/2006/relationships/image" Target="../media/image166.png"/><Relationship Id="rId4" Type="http://schemas.openxmlformats.org/officeDocument/2006/relationships/hyperlink" Target="http://en.wikipedia.org/wiki/Crusade" TargetMode="External"/></Relationships>
</file>

<file path=ppt/slides/_rels/slide197.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130.xml"/></Relationships>
</file>

<file path=ppt/slides/_rels/slide1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5.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19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6.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hyperlink" Target="http://en.wikipedia.org/wiki/Psychological_nativism" TargetMode="External"/><Relationship Id="rId1" Type="http://schemas.openxmlformats.org/officeDocument/2006/relationships/slideLayout" Target="../slideLayouts/slideLayout30.xml"/></Relationships>
</file>

<file path=ppt/slides/_rels/slide20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7.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8.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29.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0.xml"/><Relationship Id="rId1" Type="http://schemas.openxmlformats.org/officeDocument/2006/relationships/slideLayout" Target="../slideLayouts/slideLayout53.xml"/><Relationship Id="rId5" Type="http://schemas.openxmlformats.org/officeDocument/2006/relationships/image" Target="../media/image167.jpg"/><Relationship Id="rId4" Type="http://schemas.openxmlformats.org/officeDocument/2006/relationships/hyperlink" Target="https://en.wikipedia.org/wiki/Fourth_Crusade" TargetMode="External"/></Relationships>
</file>

<file path=ppt/slides/_rels/slide2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1.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32.xml"/><Relationship Id="rId1" Type="http://schemas.openxmlformats.org/officeDocument/2006/relationships/slideLayout" Target="../slideLayouts/slideLayout53.xml"/><Relationship Id="rId5" Type="http://schemas.openxmlformats.org/officeDocument/2006/relationships/image" Target="../media/image168.png"/><Relationship Id="rId4" Type="http://schemas.openxmlformats.org/officeDocument/2006/relationships/hyperlink" Target="http://en.wikipedia.org/wiki/Joan_of_arc" TargetMode="Externa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52.xml"/></Relationships>
</file>

<file path=ppt/slides/_rels/slide207.xml.rels><?xml version="1.0" encoding="UTF-8" standalone="yes"?>
<Relationships xmlns="http://schemas.openxmlformats.org/package/2006/relationships"><Relationship Id="rId8" Type="http://schemas.openxmlformats.org/officeDocument/2006/relationships/image" Target="../media/image1490.png"/><Relationship Id="rId3" Type="http://schemas.openxmlformats.org/officeDocument/2006/relationships/hyperlink" Target="http://news.bbc.co.uk/2/hi/science/nature/7144337.stm" TargetMode="External"/><Relationship Id="rId7" Type="http://schemas.openxmlformats.org/officeDocument/2006/relationships/customXml" Target="../ink/ink36.xml"/><Relationship Id="rId2" Type="http://schemas.openxmlformats.org/officeDocument/2006/relationships/notesSlide" Target="../notesSlides/notesSlide134.xml"/><Relationship Id="rId1" Type="http://schemas.openxmlformats.org/officeDocument/2006/relationships/slideLayout" Target="../slideLayouts/slideLayout53.xml"/><Relationship Id="rId6" Type="http://schemas.openxmlformats.org/officeDocument/2006/relationships/image" Target="../media/image171.png"/><Relationship Id="rId5" Type="http://schemas.openxmlformats.org/officeDocument/2006/relationships/image" Target="../media/image170.png"/><Relationship Id="rId4" Type="http://schemas.openxmlformats.org/officeDocument/2006/relationships/hyperlink" Target="http://thecaucus.blogs.nytimes.com/2010/02/19/pawlentys-principles-gods-in-charge/" TargetMode="External"/></Relationships>
</file>

<file path=ppt/slides/_rels/slide208.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10.png"/><Relationship Id="rId2" Type="http://schemas.openxmlformats.org/officeDocument/2006/relationships/notesSlide" Target="../notesSlides/notesSlide135.xml"/><Relationship Id="rId1" Type="http://schemas.openxmlformats.org/officeDocument/2006/relationships/slideLayout" Target="../slideLayouts/slideLayout42.xml"/><Relationship Id="rId6" Type="http://schemas.openxmlformats.org/officeDocument/2006/relationships/customXml" Target="../ink/ink37.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0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551.png"/><Relationship Id="rId2" Type="http://schemas.openxmlformats.org/officeDocument/2006/relationships/notesSlide" Target="../notesSlides/notesSlide136.xml"/><Relationship Id="rId1" Type="http://schemas.openxmlformats.org/officeDocument/2006/relationships/slideLayout" Target="../slideLayouts/slideLayout42.xml"/><Relationship Id="rId6" Type="http://schemas.openxmlformats.org/officeDocument/2006/relationships/customXml" Target="../ink/ink38.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0.xml"/></Relationships>
</file>

<file path=ppt/slides/_rels/slide210.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00.png"/><Relationship Id="rId2" Type="http://schemas.openxmlformats.org/officeDocument/2006/relationships/notesSlide" Target="../notesSlides/notesSlide137.xml"/><Relationship Id="rId1" Type="http://schemas.openxmlformats.org/officeDocument/2006/relationships/slideLayout" Target="../slideLayouts/slideLayout42.xml"/><Relationship Id="rId6" Type="http://schemas.openxmlformats.org/officeDocument/2006/relationships/customXml" Target="../ink/ink39.xml"/><Relationship Id="rId5" Type="http://schemas.openxmlformats.org/officeDocument/2006/relationships/hyperlink" Target="http://www.bbc.com/news/world-us-canada-34145941" TargetMode="External"/><Relationship Id="rId4" Type="http://schemas.openxmlformats.org/officeDocument/2006/relationships/hyperlink" Target="http://news.bbc.co.uk/2/hi/science/nature/7144337.stm" TargetMode="External"/></Relationships>
</file>

<file path=ppt/slides/_rels/slide211.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notesSlide" Target="../notesSlides/notesSlide138.xml"/><Relationship Id="rId1" Type="http://schemas.openxmlformats.org/officeDocument/2006/relationships/slideLayout" Target="../slideLayouts/slideLayout42.xml"/><Relationship Id="rId6" Type="http://schemas.openxmlformats.org/officeDocument/2006/relationships/customXml" Target="../ink/ink40.xml"/><Relationship Id="rId5" Type="http://schemas.openxmlformats.org/officeDocument/2006/relationships/hyperlink" Target="https://www.salon.com/2015/09/02/kim_davis_four_marriages_the_ugly_self_righteousness_of_the_saved_that_fuels_her_marriage_license_refusal/" TargetMode="External"/><Relationship Id="rId4" Type="http://schemas.openxmlformats.org/officeDocument/2006/relationships/hyperlink" Target="http://news.bbc.co.uk/2/hi/science/nature/7144337.stm" TargetMode="External"/><Relationship Id="rId9" Type="http://schemas.openxmlformats.org/officeDocument/2006/relationships/image" Target="../media/image1350.png"/></Relationships>
</file>

<file path=ppt/slides/_rels/slide212.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152.xml"/></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550.png"/><Relationship Id="rId2" Type="http://schemas.openxmlformats.org/officeDocument/2006/relationships/notesSlide" Target="../notesSlides/notesSlide140.xml"/><Relationship Id="rId1" Type="http://schemas.openxmlformats.org/officeDocument/2006/relationships/slideLayout" Target="../slideLayouts/slideLayout42.xml"/><Relationship Id="rId6" Type="http://schemas.openxmlformats.org/officeDocument/2006/relationships/customXml" Target="../ink/ink41.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7" Type="http://schemas.openxmlformats.org/officeDocument/2006/relationships/image" Target="../media/image1730.png"/><Relationship Id="rId2" Type="http://schemas.openxmlformats.org/officeDocument/2006/relationships/notesSlide" Target="../notesSlides/notesSlide141.xml"/><Relationship Id="rId1" Type="http://schemas.openxmlformats.org/officeDocument/2006/relationships/slideLayout" Target="../slideLayouts/slideLayout42.xml"/><Relationship Id="rId6" Type="http://schemas.openxmlformats.org/officeDocument/2006/relationships/customXml" Target="../ink/ink42.xml"/><Relationship Id="rId5" Type="http://schemas.openxmlformats.org/officeDocument/2006/relationships/image" Target="../media/image174.png"/><Relationship Id="rId4" Type="http://schemas.openxmlformats.org/officeDocument/2006/relationships/hyperlink" Target="http://www.abc.net.au/news/stories/2007/09/17/2034283.htm" TargetMode="External"/></Relationships>
</file>

<file path=ppt/slides/_rels/slide21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2.xml"/><Relationship Id="rId1" Type="http://schemas.openxmlformats.org/officeDocument/2006/relationships/slideLayout" Target="../slideLayouts/slideLayout42.xml"/><Relationship Id="rId5" Type="http://schemas.openxmlformats.org/officeDocument/2006/relationships/image" Target="../media/image175.png"/><Relationship Id="rId4" Type="http://schemas.openxmlformats.org/officeDocument/2006/relationships/hyperlink" Target="http://www.independent.co.uk/news/uk/politics/chilcot-report-john-prescott-says-tony-blair-led-uk-into-illegal-war-in-iraq-a7129106.html" TargetMode="External"/></Relationships>
</file>

<file path=ppt/slides/_rels/slide21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3.xml"/><Relationship Id="rId1" Type="http://schemas.openxmlformats.org/officeDocument/2006/relationships/slideLayout" Target="../slideLayouts/slideLayout42.xml"/><Relationship Id="rId5" Type="http://schemas.openxmlformats.org/officeDocument/2006/relationships/image" Target="../media/image176.png"/><Relationship Id="rId4" Type="http://schemas.openxmlformats.org/officeDocument/2006/relationships/hyperlink" Target="https://newrepublic.com/article/163291/afghanistan-war-founded-lies-people-still-telling-them" TargetMode="External"/></Relationships>
</file>

<file path=ppt/slides/_rels/slide21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4.xml"/><Relationship Id="rId1" Type="http://schemas.openxmlformats.org/officeDocument/2006/relationships/slideLayout" Target="../slideLayouts/slideLayout42.xml"/><Relationship Id="rId6" Type="http://schemas.openxmlformats.org/officeDocument/2006/relationships/image" Target="../media/image178.jpg"/><Relationship Id="rId5" Type="http://schemas.openxmlformats.org/officeDocument/2006/relationships/image" Target="../media/image177.png"/><Relationship Id="rId4" Type="http://schemas.openxmlformats.org/officeDocument/2006/relationships/hyperlink" Target="https://www.forbes.com/sites/hanktucker/2021/08/16/the-war-in-afghanistan-cost-america-300-million-per-day-for-20-years-with-big-bills-yet-to-come/?sh=21b6c50e7f8d"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png"/><Relationship Id="rId1" Type="http://schemas.openxmlformats.org/officeDocument/2006/relationships/slideLayout" Target="../slideLayouts/slideLayout30.xml"/><Relationship Id="rId5" Type="http://schemas.openxmlformats.org/officeDocument/2006/relationships/hyperlink" Target="http://en.wikipedia.org/wiki/Aristotle" TargetMode="External"/><Relationship Id="rId4" Type="http://schemas.openxmlformats.org/officeDocument/2006/relationships/hyperlink" Target="http://en.wikipedia.org/wiki/Plato" TargetMode="External"/></Relationships>
</file>

<file path=ppt/slides/_rels/slide22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5.xml"/><Relationship Id="rId1" Type="http://schemas.openxmlformats.org/officeDocument/2006/relationships/slideLayout" Target="../slideLayouts/slideLayout42.xml"/><Relationship Id="rId6" Type="http://schemas.openxmlformats.org/officeDocument/2006/relationships/hyperlink" Target="https://www.motherjones.com/politics/2021/08/the-us-used-afghan-women-to-justify-its-war-now-its-leaving-them-behind/" TargetMode="External"/><Relationship Id="rId5" Type="http://schemas.openxmlformats.org/officeDocument/2006/relationships/image" Target="../media/image179.png"/><Relationship Id="rId4" Type="http://schemas.openxmlformats.org/officeDocument/2006/relationships/image" Target="../media/image178.jpg"/></Relationships>
</file>

<file path=ppt/slides/_rels/slide221.xml.rels><?xml version="1.0" encoding="UTF-8" standalone="yes"?>
<Relationships xmlns="http://schemas.openxmlformats.org/package/2006/relationships"><Relationship Id="rId8" Type="http://schemas.openxmlformats.org/officeDocument/2006/relationships/customXml" Target="../ink/ink44.xml"/><Relationship Id="rId3" Type="http://schemas.openxmlformats.org/officeDocument/2006/relationships/hyperlink" Target="http://news.bbc.co.uk/2/hi/science/nature/7144337.stm" TargetMode="External"/><Relationship Id="rId7" Type="http://schemas.openxmlformats.org/officeDocument/2006/relationships/image" Target="../media/image1620.png"/><Relationship Id="rId12" Type="http://schemas.openxmlformats.org/officeDocument/2006/relationships/image" Target="../media/image181.png"/><Relationship Id="rId2" Type="http://schemas.openxmlformats.org/officeDocument/2006/relationships/notesSlide" Target="../notesSlides/notesSlide146.xml"/><Relationship Id="rId1" Type="http://schemas.openxmlformats.org/officeDocument/2006/relationships/slideLayout" Target="../slideLayouts/slideLayout42.xml"/><Relationship Id="rId6" Type="http://schemas.openxmlformats.org/officeDocument/2006/relationships/customXml" Target="../ink/ink43.xml"/><Relationship Id="rId11" Type="http://schemas.openxmlformats.org/officeDocument/2006/relationships/image" Target="../media/image1640.png"/><Relationship Id="rId5" Type="http://schemas.openxmlformats.org/officeDocument/2006/relationships/image" Target="../media/image180.png"/><Relationship Id="rId10" Type="http://schemas.openxmlformats.org/officeDocument/2006/relationships/customXml" Target="../ink/ink45.xml"/><Relationship Id="rId4" Type="http://schemas.openxmlformats.org/officeDocument/2006/relationships/hyperlink" Target="https://www.aljazeera.com/opinions/2021/8/21/white-women-washing-the-uss-civilising-mission-in-afghanistan" TargetMode="External"/><Relationship Id="rId9" Type="http://schemas.openxmlformats.org/officeDocument/2006/relationships/image" Target="../media/image1630.png"/></Relationships>
</file>

<file path=ppt/slides/_rels/slide22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7.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8.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49.xml"/><Relationship Id="rId1" Type="http://schemas.openxmlformats.org/officeDocument/2006/relationships/slideLayout" Target="../slideLayouts/slideLayout42.xml"/><Relationship Id="rId4" Type="http://schemas.openxmlformats.org/officeDocument/2006/relationships/hyperlink" Target="https://newrepublic.com/article/163291/afghanistan-war-founded-lies-people-still-telling-them" TargetMode="Externa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50.xml"/><Relationship Id="rId1" Type="http://schemas.openxmlformats.org/officeDocument/2006/relationships/slideLayout" Target="../slideLayouts/slideLayout130.xml"/></Relationships>
</file>

<file path=ppt/slides/_rels/slide226.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130.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130.xml"/></Relationships>
</file>

<file path=ppt/slides/_rels/slide228.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153.xml"/><Relationship Id="rId1" Type="http://schemas.openxmlformats.org/officeDocument/2006/relationships/slideLayout" Target="../slideLayouts/slideLayout174.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15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230.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3.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3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55.xml"/><Relationship Id="rId1" Type="http://schemas.openxmlformats.org/officeDocument/2006/relationships/slideLayout" Target="../slideLayouts/slideLayout7.xml"/><Relationship Id="rId5" Type="http://schemas.openxmlformats.org/officeDocument/2006/relationships/image" Target="../media/image184.png"/><Relationship Id="rId4" Type="http://schemas.openxmlformats.org/officeDocument/2006/relationships/hyperlink" Target="http://en.wikipedia.org/wiki/The_Two_Cultures" TargetMode="External"/></Relationships>
</file>

<file path=ppt/slides/_rels/slide23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3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5.png"/><Relationship Id="rId1" Type="http://schemas.openxmlformats.org/officeDocument/2006/relationships/slideLayout" Target="../slideLayouts/slideLayout97.xml"/><Relationship Id="rId5" Type="http://schemas.openxmlformats.org/officeDocument/2006/relationships/image" Target="../media/image23.jpg"/><Relationship Id="rId4" Type="http://schemas.openxmlformats.org/officeDocument/2006/relationships/hyperlink" Target="https://www.bbc.com/news/health-45992725" TargetMode="External"/></Relationships>
</file>

<file path=ppt/slides/_rels/slide23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86.png"/><Relationship Id="rId1" Type="http://schemas.openxmlformats.org/officeDocument/2006/relationships/slideLayout" Target="../slideLayouts/slideLayout97.xml"/><Relationship Id="rId4" Type="http://schemas.openxmlformats.org/officeDocument/2006/relationships/hyperlink" Target="http://en.wikipedia.org/wiki/Multivitamin"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40.xml.rels><?xml version="1.0" encoding="UTF-8" standalone="yes"?>
<Relationships xmlns="http://schemas.openxmlformats.org/package/2006/relationships"><Relationship Id="rId8" Type="http://schemas.openxmlformats.org/officeDocument/2006/relationships/image" Target="../media/image1760.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47.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70.png"/><Relationship Id="rId11" Type="http://schemas.openxmlformats.org/officeDocument/2006/relationships/customXml" Target="../ink/ink49.xml"/><Relationship Id="rId5" Type="http://schemas.openxmlformats.org/officeDocument/2006/relationships/customXml" Target="../ink/ink46.xml"/><Relationship Id="rId10" Type="http://schemas.openxmlformats.org/officeDocument/2006/relationships/image" Target="../media/image1350.png"/><Relationship Id="rId4" Type="http://schemas.openxmlformats.org/officeDocument/2006/relationships/image" Target="../media/image187.png"/><Relationship Id="rId9" Type="http://schemas.openxmlformats.org/officeDocument/2006/relationships/customXml" Target="../ink/ink48.xml"/></Relationships>
</file>

<file path=ppt/slides/_rels/slide24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hyperlink" Target="https://www.grandviewresearch.com/industry-analysis/dietary-supplements-market" TargetMode="External"/><Relationship Id="rId7" Type="http://schemas.openxmlformats.org/officeDocument/2006/relationships/customXml" Target="../ink/ink51.xm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6" Type="http://schemas.openxmlformats.org/officeDocument/2006/relationships/image" Target="../media/image1880.png"/><Relationship Id="rId11" Type="http://schemas.openxmlformats.org/officeDocument/2006/relationships/customXml" Target="../ink/ink53.xml"/><Relationship Id="rId5" Type="http://schemas.openxmlformats.org/officeDocument/2006/relationships/customXml" Target="../ink/ink50.xml"/><Relationship Id="rId10" Type="http://schemas.openxmlformats.org/officeDocument/2006/relationships/image" Target="../media/image190.png"/><Relationship Id="rId4" Type="http://schemas.openxmlformats.org/officeDocument/2006/relationships/image" Target="../media/image187.png"/><Relationship Id="rId9" Type="http://schemas.openxmlformats.org/officeDocument/2006/relationships/customXml" Target="../ink/ink52.xml"/></Relationships>
</file>

<file path=ppt/slides/_rels/slide242.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56.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43.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1.png"/></Relationships>
</file>

<file path=ppt/slides/_rels/slide24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19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cience/2019/jun/29/save-your-money-no-evidence-brain-health-supplements-work-say-experts" TargetMode="External"/></Relationships>
</file>

<file path=ppt/slides/_rels/slide24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48.xml.rels><?xml version="1.0" encoding="UTF-8" standalone="yes"?>
<Relationships xmlns="http://schemas.openxmlformats.org/package/2006/relationships"><Relationship Id="rId3" Type="http://schemas.openxmlformats.org/officeDocument/2006/relationships/hyperlink" Target="https://www.eatingwell.com/author/barbie-cervoni/" TargetMode="External"/><Relationship Id="rId7" Type="http://schemas.openxmlformats.org/officeDocument/2006/relationships/hyperlink" Target="https://www.eatingwell.com/article/8053927/these-supplements-can-be-toxic-if-you-take-too-much/" TargetMode="External"/><Relationship Id="rId2" Type="http://schemas.openxmlformats.org/officeDocument/2006/relationships/image" Target="../media/image193.png"/><Relationship Id="rId1" Type="http://schemas.openxmlformats.org/officeDocument/2006/relationships/slideLayout" Target="../slideLayouts/slideLayout97.xml"/><Relationship Id="rId6" Type="http://schemas.openxmlformats.org/officeDocument/2006/relationships/hyperlink" Target="http://news.bbc.co.uk/2/hi/science/nature/7144337.stm" TargetMode="External"/><Relationship Id="rId5" Type="http://schemas.openxmlformats.org/officeDocument/2006/relationships/hyperlink" Target="https://www.eatingwell.com/author/emily-lachtrupp/" TargetMode="External"/><Relationship Id="rId4" Type="http://schemas.openxmlformats.org/officeDocument/2006/relationships/hyperlink" Target="https://www.eatingwell.com/about-us-6743412#toc-editorial-policies" TargetMode="External"/></Relationships>
</file>

<file path=ppt/slides/_rels/slide249.xml.rels><?xml version="1.0" encoding="UTF-8" standalone="yes"?>
<Relationships xmlns="http://schemas.openxmlformats.org/package/2006/relationships"><Relationship Id="rId3" Type="http://schemas.openxmlformats.org/officeDocument/2006/relationships/hyperlink" Target="https://www.theguardian.com/australia-news/2021/jul/26/dietary-supplements-causing-severe-liver-injuries-in-australians-with-some-requiring-transplants-study-shows?CMP=Share_iOSApp_Other"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image" Target="../media/image194.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2.xml"/></Relationships>
</file>

<file path=ppt/slides/_rels/slide250.xml.rels><?xml version="1.0" encoding="UTF-8" standalone="yes"?>
<Relationships xmlns="http://schemas.openxmlformats.org/package/2006/relationships"><Relationship Id="rId3" Type="http://schemas.openxmlformats.org/officeDocument/2006/relationships/hyperlink" Target="http://www.marketwatch.com/story/most-us-adults-dont-need-dietary-supplements-2016-01-08"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5" Type="http://schemas.openxmlformats.org/officeDocument/2006/relationships/image" Target="../media/image196.JPG"/><Relationship Id="rId4" Type="http://schemas.openxmlformats.org/officeDocument/2006/relationships/image" Target="../media/image195.png"/></Relationships>
</file>

<file path=ppt/slides/_rels/slide251.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image" Target="../media/image197.png"/><Relationship Id="rId1" Type="http://schemas.openxmlformats.org/officeDocument/2006/relationships/slideLayout" Target="../slideLayouts/slideLayout97.xml"/><Relationship Id="rId5" Type="http://schemas.openxmlformats.org/officeDocument/2006/relationships/hyperlink" Target="http://news.sciencemag.org/health/2015/08/feature-revealing-hidden-dangers-dietary-supplements" TargetMode="External"/><Relationship Id="rId4" Type="http://schemas.openxmlformats.org/officeDocument/2006/relationships/hyperlink" Target="http://news.bbc.co.uk/2/hi/science/nature/7144337.stm" TargetMode="External"/></Relationships>
</file>

<file path=ppt/slides/_rels/slide252.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199.png"/></Relationships>
</file>

<file path=ppt/slides/_rels/slide253.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0.png"/></Relationships>
</file>

<file path=ppt/slides/_rels/slide254.xml.rels><?xml version="1.0" encoding="UTF-8" standalone="yes"?>
<Relationships xmlns="http://schemas.openxmlformats.org/package/2006/relationships"><Relationship Id="rId3" Type="http://schemas.openxmlformats.org/officeDocument/2006/relationships/hyperlink" Target="http://www.mprnews.org/story/2010/03/09/new-aspirin-guidelines"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1.png"/></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5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2.png"/><Relationship Id="rId1" Type="http://schemas.openxmlformats.org/officeDocument/2006/relationships/slideLayout" Target="../slideLayouts/slideLayout97.xml"/><Relationship Id="rId5" Type="http://schemas.openxmlformats.org/officeDocument/2006/relationships/image" Target="../media/image25.JPG"/><Relationship Id="rId4" Type="http://schemas.openxmlformats.org/officeDocument/2006/relationships/hyperlink" Target="https://www.theguardian.com/society/2019/may/26/top-uk-scientist-urges-people-to-take-vitamin-d-supplements?CMP=Share_iOSApp_Other" TargetMode="External"/></Relationships>
</file>

<file path=ppt/slides/_rels/slide259.xml.rels><?xml version="1.0" encoding="UTF-8" standalone="yes"?>
<Relationships xmlns="http://schemas.openxmlformats.org/package/2006/relationships"><Relationship Id="rId3" Type="http://schemas.openxmlformats.org/officeDocument/2006/relationships/hyperlink" Target="http://www.latimes.com/opinion/op-ed/la-oe-price-vitamin-d-20160516-snap-story.html" TargetMode="External"/><Relationship Id="rId2" Type="http://schemas.openxmlformats.org/officeDocument/2006/relationships/hyperlink" Target="http://news.bbc.co.uk/2/hi/science/nature/7144337.stm" TargetMode="External"/><Relationship Id="rId1" Type="http://schemas.openxmlformats.org/officeDocument/2006/relationships/slideLayout" Target="../slideLayouts/slideLayout97.xml"/><Relationship Id="rId4" Type="http://schemas.openxmlformats.org/officeDocument/2006/relationships/image" Target="../media/image203.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52.xml"/></Relationships>
</file>

<file path=ppt/slides/_rels/slide26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4.png"/><Relationship Id="rId1" Type="http://schemas.openxmlformats.org/officeDocument/2006/relationships/slideLayout" Target="../slideLayouts/slideLayout97.xml"/><Relationship Id="rId4" Type="http://schemas.openxmlformats.org/officeDocument/2006/relationships/hyperlink" Target="https://www.cuimc.columbia.edu/news/what-supplements-do-you-need-probably-none" TargetMode="External"/></Relationships>
</file>

<file path=ppt/slides/_rels/slide26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image" Target="../media/image205.png"/><Relationship Id="rId1" Type="http://schemas.openxmlformats.org/officeDocument/2006/relationships/slideLayout" Target="../slideLayouts/slideLayout97.xml"/><Relationship Id="rId4" Type="http://schemas.openxmlformats.org/officeDocument/2006/relationships/hyperlink" Target="http://www.healthline.com/health-news/americans-spend-billions-on-vitamins-and-herbs-that-dont-work-031915" TargetMode="External"/></Relationships>
</file>

<file path=ppt/slides/_rels/slide26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7.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68.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97.xml"/></Relationships>
</file>

<file path=ppt/slides/_rels/slide269.xml.rels><?xml version="1.0" encoding="UTF-8" standalone="yes"?>
<Relationships xmlns="http://schemas.openxmlformats.org/package/2006/relationships"><Relationship Id="rId3" Type="http://schemas.openxmlformats.org/officeDocument/2006/relationships/image" Target="../media/image206.png"/><Relationship Id="rId2" Type="http://schemas.openxmlformats.org/officeDocument/2006/relationships/notesSlide" Target="../notesSlides/notesSlide157.xml"/><Relationship Id="rId1" Type="http://schemas.openxmlformats.org/officeDocument/2006/relationships/slideLayout" Target="../slideLayouts/slideLayout108.xml"/><Relationship Id="rId4" Type="http://schemas.openxmlformats.org/officeDocument/2006/relationships/hyperlink" Target="02varvara.wordpress.com"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70.xml.rels><?xml version="1.0" encoding="UTF-8" standalone="yes"?>
<Relationships xmlns="http://schemas.openxmlformats.org/package/2006/relationships"><Relationship Id="rId3" Type="http://schemas.openxmlformats.org/officeDocument/2006/relationships/hyperlink" Target="http://georgespond.wordpress.com/" TargetMode="External"/><Relationship Id="rId2" Type="http://schemas.openxmlformats.org/officeDocument/2006/relationships/notesSlide" Target="../notesSlides/notesSlide158.xml"/><Relationship Id="rId1" Type="http://schemas.openxmlformats.org/officeDocument/2006/relationships/slideLayout" Target="../slideLayouts/slideLayout108.xml"/><Relationship Id="rId4" Type="http://schemas.openxmlformats.org/officeDocument/2006/relationships/image" Target="../media/image207.png"/></Relationships>
</file>

<file path=ppt/slides/_rels/slide271.xml.rels><?xml version="1.0" encoding="UTF-8" standalone="yes"?>
<Relationships xmlns="http://schemas.openxmlformats.org/package/2006/relationships"><Relationship Id="rId3" Type="http://schemas.openxmlformats.org/officeDocument/2006/relationships/hyperlink" Target="http://www.reverbnation.com/data_public/artist/userfiles/97034/shine04.09.jpg" TargetMode="External"/><Relationship Id="rId2" Type="http://schemas.openxmlformats.org/officeDocument/2006/relationships/notesSlide" Target="../notesSlides/notesSlide159.xml"/><Relationship Id="rId1" Type="http://schemas.openxmlformats.org/officeDocument/2006/relationships/slideLayout" Target="../slideLayouts/slideLayout108.xml"/><Relationship Id="rId4" Type="http://schemas.openxmlformats.org/officeDocument/2006/relationships/image" Target="../media/image208.jpeg"/></Relationships>
</file>

<file path=ppt/slides/_rels/slide272.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160.xml"/><Relationship Id="rId1" Type="http://schemas.openxmlformats.org/officeDocument/2006/relationships/slideLayout" Target="../slideLayouts/slideLayout108.xml"/><Relationship Id="rId4" Type="http://schemas.openxmlformats.org/officeDocument/2006/relationships/hyperlink" Target="https://www.newscientist.com/article/mg25934500-200-which-dietary-supplements-actually-work-and-which-should-you-take/" TargetMode="External"/></Relationships>
</file>

<file path=ppt/slides/_rels/slide27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75.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108.xml"/></Relationships>
</file>

<file path=ppt/slides/_rels/slide276.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108.xml"/></Relationships>
</file>

<file path=ppt/slides/_rels/slide277.xml.rels><?xml version="1.0" encoding="UTF-8" standalone="yes"?>
<Relationships xmlns="http://schemas.openxmlformats.org/package/2006/relationships"><Relationship Id="rId8" Type="http://schemas.openxmlformats.org/officeDocument/2006/relationships/image" Target="../media/image1980.png"/><Relationship Id="rId3" Type="http://schemas.openxmlformats.org/officeDocument/2006/relationships/hyperlink" Target="http://www.foxnews.com/story/0,2933,405765,00.html" TargetMode="External"/><Relationship Id="rId7" Type="http://schemas.openxmlformats.org/officeDocument/2006/relationships/customXml" Target="../ink/ink55.xml"/><Relationship Id="rId2" Type="http://schemas.openxmlformats.org/officeDocument/2006/relationships/notesSlide" Target="../notesSlides/notesSlide163.xml"/><Relationship Id="rId1" Type="http://schemas.openxmlformats.org/officeDocument/2006/relationships/slideLayout" Target="../slideLayouts/slideLayout108.xml"/><Relationship Id="rId6" Type="http://schemas.openxmlformats.org/officeDocument/2006/relationships/image" Target="../media/image1970.png"/><Relationship Id="rId5" Type="http://schemas.openxmlformats.org/officeDocument/2006/relationships/customXml" Target="../ink/ink54.xml"/><Relationship Id="rId10" Type="http://schemas.openxmlformats.org/officeDocument/2006/relationships/image" Target="../media/image1990.png"/><Relationship Id="rId4" Type="http://schemas.openxmlformats.org/officeDocument/2006/relationships/image" Target="../media/image210.png"/><Relationship Id="rId9" Type="http://schemas.openxmlformats.org/officeDocument/2006/relationships/customXml" Target="../ink/ink56.xml"/></Relationships>
</file>

<file path=ppt/slides/_rels/slide278.xml.rels><?xml version="1.0" encoding="UTF-8" standalone="yes"?>
<Relationships xmlns="http://schemas.openxmlformats.org/package/2006/relationships"><Relationship Id="rId3" Type="http://schemas.openxmlformats.org/officeDocument/2006/relationships/image" Target="../media/image211.png"/><Relationship Id="rId2" Type="http://schemas.openxmlformats.org/officeDocument/2006/relationships/notesSlide" Target="../notesSlides/notesSlide164.xml"/><Relationship Id="rId1" Type="http://schemas.openxmlformats.org/officeDocument/2006/relationships/slideLayout" Target="../slideLayouts/slideLayout108.xml"/><Relationship Id="rId5" Type="http://schemas.openxmlformats.org/officeDocument/2006/relationships/image" Target="../media/image212.png"/><Relationship Id="rId4" Type="http://schemas.openxmlformats.org/officeDocument/2006/relationships/hyperlink" Target="https://health.howstuffworks.com/wellness/food-nutrition/vitamin-supplements/supplement-industry-news.htm" TargetMode="External"/></Relationships>
</file>

<file path=ppt/slides/_rels/slide279.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5.xml"/><Relationship Id="rId1" Type="http://schemas.openxmlformats.org/officeDocument/2006/relationships/slideLayout" Target="../slideLayouts/slideLayout108.xml"/><Relationship Id="rId4" Type="http://schemas.openxmlformats.org/officeDocument/2006/relationships/image" Target="../media/image188.jp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4" Type="http://schemas.openxmlformats.org/officeDocument/2006/relationships/image" Target="../media/image20.png"/></Relationships>
</file>

<file path=ppt/slides/_rels/slide28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1.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hyperlink" Target="https://www.cnn.com/2023/04/18/health/supplement-use-wellness/index.html'" TargetMode="External"/><Relationship Id="rId1" Type="http://schemas.openxmlformats.org/officeDocument/2006/relationships/slideLayout" Target="../slideLayouts/slideLayout97.xml"/><Relationship Id="rId4" Type="http://schemas.openxmlformats.org/officeDocument/2006/relationships/image" Target="../media/image214.png"/></Relationships>
</file>

<file path=ppt/slides/_rels/slide282.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hyperlink" Target="https://www.prnewswire.com/news-releases/poll-finds-86-of-americans-take-vitamins-or-supplements-yet-only-21-have-a-confirmed-nutritional-deficiency-300779470.html" TargetMode="External"/><Relationship Id="rId1" Type="http://schemas.openxmlformats.org/officeDocument/2006/relationships/slideLayout" Target="../slideLayouts/slideLayout97.xml"/><Relationship Id="rId4" Type="http://schemas.openxmlformats.org/officeDocument/2006/relationships/image" Target="../media/image216.png"/></Relationships>
</file>

<file path=ppt/slides/_rels/slide283.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6.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4.xml.rels><?xml version="1.0" encoding="UTF-8" standalone="yes"?>
<Relationships xmlns="http://schemas.openxmlformats.org/package/2006/relationships"><Relationship Id="rId3" Type="http://schemas.openxmlformats.org/officeDocument/2006/relationships/hyperlink" Target="https://www.greatgreenwall.org/supplements/vitamin-and-supplement-industry-statistics/" TargetMode="External"/><Relationship Id="rId2" Type="http://schemas.openxmlformats.org/officeDocument/2006/relationships/notesSlide" Target="../notesSlides/notesSlide167.xml"/><Relationship Id="rId1" Type="http://schemas.openxmlformats.org/officeDocument/2006/relationships/slideLayout" Target="../slideLayouts/slideLayout108.xml"/><Relationship Id="rId4" Type="http://schemas.openxmlformats.org/officeDocument/2006/relationships/image" Target="../media/image217.png"/></Relationships>
</file>

<file path=ppt/slides/_rels/slide28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6.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87.xml.rels><?xml version="1.0" encoding="UTF-8" standalone="yes"?>
<Relationships xmlns="http://schemas.openxmlformats.org/package/2006/relationships"><Relationship Id="rId2" Type="http://schemas.openxmlformats.org/officeDocument/2006/relationships/notesSlide" Target="../notesSlides/notesSlide168.xml"/><Relationship Id="rId1" Type="http://schemas.openxmlformats.org/officeDocument/2006/relationships/slideLayout" Target="../slideLayouts/slideLayout130.xml"/></Relationships>
</file>

<file path=ppt/slides/_rels/slide288.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130.xml"/></Relationships>
</file>

<file path=ppt/slides/_rels/slide289.xml.rels><?xml version="1.0" encoding="UTF-8" standalone="yes"?>
<Relationships xmlns="http://schemas.openxmlformats.org/package/2006/relationships"><Relationship Id="rId3" Type="http://schemas.openxmlformats.org/officeDocument/2006/relationships/hyperlink" Target="http://www.scientificamerican.com/article.cfm?id=7-insects-youll-be-eating-in-the-future" TargetMode="External"/><Relationship Id="rId2" Type="http://schemas.openxmlformats.org/officeDocument/2006/relationships/notesSlide" Target="../notesSlides/notesSlide170.xml"/><Relationship Id="rId1" Type="http://schemas.openxmlformats.org/officeDocument/2006/relationships/slideLayout" Target="../slideLayouts/slideLayout108.xml"/><Relationship Id="rId4" Type="http://schemas.openxmlformats.org/officeDocument/2006/relationships/image" Target="../media/image218.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hyperlink" Target="https://www.gse.harvard.edu/ideas/usable-knowledge/23/03/does-nature-or-nurture-determine-musical-ability" TargetMode="External"/><Relationship Id="rId1" Type="http://schemas.openxmlformats.org/officeDocument/2006/relationships/slideLayout" Target="../slideLayouts/slideLayout218.xml"/><Relationship Id="rId6" Type="http://schemas.openxmlformats.org/officeDocument/2006/relationships/hyperlink" Target="https://online.ucpress.edu/mp/article/40/5/373/196692/Handedness-and-Musicality-in-Secondary-School" TargetMode="External"/><Relationship Id="rId5" Type="http://schemas.openxmlformats.org/officeDocument/2006/relationships/image" Target="../media/image21.png"/><Relationship Id="rId4" Type="http://schemas.openxmlformats.org/officeDocument/2006/relationships/image" Target="../media/image20.png"/></Relationships>
</file>

<file path=ppt/slides/_rels/slide290.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15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152.xml"/></Relationships>
</file>

<file path=ppt/slides/_rels/slide293.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hyperlink" Target="https://www.senate.gov/general/committee_assignments/assignments.htm" TargetMode="External"/><Relationship Id="rId1" Type="http://schemas.openxmlformats.org/officeDocument/2006/relationships/slideLayout" Target="../slideLayouts/slideLayout97.xml"/></Relationships>
</file>

<file path=ppt/slides/_rels/slide294.xml.rels><?xml version="1.0" encoding="UTF-8" standalone="yes"?>
<Relationships xmlns="http://schemas.openxmlformats.org/package/2006/relationships"><Relationship Id="rId2" Type="http://schemas.openxmlformats.org/officeDocument/2006/relationships/notesSlide" Target="../notesSlides/notesSlide173.xml"/><Relationship Id="rId1" Type="http://schemas.openxmlformats.org/officeDocument/2006/relationships/slideLayout" Target="../slideLayouts/slideLayout130.xml"/></Relationships>
</file>

<file path=ppt/slides/_rels/slide295.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296.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30.xml"/></Relationships>
</file>

<file path=ppt/slides/_rels/slide297.xml.rels><?xml version="1.0" encoding="UTF-8" standalone="yes"?>
<Relationships xmlns="http://schemas.openxmlformats.org/package/2006/relationships"><Relationship Id="rId3" Type="http://schemas.openxmlformats.org/officeDocument/2006/relationships/image" Target="../media/image221.png"/><Relationship Id="rId2" Type="http://schemas.openxmlformats.org/officeDocument/2006/relationships/notesSlide" Target="../notesSlides/notesSlide174.xml"/><Relationship Id="rId1" Type="http://schemas.openxmlformats.org/officeDocument/2006/relationships/slideLayout" Target="../slideLayouts/slideLayout42.xml"/><Relationship Id="rId6" Type="http://schemas.openxmlformats.org/officeDocument/2006/relationships/hyperlink" Target="https://www.usccb.org/news/2025/world-must-come-together-fight-climate-change-pope-leo-says"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222.png"/></Relationships>
</file>

<file path=ppt/slides/_rels/slide29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5.xml"/><Relationship Id="rId1" Type="http://schemas.openxmlformats.org/officeDocument/2006/relationships/slideLayout" Target="../slideLayouts/slideLayout42.xml"/><Relationship Id="rId6" Type="http://schemas.openxmlformats.org/officeDocument/2006/relationships/image" Target="../media/image224.png"/><Relationship Id="rId5" Type="http://schemas.openxmlformats.org/officeDocument/2006/relationships/image" Target="../media/image223.png"/><Relationship Id="rId4" Type="http://schemas.openxmlformats.org/officeDocument/2006/relationships/hyperlink" Target="https://www.catholicnewsagency.com/news/255563/in-new-exhortation-pope-warns-of-climate-change-our-responses-have-not-been-adequate" TargetMode="External"/></Relationships>
</file>

<file path=ppt/slides/_rels/slide29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76.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5.png"/><Relationship Id="rId4" Type="http://schemas.openxmlformats.org/officeDocument/2006/relationships/hyperlink" Target="http://www.bbc.com/news/world-us-canada-34341009"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bbc.com/future/article/20180905-how-genes-influence-achievement-and-success-in-school"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300.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notesSlide" Target="../notesSlides/notesSlide177.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1.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8.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2.xml.rels><?xml version="1.0" encoding="UTF-8" standalone="yes"?>
<Relationships xmlns="http://schemas.openxmlformats.org/package/2006/relationships"><Relationship Id="rId3" Type="http://schemas.openxmlformats.org/officeDocument/2006/relationships/image" Target="../media/image227.png"/><Relationship Id="rId2" Type="http://schemas.openxmlformats.org/officeDocument/2006/relationships/notesSlide" Target="../notesSlides/notesSlide179.xml"/><Relationship Id="rId1" Type="http://schemas.openxmlformats.org/officeDocument/2006/relationships/slideLayout" Target="../slideLayouts/slideLayout42.xml"/><Relationship Id="rId5" Type="http://schemas.openxmlformats.org/officeDocument/2006/relationships/hyperlink" Target="http://www.bbc.com/news/science-environment-34342808" TargetMode="External"/><Relationship Id="rId4" Type="http://schemas.openxmlformats.org/officeDocument/2006/relationships/hyperlink" Target="http://news.bbc.co.uk/2/hi/science/nature/7144337.stm" TargetMode="External"/></Relationships>
</file>

<file path=ppt/slides/_rels/slide303.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0.xml"/><Relationship Id="rId1" Type="http://schemas.openxmlformats.org/officeDocument/2006/relationships/slideLayout" Target="../slideLayouts/slideLayout42.xml"/><Relationship Id="rId5" Type="http://schemas.openxmlformats.org/officeDocument/2006/relationships/image" Target="../media/image228.png"/><Relationship Id="rId4" Type="http://schemas.openxmlformats.org/officeDocument/2006/relationships/hyperlink" Target="http://www.bbc.com/news/science-environment-34342808" TargetMode="External"/></Relationships>
</file>

<file path=ppt/slides/_rels/slide30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1.xml"/><Relationship Id="rId1" Type="http://schemas.openxmlformats.org/officeDocument/2006/relationships/slideLayout" Target="../slideLayouts/slideLayout42.xml"/><Relationship Id="rId6" Type="http://schemas.openxmlformats.org/officeDocument/2006/relationships/image" Target="../media/image93.png"/><Relationship Id="rId5" Type="http://schemas.openxmlformats.org/officeDocument/2006/relationships/image" Target="../media/image229.png"/><Relationship Id="rId4" Type="http://schemas.openxmlformats.org/officeDocument/2006/relationships/hyperlink" Target="http://www.bbc.com/news/world-us-canada-34337942" TargetMode="External"/></Relationships>
</file>

<file path=ppt/slides/_rels/slide305.xml.rels><?xml version="1.0" encoding="UTF-8" standalone="yes"?>
<Relationships xmlns="http://schemas.openxmlformats.org/package/2006/relationships"><Relationship Id="rId3" Type="http://schemas.openxmlformats.org/officeDocument/2006/relationships/image" Target="../media/image230.png"/><Relationship Id="rId7" Type="http://schemas.openxmlformats.org/officeDocument/2006/relationships/image" Target="../media/image232.png"/><Relationship Id="rId2" Type="http://schemas.openxmlformats.org/officeDocument/2006/relationships/notesSlide" Target="../notesSlides/notesSlide182.xml"/><Relationship Id="rId1" Type="http://schemas.openxmlformats.org/officeDocument/2006/relationships/slideLayout" Target="../slideLayouts/slideLayout42.xml"/><Relationship Id="rId6" Type="http://schemas.openxmlformats.org/officeDocument/2006/relationships/hyperlink" Target="https://www.eenews.net/articles/how-trumps-assault-on-science-is-blinding-america-to-climate-change/" TargetMode="External"/><Relationship Id="rId5" Type="http://schemas.openxmlformats.org/officeDocument/2006/relationships/hyperlink" Target="http://news.bbc.co.uk/2/hi/science/nature/7144337.stm" TargetMode="External"/><Relationship Id="rId4" Type="http://schemas.openxmlformats.org/officeDocument/2006/relationships/image" Target="../media/image231.png"/></Relationships>
</file>

<file path=ppt/slides/_rels/slide306.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3.xml"/><Relationship Id="rId1" Type="http://schemas.openxmlformats.org/officeDocument/2006/relationships/slideLayout" Target="../slideLayouts/slideLayout42.xml"/><Relationship Id="rId6" Type="http://schemas.openxmlformats.org/officeDocument/2006/relationships/image" Target="../media/image229.png"/><Relationship Id="rId5" Type="http://schemas.openxmlformats.org/officeDocument/2006/relationships/image" Target="../media/image226.png"/><Relationship Id="rId4" Type="http://schemas.openxmlformats.org/officeDocument/2006/relationships/hyperlink" Target="http://www.bbc.com/news/world-us-canada-34337942" TargetMode="External"/></Relationships>
</file>

<file path=ppt/slides/_rels/slide30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4.xml"/><Relationship Id="rId1" Type="http://schemas.openxmlformats.org/officeDocument/2006/relationships/slideLayout" Target="../slideLayouts/slideLayout42.xml"/><Relationship Id="rId6" Type="http://schemas.openxmlformats.org/officeDocument/2006/relationships/image" Target="../media/image234.png"/><Relationship Id="rId5" Type="http://schemas.openxmlformats.org/officeDocument/2006/relationships/image" Target="../media/image233.png"/><Relationship Id="rId4" Type="http://schemas.openxmlformats.org/officeDocument/2006/relationships/hyperlink" Target="http://r.search.yahoo.com/_ylt=A0LEVj42EwZWlxgA4K4PxQt.;_ylu=X3oDMTByNXM5bzY5BGNvbG8DYmYxBHBvcwMzBHZ0aWQDBHNlYwNzcg--/RV=2/RE=1443267510/RO=10/RU=http:/www.washingtonpost.com/blogs/post-partisan/wp/2015/09/24/the-insiders-republicans-shouldnt-pick-a-fight-with-pope-francis/RK=0/RS=NHD5XMMIgV2go87HVRrK.dr7wx4-" TargetMode="External"/></Relationships>
</file>

<file path=ppt/slides/_rels/slide308.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5.xml"/><Relationship Id="rId1" Type="http://schemas.openxmlformats.org/officeDocument/2006/relationships/slideLayout" Target="../slideLayouts/slideLayout42.xml"/><Relationship Id="rId4" Type="http://schemas.openxmlformats.org/officeDocument/2006/relationships/image" Target="../media/image236.jpeg"/></Relationships>
</file>

<file path=ppt/slides/_rels/slide309.xml.rels><?xml version="1.0" encoding="UTF-8" standalone="yes"?>
<Relationships xmlns="http://schemas.openxmlformats.org/package/2006/relationships"><Relationship Id="rId3" Type="http://schemas.openxmlformats.org/officeDocument/2006/relationships/image" Target="../media/image235.jpeg"/><Relationship Id="rId2" Type="http://schemas.openxmlformats.org/officeDocument/2006/relationships/notesSlide" Target="../notesSlides/notesSlide186.xml"/><Relationship Id="rId1" Type="http://schemas.openxmlformats.org/officeDocument/2006/relationships/slideLayout" Target="../slideLayouts/slideLayout42.xml"/><Relationship Id="rId4" Type="http://schemas.openxmlformats.org/officeDocument/2006/relationships/image" Target="../media/image236.jpeg"/></Relationships>
</file>

<file path=ppt/slides/_rels/slide3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png"/><Relationship Id="rId1" Type="http://schemas.openxmlformats.org/officeDocument/2006/relationships/slideLayout" Target="../slideLayouts/slideLayout218.xml"/><Relationship Id="rId4" Type="http://schemas.openxmlformats.org/officeDocument/2006/relationships/hyperlink" Target="https://www.theguardian.com/football/2023/feb/08/goalscorers-natural-nurtured-footballers-coaches-scientists-strikers" TargetMode="External"/></Relationships>
</file>

<file path=ppt/slides/_rels/slide310.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187.xml"/><Relationship Id="rId1" Type="http://schemas.openxmlformats.org/officeDocument/2006/relationships/slideLayout" Target="../slideLayouts/slideLayout42.xml"/><Relationship Id="rId5" Type="http://schemas.openxmlformats.org/officeDocument/2006/relationships/hyperlink" Target="http://www.mprnews.org/story/2015/09/28/dalai-lama" TargetMode="External"/><Relationship Id="rId4" Type="http://schemas.openxmlformats.org/officeDocument/2006/relationships/hyperlink" Target="http://news.bbc.co.uk/2/hi/science/nature/7144337.stm" TargetMode="External"/></Relationships>
</file>

<file path=ppt/slides/_rels/slide311.xml.rels><?xml version="1.0" encoding="UTF-8" standalone="yes"?>
<Relationships xmlns="http://schemas.openxmlformats.org/package/2006/relationships"><Relationship Id="rId3" Type="http://schemas.openxmlformats.org/officeDocument/2006/relationships/image" Target="../media/image238.jpg"/><Relationship Id="rId2" Type="http://schemas.openxmlformats.org/officeDocument/2006/relationships/notesSlide" Target="../notesSlides/notesSlide188.xml"/><Relationship Id="rId1" Type="http://schemas.openxmlformats.org/officeDocument/2006/relationships/slideLayout" Target="../slideLayouts/slideLayout42.xml"/><Relationship Id="rId5" Type="http://schemas.openxmlformats.org/officeDocument/2006/relationships/hyperlink" Target="https://en.wikipedia.org/wiki/Greta_Thunberg" TargetMode="External"/><Relationship Id="rId4" Type="http://schemas.openxmlformats.org/officeDocument/2006/relationships/hyperlink" Target="http://news.bbc.co.uk/2/hi/science/nature/7144337.stm" TargetMode="External"/></Relationships>
</file>

<file path=ppt/slides/_rels/slide31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89.xml"/><Relationship Id="rId1" Type="http://schemas.openxmlformats.org/officeDocument/2006/relationships/slideLayout" Target="../slideLayouts/slideLayout42.xml"/><Relationship Id="rId5" Type="http://schemas.openxmlformats.org/officeDocument/2006/relationships/image" Target="../media/image239.png"/><Relationship Id="rId4" Type="http://schemas.openxmlformats.org/officeDocument/2006/relationships/hyperlink" Target="http://www.nationofchange.org/2015/10/31/ted-cruz-climate-change-is-not-science-its-religion/" TargetMode="Externa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130.xml"/></Relationships>
</file>

<file path=ppt/slides/_rels/slide31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1.xml"/><Relationship Id="rId1" Type="http://schemas.openxmlformats.org/officeDocument/2006/relationships/slideLayout" Target="../slideLayouts/slideLayout42.xml"/><Relationship Id="rId6" Type="http://schemas.openxmlformats.org/officeDocument/2006/relationships/image" Target="../media/image241.png"/><Relationship Id="rId5" Type="http://schemas.openxmlformats.org/officeDocument/2006/relationships/image" Target="../media/image240.png"/><Relationship Id="rId4" Type="http://schemas.openxmlformats.org/officeDocument/2006/relationships/hyperlink" Target="http://www.pri.org/stories/2016-07-24/gop-leading-effort-block-military-planning-climate-change" TargetMode="External"/></Relationships>
</file>

<file path=ppt/slides/_rels/slide31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2.xml"/><Relationship Id="rId1" Type="http://schemas.openxmlformats.org/officeDocument/2006/relationships/slideLayout" Target="../slideLayouts/slideLayout42.xml"/><Relationship Id="rId6" Type="http://schemas.openxmlformats.org/officeDocument/2006/relationships/image" Target="../media/image243.png"/><Relationship Id="rId5" Type="http://schemas.openxmlformats.org/officeDocument/2006/relationships/image" Target="../media/image242.png"/><Relationship Id="rId4" Type="http://schemas.openxmlformats.org/officeDocument/2006/relationships/hyperlink" Target="http://www.nationalmemo.com/climate-change-significant-direct-threat-u-s-military-reports/" TargetMode="External"/></Relationships>
</file>

<file path=ppt/slides/_rels/slide316.xml.rels><?xml version="1.0" encoding="UTF-8" standalone="yes"?>
<Relationships xmlns="http://schemas.openxmlformats.org/package/2006/relationships"><Relationship Id="rId2" Type="http://schemas.openxmlformats.org/officeDocument/2006/relationships/notesSlide" Target="../notesSlides/notesSlide193.xml"/><Relationship Id="rId1" Type="http://schemas.openxmlformats.org/officeDocument/2006/relationships/slideLayout" Target="../slideLayouts/slideLayout130.xml"/></Relationships>
</file>

<file path=ppt/slides/_rels/slide317.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4.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44.png"/><Relationship Id="rId4" Type="http://schemas.openxmlformats.org/officeDocument/2006/relationships/hyperlink" Target="https://www.theguardian.com/environment/2016/sep/14/military-experts-climate-change-significant-security-risk" TargetMode="External"/></Relationships>
</file>

<file path=ppt/slides/_rels/slide318.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195.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image" Target="../media/image245.png"/><Relationship Id="rId4" Type="http://schemas.openxmlformats.org/officeDocument/2006/relationships/hyperlink" Target="https://www.theguardian.com/environment/2013/feb/14/funding-climate-change-denial-thinktanks-network" TargetMode="External"/></Relationships>
</file>

<file path=ppt/slides/_rels/slide319.xml.rels><?xml version="1.0" encoding="UTF-8" standalone="yes"?>
<Relationships xmlns="http://schemas.openxmlformats.org/package/2006/relationships"><Relationship Id="rId3" Type="http://schemas.openxmlformats.org/officeDocument/2006/relationships/hyperlink" Target="http://www.dailypress.com/business/dp-biz_endangered_wheat_0528may28,0,3094328.story" TargetMode="External"/><Relationship Id="rId2" Type="http://schemas.openxmlformats.org/officeDocument/2006/relationships/notesSlide" Target="../notesSlides/notesSlide196.xml"/><Relationship Id="rId1" Type="http://schemas.openxmlformats.org/officeDocument/2006/relationships/slideLayout" Target="../slideLayouts/slideLayout119.xml"/><Relationship Id="rId4" Type="http://schemas.openxmlformats.org/officeDocument/2006/relationships/image" Target="../media/image246.png"/></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m.bbc.com/news/magazine-31714853" TargetMode="External"/><Relationship Id="rId1" Type="http://schemas.openxmlformats.org/officeDocument/2006/relationships/slideLayout" Target="../slideLayouts/slideLayout218.xml"/><Relationship Id="rId4" Type="http://schemas.openxmlformats.org/officeDocument/2006/relationships/image" Target="../media/image27.png"/></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152.xml"/></Relationships>
</file>

<file path=ppt/slides/_rels/slide321.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3.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4.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5.xml.rels><?xml version="1.0" encoding="UTF-8" standalone="yes"?>
<Relationships xmlns="http://schemas.openxmlformats.org/package/2006/relationships"><Relationship Id="rId3" Type="http://schemas.openxmlformats.org/officeDocument/2006/relationships/hyperlink" Target="https://bigthink.com/surprising-science/most-famous-popular-science-book" TargetMode="External"/><Relationship Id="rId2" Type="http://schemas.openxmlformats.org/officeDocument/2006/relationships/image" Target="../media/image247.png"/><Relationship Id="rId1" Type="http://schemas.openxmlformats.org/officeDocument/2006/relationships/slideLayout" Target="../slideLayouts/slideLayout97.xml"/><Relationship Id="rId4" Type="http://schemas.openxmlformats.org/officeDocument/2006/relationships/image" Target="../media/image248.png"/></Relationships>
</file>

<file path=ppt/slides/_rels/slide326.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hyperlink" Target="https://www.amazon.com/Thomas-Kuhn-Scientific-Revolutions-Anniversary/dp/B019EWPINS/ref=sr_1_4?dchild=1&amp;keywords=the+structure+of+scientific+revolutions&amp;qid=1629944122&amp;sr=8-4" TargetMode="External"/><Relationship Id="rId1" Type="http://schemas.openxmlformats.org/officeDocument/2006/relationships/slideLayout" Target="../slideLayouts/slideLayout97.xml"/></Relationships>
</file>

<file path=ppt/slides/_rels/slide3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28.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29.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198.xml"/><Relationship Id="rId1" Type="http://schemas.openxmlformats.org/officeDocument/2006/relationships/slideLayout" Target="../slideLayouts/slideLayout42.xml"/></Relationships>
</file>

<file path=ppt/slides/_rels/slide33.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2.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30.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199.xml"/><Relationship Id="rId1" Type="http://schemas.openxmlformats.org/officeDocument/2006/relationships/slideLayout" Target="../slideLayouts/slideLayout42.xml"/><Relationship Id="rId5" Type="http://schemas.openxmlformats.org/officeDocument/2006/relationships/hyperlink" Target="http://en.wikipedia.org/wiki/Cultural_materialism_(anthropology)" TargetMode="External"/><Relationship Id="rId4" Type="http://schemas.openxmlformats.org/officeDocument/2006/relationships/hyperlink" Target="http://news.bbc.co.uk/2/hi/science/nature/7144337.stm" TargetMode="External"/></Relationships>
</file>

<file path=ppt/slides/_rels/slide33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0.xml"/><Relationship Id="rId1" Type="http://schemas.openxmlformats.org/officeDocument/2006/relationships/slideLayout" Target="../slideLayouts/slideLayout42.xml"/><Relationship Id="rId5" Type="http://schemas.openxmlformats.org/officeDocument/2006/relationships/image" Target="../media/image252.png"/><Relationship Id="rId4" Type="http://schemas.openxmlformats.org/officeDocument/2006/relationships/hyperlink" Target="http://www.cultural-materialism.org/cultural-materialism/" TargetMode="External"/></Relationships>
</file>

<file path=ppt/slides/_rels/slide332.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4.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6.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37.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notesSlide" Target="../notesSlides/notesSlide201.xml"/><Relationship Id="rId1" Type="http://schemas.openxmlformats.org/officeDocument/2006/relationships/slideLayout" Target="../slideLayouts/slideLayout86.xml"/></Relationships>
</file>

<file path=ppt/slides/_rels/slide33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202.xml"/><Relationship Id="rId1" Type="http://schemas.openxmlformats.org/officeDocument/2006/relationships/slideLayout" Target="../slideLayouts/slideLayout75.xml"/></Relationships>
</file>

<file path=ppt/slides/_rels/slide339.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34.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3.xml"/><Relationship Id="rId1" Type="http://schemas.openxmlformats.org/officeDocument/2006/relationships/slideLayout" Target="../slideLayouts/slideLayout163.xml"/><Relationship Id="rId4" Type="http://schemas.openxmlformats.org/officeDocument/2006/relationships/image" Target="../media/image28.png"/></Relationships>
</file>

<file path=ppt/slides/_rels/slide340.xml.rels><?xml version="1.0" encoding="UTF-8" standalone="yes"?>
<Relationships xmlns="http://schemas.openxmlformats.org/package/2006/relationships"><Relationship Id="rId8" Type="http://schemas.openxmlformats.org/officeDocument/2006/relationships/image" Target="../media/image2440.png"/><Relationship Id="rId3" Type="http://schemas.openxmlformats.org/officeDocument/2006/relationships/hyperlink" Target="http://news.bbc.co.uk/2/hi/science/nature/7144337.stm" TargetMode="External"/><Relationship Id="rId7" Type="http://schemas.openxmlformats.org/officeDocument/2006/relationships/customXml" Target="../ink/ink57.xml"/><Relationship Id="rId12" Type="http://schemas.openxmlformats.org/officeDocument/2006/relationships/image" Target="../media/image2460.png"/><Relationship Id="rId2" Type="http://schemas.openxmlformats.org/officeDocument/2006/relationships/notesSlide" Target="../notesSlides/notesSlide203.xml"/><Relationship Id="rId1" Type="http://schemas.openxmlformats.org/officeDocument/2006/relationships/slideLayout" Target="../slideLayouts/slideLayout42.xml"/><Relationship Id="rId6" Type="http://schemas.openxmlformats.org/officeDocument/2006/relationships/image" Target="../media/image256.png"/><Relationship Id="rId11" Type="http://schemas.openxmlformats.org/officeDocument/2006/relationships/customXml" Target="../ink/ink59.xml"/><Relationship Id="rId5" Type="http://schemas.openxmlformats.org/officeDocument/2006/relationships/image" Target="../media/image255.png"/><Relationship Id="rId10" Type="http://schemas.openxmlformats.org/officeDocument/2006/relationships/image" Target="../media/image2450.png"/><Relationship Id="rId4" Type="http://schemas.openxmlformats.org/officeDocument/2006/relationships/hyperlink" Target="http://www.wenatcheeworld.com/apps/pbcs.dll/article?AID=/20080122/FOOD/373497927/1030/rss1030" TargetMode="External"/><Relationship Id="rId9" Type="http://schemas.openxmlformats.org/officeDocument/2006/relationships/customXml" Target="../ink/ink58.xml"/></Relationships>
</file>

<file path=ppt/slides/_rels/slide341.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4.xml"/><Relationship Id="rId1" Type="http://schemas.openxmlformats.org/officeDocument/2006/relationships/slideLayout" Target="../slideLayouts/slideLayout4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hyperlink" Target="http://www.wenatcheeworld.com/apps/pbcs.dll/article?AID=/20080122/FOOD/373497927/1030/rss1030" TargetMode="External"/></Relationships>
</file>

<file path=ppt/slides/_rels/slide342.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05.xml"/><Relationship Id="rId1" Type="http://schemas.openxmlformats.org/officeDocument/2006/relationships/slideLayout" Target="../slideLayouts/slideLayout42.xml"/><Relationship Id="rId6" Type="http://schemas.openxmlformats.org/officeDocument/2006/relationships/image" Target="../media/image256.png"/><Relationship Id="rId5" Type="http://schemas.openxmlformats.org/officeDocument/2006/relationships/image" Target="../media/image255.png"/><Relationship Id="rId4" Type="http://schemas.openxmlformats.org/officeDocument/2006/relationships/hyperlink" Target="http://www.wenatcheeworld.com/apps/pbcs.dll/article?AID=/20080122/FOOD/373497927/1030/rss1030" TargetMode="External"/></Relationships>
</file>

<file path=ppt/slides/_rels/slide343.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6.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44.xml.rels><?xml version="1.0" encoding="UTF-8" standalone="yes"?>
<Relationships xmlns="http://schemas.openxmlformats.org/package/2006/relationships"><Relationship Id="rId3" Type="http://schemas.openxmlformats.org/officeDocument/2006/relationships/image" Target="../media/image257.png"/><Relationship Id="rId2" Type="http://schemas.openxmlformats.org/officeDocument/2006/relationships/notesSlide" Target="../notesSlides/notesSlide207.xml"/><Relationship Id="rId1" Type="http://schemas.openxmlformats.org/officeDocument/2006/relationships/slideLayout" Target="../slideLayouts/slideLayout42.xml"/><Relationship Id="rId5" Type="http://schemas.openxmlformats.org/officeDocument/2006/relationships/hyperlink" Target="http://www.wenatcheeworld.com/apps/pbcs.dll/article?AID=/20080122/FOOD/373497927/1030/rss1030" TargetMode="External"/><Relationship Id="rId4" Type="http://schemas.openxmlformats.org/officeDocument/2006/relationships/hyperlink" Target="http://news.bbc.co.uk/2/hi/science/nature/7144337.stm" TargetMode="External"/></Relationships>
</file>

<file path=ppt/slides/_rels/slide345.xml.rels><?xml version="1.0" encoding="UTF-8" standalone="yes"?>
<Relationships xmlns="http://schemas.openxmlformats.org/package/2006/relationships"><Relationship Id="rId3" Type="http://schemas.openxmlformats.org/officeDocument/2006/relationships/hyperlink" Target="http://news.bbc.co.uk/2/hi/health/8394991.stm" TargetMode="External"/><Relationship Id="rId2" Type="http://schemas.openxmlformats.org/officeDocument/2006/relationships/notesSlide" Target="../notesSlides/notesSlide208.xml"/><Relationship Id="rId1" Type="http://schemas.openxmlformats.org/officeDocument/2006/relationships/slideLayout" Target="../slideLayouts/slideLayout185.xml"/><Relationship Id="rId4" Type="http://schemas.openxmlformats.org/officeDocument/2006/relationships/image" Target="../media/image258.png"/></Relationships>
</file>

<file path=ppt/slides/_rels/slide346.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209.xml"/><Relationship Id="rId1" Type="http://schemas.openxmlformats.org/officeDocument/2006/relationships/slideLayout" Target="../slideLayouts/slideLayout185.xml"/><Relationship Id="rId5" Type="http://schemas.openxmlformats.org/officeDocument/2006/relationships/image" Target="../media/image93.png"/><Relationship Id="rId4" Type="http://schemas.openxmlformats.org/officeDocument/2006/relationships/hyperlink" Target="http://www.bbc.com/news/blogs-trending-33646878" TargetMode="External"/></Relationships>
</file>

<file path=ppt/slides/_rels/slide347.xml.rels><?xml version="1.0" encoding="UTF-8" standalone="yes"?>
<Relationships xmlns="http://schemas.openxmlformats.org/package/2006/relationships"><Relationship Id="rId3" Type="http://schemas.openxmlformats.org/officeDocument/2006/relationships/image" Target="../media/image260.png"/><Relationship Id="rId2" Type="http://schemas.openxmlformats.org/officeDocument/2006/relationships/hyperlink" Target="http://www.bbc.com/news/world-us-canada-35808627?ocid=global_bbccom_email_15032016_top+news+stories" TargetMode="External"/><Relationship Id="rId1" Type="http://schemas.openxmlformats.org/officeDocument/2006/relationships/slideLayout" Target="../slideLayouts/slideLayout218.xml"/><Relationship Id="rId4" Type="http://schemas.openxmlformats.org/officeDocument/2006/relationships/image" Target="../media/image23.jpg"/></Relationships>
</file>

<file path=ppt/slides/_rels/slide348.xml.rels><?xml version="1.0" encoding="UTF-8" standalone="yes"?>
<Relationships xmlns="http://schemas.openxmlformats.org/package/2006/relationships"><Relationship Id="rId3" Type="http://schemas.openxmlformats.org/officeDocument/2006/relationships/hyperlink" Target="https://www.theguardian.com/lifeandstyle/2017/dec/03/how-neanderthal-are-you-and-can-you-blame-your-dna-personality-quiz?CMP=Share_iOSApp_Other" TargetMode="External"/><Relationship Id="rId2" Type="http://schemas.openxmlformats.org/officeDocument/2006/relationships/notesSlide" Target="../notesSlides/notesSlide210.xml"/><Relationship Id="rId1" Type="http://schemas.openxmlformats.org/officeDocument/2006/relationships/slideLayout" Target="../slideLayouts/slideLayout185.xml"/><Relationship Id="rId6" Type="http://schemas.openxmlformats.org/officeDocument/2006/relationships/customXml" Target="../ink/ink60.xml"/><Relationship Id="rId11" Type="http://schemas.openxmlformats.org/officeDocument/2006/relationships/image" Target="../media/image2550.png"/><Relationship Id="rId5" Type="http://schemas.openxmlformats.org/officeDocument/2006/relationships/image" Target="../media/image25.JPG"/><Relationship Id="rId10" Type="http://schemas.openxmlformats.org/officeDocument/2006/relationships/customXml" Target="../ink/ink61.xml"/><Relationship Id="rId4" Type="http://schemas.openxmlformats.org/officeDocument/2006/relationships/image" Target="../media/image261.png"/><Relationship Id="rId9" Type="http://schemas.openxmlformats.org/officeDocument/2006/relationships/image" Target="../media/image2540.png"/></Relationships>
</file>

<file path=ppt/slides/_rels/slide349.xml.rels><?xml version="1.0" encoding="UTF-8" standalone="yes"?>
<Relationships xmlns="http://schemas.openxmlformats.org/package/2006/relationships"><Relationship Id="rId3" Type="http://schemas.openxmlformats.org/officeDocument/2006/relationships/image" Target="../media/image262.gif"/><Relationship Id="rId2" Type="http://schemas.openxmlformats.org/officeDocument/2006/relationships/hyperlink" Target="http://www.science20.com/the_conversation/my_genes_made_me_do_it_the_problem_of_determinism_and_diminished_culpability-161174" TargetMode="External"/><Relationship Id="rId1" Type="http://schemas.openxmlformats.org/officeDocument/2006/relationships/slideLayout" Target="../slideLayouts/slideLayout218.xml"/><Relationship Id="rId6" Type="http://schemas.openxmlformats.org/officeDocument/2006/relationships/image" Target="../media/image262.png"/><Relationship Id="rId5" Type="http://schemas.openxmlformats.org/officeDocument/2006/relationships/customXml" Target="../ink/ink62.xml"/><Relationship Id="rId4" Type="http://schemas.openxmlformats.org/officeDocument/2006/relationships/image" Target="../media/image263.png"/></Relationships>
</file>

<file path=ppt/slides/_rels/slide35.xml.rels><?xml version="1.0" encoding="UTF-8" standalone="yes"?>
<Relationships xmlns="http://schemas.openxmlformats.org/package/2006/relationships"><Relationship Id="rId3" Type="http://schemas.openxmlformats.org/officeDocument/2006/relationships/hyperlink" Target="http://sciencenordic.com/are-leaders-born-or-bred" TargetMode="External"/><Relationship Id="rId2" Type="http://schemas.openxmlformats.org/officeDocument/2006/relationships/notesSlide" Target="../notesSlides/notesSlide14.xml"/><Relationship Id="rId1" Type="http://schemas.openxmlformats.org/officeDocument/2006/relationships/slideLayout" Target="../slideLayouts/slideLayout163.xml"/><Relationship Id="rId5" Type="http://schemas.openxmlformats.org/officeDocument/2006/relationships/image" Target="../media/image29.png"/><Relationship Id="rId4" Type="http://schemas.openxmlformats.org/officeDocument/2006/relationships/image" Target="../media/image28.png"/></Relationships>
</file>

<file path=ppt/slides/_rels/slide350.xml.rels><?xml version="1.0" encoding="UTF-8" standalone="yes"?>
<Relationships xmlns="http://schemas.openxmlformats.org/package/2006/relationships"><Relationship Id="rId3" Type="http://schemas.openxmlformats.org/officeDocument/2006/relationships/hyperlink" Target="https://www.theguardian.com/sport/2021/mar/12/oklahoma-high-school-basketball-racial-slur?CMP=Share_iOSApp_Other" TargetMode="External"/><Relationship Id="rId2" Type="http://schemas.openxmlformats.org/officeDocument/2006/relationships/image" Target="../media/image264.png"/><Relationship Id="rId1" Type="http://schemas.openxmlformats.org/officeDocument/2006/relationships/slideLayout" Target="../slideLayouts/slideLayout218.xml"/></Relationships>
</file>

<file path=ppt/slides/_rels/slide351.xml.rels><?xml version="1.0" encoding="UTF-8" standalone="yes"?>
<Relationships xmlns="http://schemas.openxmlformats.org/package/2006/relationships"><Relationship Id="rId3" Type="http://schemas.openxmlformats.org/officeDocument/2006/relationships/image" Target="../media/image262.gif"/><Relationship Id="rId2" Type="http://schemas.openxmlformats.org/officeDocument/2006/relationships/hyperlink" Target="http://www.nydailynews.com/news/politics/track-palin-sarah-palin-adult-son-arrested-alaska-article-1.2502319" TargetMode="External"/><Relationship Id="rId1" Type="http://schemas.openxmlformats.org/officeDocument/2006/relationships/slideLayout" Target="../slideLayouts/slideLayout218.xml"/><Relationship Id="rId4" Type="http://schemas.openxmlformats.org/officeDocument/2006/relationships/image" Target="../media/image265.png"/></Relationships>
</file>

<file path=ppt/slides/_rels/slide352.xml.rels><?xml version="1.0" encoding="UTF-8" standalone="yes"?>
<Relationships xmlns="http://schemas.openxmlformats.org/package/2006/relationships"><Relationship Id="rId8" Type="http://schemas.openxmlformats.org/officeDocument/2006/relationships/image" Target="../media/image2590.png"/><Relationship Id="rId3" Type="http://schemas.openxmlformats.org/officeDocument/2006/relationships/image" Target="../media/image262.gif"/><Relationship Id="rId7" Type="http://schemas.openxmlformats.org/officeDocument/2006/relationships/customXml" Target="../ink/ink64.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580.png"/><Relationship Id="rId5" Type="http://schemas.openxmlformats.org/officeDocument/2006/relationships/customXml" Target="../ink/ink63.xml"/><Relationship Id="rId4" Type="http://schemas.openxmlformats.org/officeDocument/2006/relationships/image" Target="../media/image266.png"/></Relationships>
</file>

<file path=ppt/slides/_rels/slide353.xml.rels><?xml version="1.0" encoding="UTF-8" standalone="yes"?>
<Relationships xmlns="http://schemas.openxmlformats.org/package/2006/relationships"><Relationship Id="rId8" Type="http://schemas.openxmlformats.org/officeDocument/2006/relationships/image" Target="../media/image2610.png"/><Relationship Id="rId3" Type="http://schemas.openxmlformats.org/officeDocument/2006/relationships/image" Target="../media/image262.gif"/><Relationship Id="rId7" Type="http://schemas.openxmlformats.org/officeDocument/2006/relationships/customXml" Target="../ink/ink66.xml"/><Relationship Id="rId2" Type="http://schemas.openxmlformats.org/officeDocument/2006/relationships/hyperlink" Target="https://www.google.com/url?sa=t&amp;rct=j&amp;q=&amp;esrc=s&amp;source=web&amp;cd=28&amp;cad=rja&amp;uact=8&amp;ved=0ahUKEwjB36bX0-jKAhUN7mMKHY-fCDc4FBAWCEgwBw&amp;url=http://time.com/4187437/sarah-palin-track-ptsd-obama-trump/&amp;usg=AFQjCNHcAfP9wsWKKemTCVoqu0YLcEdwxg&amp;sig2=FhDCIu5ivhdXeU2V3JWzVA&amp;bvm=bv.113370389,d.cGc'" TargetMode="External"/><Relationship Id="rId1" Type="http://schemas.openxmlformats.org/officeDocument/2006/relationships/slideLayout" Target="../slideLayouts/slideLayout218.xml"/><Relationship Id="rId6" Type="http://schemas.openxmlformats.org/officeDocument/2006/relationships/image" Target="../media/image2600.png"/><Relationship Id="rId5" Type="http://schemas.openxmlformats.org/officeDocument/2006/relationships/customXml" Target="../ink/ink65.xml"/><Relationship Id="rId4" Type="http://schemas.openxmlformats.org/officeDocument/2006/relationships/image" Target="../media/image266.png"/></Relationships>
</file>

<file path=ppt/slides/_rels/slide354.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1.xml"/><Relationship Id="rId1" Type="http://schemas.openxmlformats.org/officeDocument/2006/relationships/slideLayout" Target="../slideLayouts/slideLayout42.xml"/><Relationship Id="rId5" Type="http://schemas.openxmlformats.org/officeDocument/2006/relationships/image" Target="../media/image267.png"/><Relationship Id="rId4" Type="http://schemas.openxmlformats.org/officeDocument/2006/relationships/hyperlink" Target="http://www.cafepress.com/metalstar.71120928" TargetMode="External"/></Relationships>
</file>

<file path=ppt/slides/_rels/slide355.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2.xml"/><Relationship Id="rId1" Type="http://schemas.openxmlformats.org/officeDocument/2006/relationships/slideLayout" Target="../slideLayouts/slideLayout42.xml"/><Relationship Id="rId5" Type="http://schemas.openxmlformats.org/officeDocument/2006/relationships/image" Target="../media/image267.png"/><Relationship Id="rId4" Type="http://schemas.openxmlformats.org/officeDocument/2006/relationships/hyperlink" Target="http://www.cafepress.com/metalstar.71120928" TargetMode="External"/></Relationships>
</file>

<file path=ppt/slides/_rels/slide356.xml.rels><?xml version="1.0" encoding="UTF-8" standalone="yes"?>
<Relationships xmlns="http://schemas.openxmlformats.org/package/2006/relationships"><Relationship Id="rId2" Type="http://schemas.openxmlformats.org/officeDocument/2006/relationships/notesSlide" Target="../notesSlides/notesSlide213.xml"/><Relationship Id="rId1" Type="http://schemas.openxmlformats.org/officeDocument/2006/relationships/slideLayout" Target="../slideLayouts/slideLayout42.xml"/></Relationships>
</file>

<file path=ppt/slides/_rels/slide357.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14.xml"/><Relationship Id="rId1" Type="http://schemas.openxmlformats.org/officeDocument/2006/relationships/slideLayout" Target="../slideLayouts/slideLayout64.xml"/><Relationship Id="rId4" Type="http://schemas.openxmlformats.org/officeDocument/2006/relationships/image" Target="../media/image268.png"/></Relationships>
</file>

<file path=ppt/slides/_rels/slide358.xml.rels><?xml version="1.0" encoding="UTF-8" standalone="yes"?>
<Relationships xmlns="http://schemas.openxmlformats.org/package/2006/relationships"><Relationship Id="rId3" Type="http://schemas.openxmlformats.org/officeDocument/2006/relationships/image" Target="../media/image269.jpeg"/><Relationship Id="rId2" Type="http://schemas.openxmlformats.org/officeDocument/2006/relationships/notesSlide" Target="../notesSlides/notesSlide215.xml"/><Relationship Id="rId1" Type="http://schemas.openxmlformats.org/officeDocument/2006/relationships/slideLayout" Target="../slideLayouts/slideLayout64.xml"/><Relationship Id="rId4" Type="http://schemas.openxmlformats.org/officeDocument/2006/relationships/hyperlink" Target="http://www.telegraph.co.uk/news/2016/09/26/leading-us-exorcists-explain-huge-increase-in-demand-for-the-rit/" TargetMode="External"/></Relationships>
</file>

<file path=ppt/slides/_rels/slide359.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6.xml"/><Relationship Id="rId1" Type="http://schemas.openxmlformats.org/officeDocument/2006/relationships/slideLayout" Target="../slideLayouts/slideLayout42.xml"/><Relationship Id="rId5" Type="http://schemas.openxmlformats.org/officeDocument/2006/relationships/image" Target="../media/image270.png"/><Relationship Id="rId4" Type="http://schemas.openxmlformats.org/officeDocument/2006/relationships/hyperlink" Target="http://en.wikipedia.org/wiki/Exorcism" TargetMode="External"/></Relationships>
</file>

<file path=ppt/slides/_rels/slide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en.wikipedia.org/wiki/Nature_versus_nurture" TargetMode="External"/><Relationship Id="rId1" Type="http://schemas.openxmlformats.org/officeDocument/2006/relationships/slideLayout" Target="../slideLayouts/slideLayout30.xml"/></Relationships>
</file>

<file path=ppt/slides/_rels/slide360.xml.rels><?xml version="1.0" encoding="UTF-8" standalone="yes"?>
<Relationships xmlns="http://schemas.openxmlformats.org/package/2006/relationships"><Relationship Id="rId3" Type="http://schemas.openxmlformats.org/officeDocument/2006/relationships/hyperlink" Target="http://news.bbc.co.uk/2/hi/science/nature/7144337.stm" TargetMode="External"/><Relationship Id="rId2" Type="http://schemas.openxmlformats.org/officeDocument/2006/relationships/notesSlide" Target="../notesSlides/notesSlide217.xml"/><Relationship Id="rId1" Type="http://schemas.openxmlformats.org/officeDocument/2006/relationships/slideLayout" Target="../slideLayouts/slideLayout42.xml"/><Relationship Id="rId5" Type="http://schemas.openxmlformats.org/officeDocument/2006/relationships/image" Target="../media/image271.png"/><Relationship Id="rId4" Type="http://schemas.openxmlformats.org/officeDocument/2006/relationships/hyperlink" Target="http://en.wikipedia.org/wiki/Exorcism" TargetMode="External"/></Relationships>
</file>

<file path=ppt/slides/_rels/slide361.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42.xml"/></Relationships>
</file>

<file path=ppt/slides/_rels/slide362.xml.rels><?xml version="1.0" encoding="UTF-8" standalone="yes"?>
<Relationships xmlns="http://schemas.openxmlformats.org/package/2006/relationships"><Relationship Id="rId3" Type="http://schemas.openxmlformats.org/officeDocument/2006/relationships/image" Target="../media/image272.jpeg"/><Relationship Id="rId2" Type="http://schemas.openxmlformats.org/officeDocument/2006/relationships/notesSlide" Target="../notesSlides/notesSlide219.xml"/><Relationship Id="rId1" Type="http://schemas.openxmlformats.org/officeDocument/2006/relationships/slideLayout" Target="../slideLayouts/slideLayout42.xml"/></Relationships>
</file>

<file path=ppt/slides/_rels/slide363.xml.rels><?xml version="1.0" encoding="UTF-8" standalone="yes"?>
<Relationships xmlns="http://schemas.openxmlformats.org/package/2006/relationships"><Relationship Id="rId3" Type="http://schemas.openxmlformats.org/officeDocument/2006/relationships/image" Target="../media/image274.png"/><Relationship Id="rId7" Type="http://schemas.openxmlformats.org/officeDocument/2006/relationships/image" Target="../media/image275.png"/><Relationship Id="rId2" Type="http://schemas.openxmlformats.org/officeDocument/2006/relationships/notesSlide" Target="../notesSlides/notesSlide220.xml"/><Relationship Id="rId1" Type="http://schemas.openxmlformats.org/officeDocument/2006/relationships/slideLayout" Target="../slideLayouts/slideLayout42.xml"/><Relationship Id="rId6" Type="http://schemas.openxmlformats.org/officeDocument/2006/relationships/image" Target="../media/image25.JPG"/><Relationship Id="rId5" Type="http://schemas.openxmlformats.org/officeDocument/2006/relationships/hyperlink" Target="https://www.theguardian.com/film/2023/dec/26/rarely-does-a-film-cause-national-hysteria-the-exorcist-turns-50" TargetMode="External"/><Relationship Id="rId4" Type="http://schemas.openxmlformats.org/officeDocument/2006/relationships/hyperlink" Target="http://news.bbc.co.uk/2/hi/science/nature/7144337.stm" TargetMode="External"/></Relationships>
</file>

<file path=ppt/slides/_rels/slide364.xml.rels><?xml version="1.0" encoding="UTF-8" standalone="yes"?>
<Relationships xmlns="http://schemas.openxmlformats.org/package/2006/relationships"><Relationship Id="rId3" Type="http://schemas.openxmlformats.org/officeDocument/2006/relationships/image" Target="../media/image276.png"/><Relationship Id="rId2" Type="http://schemas.openxmlformats.org/officeDocument/2006/relationships/notesSlide" Target="../notesSlides/notesSlide221.xml"/><Relationship Id="rId1" Type="http://schemas.openxmlformats.org/officeDocument/2006/relationships/slideLayout" Target="../slideLayouts/slideLayout42.xml"/><Relationship Id="rId5" Type="http://schemas.openxmlformats.org/officeDocument/2006/relationships/image" Target="../media/image277.png"/><Relationship Id="rId4" Type="http://schemas.openxmlformats.org/officeDocument/2006/relationships/hyperlink" Target="https://www.nationalgeographic.com/video/shorts/1146962499790/" TargetMode="External"/></Relationships>
</file>

<file path=ppt/slides/_rels/slide365.xml.rels><?xml version="1.0" encoding="UTF-8" standalone="yes"?>
<Relationships xmlns="http://schemas.openxmlformats.org/package/2006/relationships"><Relationship Id="rId3" Type="http://schemas.openxmlformats.org/officeDocument/2006/relationships/hyperlink" Target="https://www.theguardian.com/world/2023/apr/20/spiritual-warfare-deliverance-demons-exorcism'" TargetMode="External"/><Relationship Id="rId2" Type="http://schemas.openxmlformats.org/officeDocument/2006/relationships/notesSlide" Target="../notesSlides/notesSlide222.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78.png"/></Relationships>
</file>

<file path=ppt/slides/_rels/slide366.xml.rels><?xml version="1.0" encoding="UTF-8" standalone="yes"?>
<Relationships xmlns="http://schemas.openxmlformats.org/package/2006/relationships"><Relationship Id="rId3" Type="http://schemas.openxmlformats.org/officeDocument/2006/relationships/hyperlink" Target="https://www.theguardian.com/society/2022/nov/20/exorcism-can-have-a-role-to-play-in-therapy" TargetMode="External"/><Relationship Id="rId2" Type="http://schemas.openxmlformats.org/officeDocument/2006/relationships/notesSlide" Target="../notesSlides/notesSlide223.xml"/><Relationship Id="rId1" Type="http://schemas.openxmlformats.org/officeDocument/2006/relationships/slideLayout" Target="../slideLayouts/slideLayout42.xml"/><Relationship Id="rId5" Type="http://schemas.openxmlformats.org/officeDocument/2006/relationships/image" Target="../media/image279.png"/><Relationship Id="rId4" Type="http://schemas.openxmlformats.org/officeDocument/2006/relationships/image" Target="../media/image25.JPG"/></Relationships>
</file>

<file path=ppt/slides/_rels/slide367.xml.rels><?xml version="1.0" encoding="UTF-8" standalone="yes"?>
<Relationships xmlns="http://schemas.openxmlformats.org/package/2006/relationships"><Relationship Id="rId3" Type="http://schemas.openxmlformats.org/officeDocument/2006/relationships/hyperlink" Target="https://i.guim.co.uk/img/static/sys-images/Guardian/Pix/pictures/2014/7/8/1404839913778/9af22656-1ea2-456a-8af7-03b69a266a1a-2060x1236.jpeg?width=620&amp;dpr=2&amp;s=none" TargetMode="External"/><Relationship Id="rId2" Type="http://schemas.openxmlformats.org/officeDocument/2006/relationships/notesSlide" Target="../notesSlides/notesSlide224.xml"/><Relationship Id="rId1" Type="http://schemas.openxmlformats.org/officeDocument/2006/relationships/slideLayout" Target="../slideLayouts/slideLayout42.xml"/><Relationship Id="rId5" Type="http://schemas.openxmlformats.org/officeDocument/2006/relationships/image" Target="../media/image25.JPG"/><Relationship Id="rId4" Type="http://schemas.openxmlformats.org/officeDocument/2006/relationships/image" Target="../media/image281.png"/></Relationships>
</file>

<file path=ppt/slides/_rels/slide368.xml.rels><?xml version="1.0" encoding="UTF-8" standalone="yes"?>
<Relationships xmlns="http://schemas.openxmlformats.org/package/2006/relationships"><Relationship Id="rId3" Type="http://schemas.openxmlformats.org/officeDocument/2006/relationships/hyperlink" Target="https://www.huffingtonpost.com/entry/pope-francis-priests-exorcism_us_58d0674de4b0be71dcf76a81?ncid=APPLENEWS00001&amp;ec_carp=7124969481248896585" TargetMode="External"/><Relationship Id="rId2" Type="http://schemas.openxmlformats.org/officeDocument/2006/relationships/notesSlide" Target="../notesSlides/notesSlide225.xml"/><Relationship Id="rId1" Type="http://schemas.openxmlformats.org/officeDocument/2006/relationships/slideLayout" Target="../slideLayouts/slideLayout42.xml"/><Relationship Id="rId5" Type="http://schemas.openxmlformats.org/officeDocument/2006/relationships/image" Target="../media/image140.png"/><Relationship Id="rId4" Type="http://schemas.openxmlformats.org/officeDocument/2006/relationships/image" Target="../media/image282.png"/></Relationships>
</file>

<file path=ppt/slides/_rels/slide369.xml.rels><?xml version="1.0" encoding="UTF-8" standalone="yes"?>
<Relationships xmlns="http://schemas.openxmlformats.org/package/2006/relationships"><Relationship Id="rId3" Type="http://schemas.openxmlformats.org/officeDocument/2006/relationships/hyperlink" Target="https://www.bbc.com/news/world-europe-43697573" TargetMode="External"/><Relationship Id="rId2" Type="http://schemas.openxmlformats.org/officeDocument/2006/relationships/notesSlide" Target="../notesSlides/notesSlide226.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83.png"/></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hyperlink" Target="https://www.bbc.com/reel/video/p0bn70nw/nature-vs-nurture-how-your-genes-shape-who-you-are?ocid=ww.social.link.email" TargetMode="External"/><Relationship Id="rId1" Type="http://schemas.openxmlformats.org/officeDocument/2006/relationships/slideLayout" Target="../slideLayouts/slideLayout218.xml"/><Relationship Id="rId4" Type="http://schemas.openxmlformats.org/officeDocument/2006/relationships/image" Target="../media/image31.jpg"/></Relationships>
</file>

<file path=ppt/slides/_rels/slide370.xml.rels><?xml version="1.0" encoding="UTF-8" standalone="yes"?>
<Relationships xmlns="http://schemas.openxmlformats.org/package/2006/relationships"><Relationship Id="rId3" Type="http://schemas.openxmlformats.org/officeDocument/2006/relationships/hyperlink" Target="https://www.theguardian.com/world/2022/jun/09/irish-exorcist-extra-help-people-oppressed-by-evil-spirits" TargetMode="External"/><Relationship Id="rId2" Type="http://schemas.openxmlformats.org/officeDocument/2006/relationships/notesSlide" Target="../notesSlides/notesSlide227.xml"/><Relationship Id="rId1" Type="http://schemas.openxmlformats.org/officeDocument/2006/relationships/slideLayout" Target="../slideLayouts/slideLayout64.xml"/><Relationship Id="rId6" Type="http://schemas.openxmlformats.org/officeDocument/2006/relationships/image" Target="../media/image25.JPG"/><Relationship Id="rId5" Type="http://schemas.openxmlformats.org/officeDocument/2006/relationships/image" Target="../media/image284.png"/><Relationship Id="rId4" Type="http://schemas.openxmlformats.org/officeDocument/2006/relationships/image" Target="../media/image23.jpg"/></Relationships>
</file>

<file path=ppt/slides/_rels/slide371.xml.rels><?xml version="1.0" encoding="UTF-8" standalone="yes"?>
<Relationships xmlns="http://schemas.openxmlformats.org/package/2006/relationships"><Relationship Id="rId3" Type="http://schemas.openxmlformats.org/officeDocument/2006/relationships/hyperlink" Target="http://www.telegraph.co.uk/news/2016/09/26/leading-us-exorcists-explain-huge-increase-in-demand-for-the-rit/" TargetMode="External"/><Relationship Id="rId2" Type="http://schemas.openxmlformats.org/officeDocument/2006/relationships/notesSlide" Target="../notesSlides/notesSlide228.xml"/><Relationship Id="rId1" Type="http://schemas.openxmlformats.org/officeDocument/2006/relationships/slideLayout" Target="../slideLayouts/slideLayout64.xml"/><Relationship Id="rId5" Type="http://schemas.openxmlformats.org/officeDocument/2006/relationships/image" Target="../media/image286.JPG"/><Relationship Id="rId4" Type="http://schemas.openxmlformats.org/officeDocument/2006/relationships/image" Target="../media/image285.png"/></Relationships>
</file>

<file path=ppt/slides/_rels/slide372.xml.rels><?xml version="1.0" encoding="UTF-8" standalone="yes"?>
<Relationships xmlns="http://schemas.openxmlformats.org/package/2006/relationships"><Relationship Id="rId3" Type="http://schemas.openxmlformats.org/officeDocument/2006/relationships/hyperlink" Target="http://news.bbc.co.uk/1/hi/world/europe/4272689.stm" TargetMode="External"/><Relationship Id="rId2" Type="http://schemas.openxmlformats.org/officeDocument/2006/relationships/notesSlide" Target="../notesSlides/notesSlide229.xml"/><Relationship Id="rId1" Type="http://schemas.openxmlformats.org/officeDocument/2006/relationships/slideLayout" Target="../slideLayouts/slideLayout64.xml"/><Relationship Id="rId4" Type="http://schemas.openxmlformats.org/officeDocument/2006/relationships/image" Target="../media/image287.png"/></Relationships>
</file>

<file path=ppt/slides/_rels/slide373.xml.rels><?xml version="1.0" encoding="UTF-8" standalone="yes"?>
<Relationships xmlns="http://schemas.openxmlformats.org/package/2006/relationships"><Relationship Id="rId3" Type="http://schemas.openxmlformats.org/officeDocument/2006/relationships/image" Target="../media/image288.jpeg"/><Relationship Id="rId2" Type="http://schemas.openxmlformats.org/officeDocument/2006/relationships/notesSlide" Target="../notesSlides/notesSlide230.xml"/><Relationship Id="rId1" Type="http://schemas.openxmlformats.org/officeDocument/2006/relationships/slideLayout" Target="../slideLayouts/slideLayout64.xml"/><Relationship Id="rId4" Type="http://schemas.openxmlformats.org/officeDocument/2006/relationships/hyperlink" Target="https://en.wikipedia.org/wiki/Canterbury_Cathedral" TargetMode="External"/></Relationships>
</file>

<file path=ppt/slides/_rels/slide374.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31.xml"/><Relationship Id="rId1" Type="http://schemas.openxmlformats.org/officeDocument/2006/relationships/slideLayout" Target="../slideLayouts/slideLayout64.xml"/><Relationship Id="rId4" Type="http://schemas.openxmlformats.org/officeDocument/2006/relationships/image" Target="../media/image268.png"/></Relationships>
</file>

<file path=ppt/slides/_rels/slide375.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42.xml"/></Relationships>
</file>

<file path=ppt/slides/_rels/slide376.xml.rels><?xml version="1.0" encoding="UTF-8" standalone="yes"?>
<Relationships xmlns="http://schemas.openxmlformats.org/package/2006/relationships"><Relationship Id="rId3" Type="http://schemas.openxmlformats.org/officeDocument/2006/relationships/hyperlink" Target="http://www.salon.com/2013/02/26/pat_robertson_there_could_be_demons_attached_to_your_thrift_store_finds/" TargetMode="External"/><Relationship Id="rId2" Type="http://schemas.openxmlformats.org/officeDocument/2006/relationships/notesSlide" Target="../notesSlides/notesSlide233.xml"/><Relationship Id="rId1" Type="http://schemas.openxmlformats.org/officeDocument/2006/relationships/slideLayout" Target="../slideLayouts/slideLayout64.xml"/><Relationship Id="rId4" Type="http://schemas.openxmlformats.org/officeDocument/2006/relationships/image" Target="../media/image289.JPG"/></Relationships>
</file>

<file path=ppt/slides/_rels/slide377.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234.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hyperlink" Target="https://www.bbc.com/news/av/world-asia-52779677/the-metro-manila-priests-fighting-coronavirus-with-the-cross" TargetMode="External"/></Relationships>
</file>

<file path=ppt/slides/_rels/slide378.xml.rels><?xml version="1.0" encoding="UTF-8" standalone="yes"?>
<Relationships xmlns="http://schemas.openxmlformats.org/package/2006/relationships"><Relationship Id="rId3" Type="http://schemas.openxmlformats.org/officeDocument/2006/relationships/image" Target="../media/image291.png"/><Relationship Id="rId2" Type="http://schemas.openxmlformats.org/officeDocument/2006/relationships/notesSlide" Target="../notesSlides/notesSlide235.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20/may/17/priest-holy-water-squirt-gun-detroit?CMP=Share_iOSApp_Other" TargetMode="External"/></Relationships>
</file>

<file path=ppt/slides/_rels/slide379.xml.rels><?xml version="1.0" encoding="UTF-8" standalone="yes"?>
<Relationships xmlns="http://schemas.openxmlformats.org/package/2006/relationships"><Relationship Id="rId3" Type="http://schemas.openxmlformats.org/officeDocument/2006/relationships/hyperlink" Target="https://www.bbc.com/news/world-us-canada-50870610" TargetMode="External"/><Relationship Id="rId2" Type="http://schemas.openxmlformats.org/officeDocument/2006/relationships/notesSlide" Target="../notesSlides/notesSlide236.xml"/><Relationship Id="rId1" Type="http://schemas.openxmlformats.org/officeDocument/2006/relationships/slideLayout" Target="../slideLayouts/slideLayout64.xml"/><Relationship Id="rId5" Type="http://schemas.openxmlformats.org/officeDocument/2006/relationships/image" Target="../media/image23.jpg"/><Relationship Id="rId4" Type="http://schemas.openxmlformats.org/officeDocument/2006/relationships/image" Target="../media/image292.png"/></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theguardian.com/science/2022/dec/11/twins-special-bond-mystery-life?CMP=Share_iOSApp_Other"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38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81.xml.rels><?xml version="1.0" encoding="UTF-8" standalone="yes"?>
<Relationships xmlns="http://schemas.openxmlformats.org/package/2006/relationships"><Relationship Id="rId3" Type="http://schemas.openxmlformats.org/officeDocument/2006/relationships/hyperlink" Target="https://securitytoday.com/articles/2020/05/06/security-guard-killed-in-dispute-over-face-mask-policy-in-michigan.aspx" TargetMode="External"/><Relationship Id="rId2" Type="http://schemas.openxmlformats.org/officeDocument/2006/relationships/image" Target="../media/image293.png"/><Relationship Id="rId1" Type="http://schemas.openxmlformats.org/officeDocument/2006/relationships/slideLayout" Target="../slideLayouts/slideLayout18.xml"/><Relationship Id="rId4" Type="http://schemas.openxmlformats.org/officeDocument/2006/relationships/image" Target="../media/image294.png"/></Relationships>
</file>

<file path=ppt/slides/_rels/slide382.xml.rels><?xml version="1.0" encoding="UTF-8" standalone="yes"?>
<Relationships xmlns="http://schemas.openxmlformats.org/package/2006/relationships"><Relationship Id="rId1" Type="http://schemas.openxmlformats.org/officeDocument/2006/relationships/slideLayout" Target="../slideLayouts/slideLayout97.xml"/></Relationships>
</file>

<file path=ppt/slides/_rels/slide383.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37.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image" Target="../media/image295.png"/></Relationships>
</file>

<file path=ppt/slides/_rels/slide384.xml.rels><?xml version="1.0" encoding="UTF-8" standalone="yes"?>
<Relationships xmlns="http://schemas.openxmlformats.org/package/2006/relationships"><Relationship Id="rId3" Type="http://schemas.openxmlformats.org/officeDocument/2006/relationships/image" Target="../media/image296.png"/><Relationship Id="rId2" Type="http://schemas.openxmlformats.org/officeDocument/2006/relationships/notesSlide" Target="../notesSlides/notesSlide238.xml"/><Relationship Id="rId1" Type="http://schemas.openxmlformats.org/officeDocument/2006/relationships/slideLayout" Target="../slideLayouts/slideLayout64.xml"/><Relationship Id="rId5" Type="http://schemas.openxmlformats.org/officeDocument/2006/relationships/image" Target="../media/image297.png"/><Relationship Id="rId4" Type="http://schemas.openxmlformats.org/officeDocument/2006/relationships/hyperlink" Target="https://www.ncronline.org/news/vatican/covid-19-not-gods-judgment-call-live-differently-pope-says" TargetMode="External"/></Relationships>
</file>

<file path=ppt/slides/_rels/slide385.xml.rels><?xml version="1.0" encoding="UTF-8" standalone="yes"?>
<Relationships xmlns="http://schemas.openxmlformats.org/package/2006/relationships"><Relationship Id="rId3" Type="http://schemas.openxmlformats.org/officeDocument/2006/relationships/hyperlink" Target="https://www.theguardian.com/news/gallery/2020/may/11/voodoo-priests-and-cautious-commuters-mondays-best-photos?CMP=Share_iOSApp_Other" TargetMode="External"/><Relationship Id="rId2" Type="http://schemas.openxmlformats.org/officeDocument/2006/relationships/notesSlide" Target="../notesSlides/notesSlide239.xml"/><Relationship Id="rId1" Type="http://schemas.openxmlformats.org/officeDocument/2006/relationships/slideLayout" Target="../slideLayouts/slideLayout64.xml"/><Relationship Id="rId4" Type="http://schemas.openxmlformats.org/officeDocument/2006/relationships/image" Target="../media/image298.png"/></Relationships>
</file>

<file path=ppt/slides/_rels/slide386.xml.rels><?xml version="1.0" encoding="UTF-8" standalone="yes"?>
<Relationships xmlns="http://schemas.openxmlformats.org/package/2006/relationships"><Relationship Id="rId3" Type="http://schemas.openxmlformats.org/officeDocument/2006/relationships/hyperlink" Target="https://baptisthealth.net/baptist-health-news/cdc-urges-wearing-of-cloth-face-coverings-to-slow-spread-of-covid-19/?cat=education" TargetMode="External"/><Relationship Id="rId2" Type="http://schemas.openxmlformats.org/officeDocument/2006/relationships/notesSlide" Target="../notesSlides/notesSlide240.xml"/><Relationship Id="rId1" Type="http://schemas.openxmlformats.org/officeDocument/2006/relationships/slideLayout" Target="../slideLayouts/slideLayout64.xml"/><Relationship Id="rId4" Type="http://schemas.openxmlformats.org/officeDocument/2006/relationships/image" Target="../media/image299.png"/></Relationships>
</file>

<file path=ppt/slides/_rels/slide387.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1.xml"/><Relationship Id="rId1" Type="http://schemas.openxmlformats.org/officeDocument/2006/relationships/slideLayout" Target="../slideLayouts/slideLayout64.xml"/><Relationship Id="rId4" Type="http://schemas.openxmlformats.org/officeDocument/2006/relationships/image" Target="../media/image300.png"/></Relationships>
</file>

<file path=ppt/slides/_rels/slide388.xml.rels><?xml version="1.0" encoding="UTF-8" standalone="yes"?>
<Relationships xmlns="http://schemas.openxmlformats.org/package/2006/relationships"><Relationship Id="rId3" Type="http://schemas.openxmlformats.org/officeDocument/2006/relationships/hyperlink" Target="https://www.thebostonpilot.com/article.asp?ID=187901" TargetMode="External"/><Relationship Id="rId2" Type="http://schemas.openxmlformats.org/officeDocument/2006/relationships/notesSlide" Target="../notesSlides/notesSlide242.xml"/><Relationship Id="rId1" Type="http://schemas.openxmlformats.org/officeDocument/2006/relationships/slideLayout" Target="../slideLayouts/slideLayout64.xml"/><Relationship Id="rId4" Type="http://schemas.openxmlformats.org/officeDocument/2006/relationships/image" Target="../media/image300.png"/></Relationships>
</file>

<file path=ppt/slides/_rels/slide389.xml.rels><?xml version="1.0" encoding="UTF-8" standalone="yes"?>
<Relationships xmlns="http://schemas.openxmlformats.org/package/2006/relationships"><Relationship Id="rId3" Type="http://schemas.openxmlformats.org/officeDocument/2006/relationships/hyperlink" Target="https://www.theguardian.com/world/2020/may/15/us-coronavirus-message-god-poll-results?CMP=Share_iOSApp_Other" TargetMode="External"/><Relationship Id="rId2" Type="http://schemas.openxmlformats.org/officeDocument/2006/relationships/notesSlide" Target="../notesSlides/notesSlide243.xml"/><Relationship Id="rId1" Type="http://schemas.openxmlformats.org/officeDocument/2006/relationships/slideLayout" Target="../slideLayouts/slideLayout64.xml"/><Relationship Id="rId5" Type="http://schemas.openxmlformats.org/officeDocument/2006/relationships/image" Target="../media/image302.png"/><Relationship Id="rId4" Type="http://schemas.openxmlformats.org/officeDocument/2006/relationships/image" Target="../media/image301.png"/></Relationships>
</file>

<file path=ppt/slides/_rels/slide39.xml.rels><?xml version="1.0" encoding="UTF-8" standalone="yes"?>
<Relationships xmlns="http://schemas.openxmlformats.org/package/2006/relationships"><Relationship Id="rId3" Type="http://schemas.openxmlformats.org/officeDocument/2006/relationships/hyperlink" Target="https://www.opb.org/article/2023/09/29/erika-hayasaki-somewhere-sisters/" TargetMode="External"/><Relationship Id="rId2" Type="http://schemas.openxmlformats.org/officeDocument/2006/relationships/image" Target="../media/image33.png"/><Relationship Id="rId1" Type="http://schemas.openxmlformats.org/officeDocument/2006/relationships/slideLayout" Target="../slideLayouts/slideLayout218.xml"/></Relationships>
</file>

<file path=ppt/slides/_rels/slide390.xml.rels><?xml version="1.0" encoding="UTF-8" standalone="yes"?>
<Relationships xmlns="http://schemas.openxmlformats.org/package/2006/relationships"><Relationship Id="rId3" Type="http://schemas.openxmlformats.org/officeDocument/2006/relationships/image" Target="../media/image303.png"/><Relationship Id="rId2" Type="http://schemas.openxmlformats.org/officeDocument/2006/relationships/notesSlide" Target="../notesSlides/notesSlide244.xml"/><Relationship Id="rId1" Type="http://schemas.openxmlformats.org/officeDocument/2006/relationships/slideLayout" Target="../slideLayouts/slideLayout64.xml"/><Relationship Id="rId5" Type="http://schemas.openxmlformats.org/officeDocument/2006/relationships/image" Target="../media/image304.png"/><Relationship Id="rId4" Type="http://schemas.openxmlformats.org/officeDocument/2006/relationships/hyperlink" Target="https://www.marketwatch.com/story/why-do-so-many-americans-refuse-to-wear-face-masks-it-may-have-nothing-to-do-with-politics-2020-06-16" TargetMode="External"/></Relationships>
</file>

<file path=ppt/slides/_rels/slide39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2.xml.rels><?xml version="1.0" encoding="UTF-8" standalone="yes"?>
<Relationships xmlns="http://schemas.openxmlformats.org/package/2006/relationships"><Relationship Id="rId3" Type="http://schemas.openxmlformats.org/officeDocument/2006/relationships/image" Target="../media/image305.png"/><Relationship Id="rId2" Type="http://schemas.openxmlformats.org/officeDocument/2006/relationships/notesSlide" Target="../notesSlides/notesSlide245.xml"/><Relationship Id="rId1" Type="http://schemas.openxmlformats.org/officeDocument/2006/relationships/slideLayout" Target="../slideLayouts/slideLayout64.xml"/><Relationship Id="rId4" Type="http://schemas.openxmlformats.org/officeDocument/2006/relationships/hyperlink" Target="https://www.tmz.com/2020/06/20/woman-brings-newborn-three-week-old-baby-trump-tulsa-rally-covid/" TargetMode="External"/></Relationships>
</file>

<file path=ppt/slides/_rels/slide39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6.xml.rels><?xml version="1.0" encoding="UTF-8" standalone="yes"?>
<Relationships xmlns="http://schemas.openxmlformats.org/package/2006/relationships"><Relationship Id="rId3" Type="http://schemas.openxmlformats.org/officeDocument/2006/relationships/hyperlink" Target="https://www.cnet.com/features/the-misunderstood-funeral-tech-thats-illegal-in-30-states/" TargetMode="External"/><Relationship Id="rId2" Type="http://schemas.openxmlformats.org/officeDocument/2006/relationships/notesSlide" Target="../notesSlides/notesSlide246.xml"/><Relationship Id="rId1" Type="http://schemas.openxmlformats.org/officeDocument/2006/relationships/slideLayout" Target="../slideLayouts/slideLayout64.xml"/><Relationship Id="rId4" Type="http://schemas.openxmlformats.org/officeDocument/2006/relationships/image" Target="../media/image306.png"/></Relationships>
</file>

<file path=ppt/slides/_rels/slide39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398.xml.rels><?xml version="1.0" encoding="UTF-8" standalone="yes"?>
<Relationships xmlns="http://schemas.openxmlformats.org/package/2006/relationships"><Relationship Id="rId3" Type="http://schemas.openxmlformats.org/officeDocument/2006/relationships/hyperlink" Target="https://www.aljazeera.com/programmes/newsfeed/2020/05/ghana-dancing-pallbearers-stay-home-dance-200519100012123.html" TargetMode="External"/><Relationship Id="rId2" Type="http://schemas.openxmlformats.org/officeDocument/2006/relationships/notesSlide" Target="../notesSlides/notesSlide247.xml"/><Relationship Id="rId1" Type="http://schemas.openxmlformats.org/officeDocument/2006/relationships/slideLayout" Target="../slideLayouts/slideLayout64.xml"/><Relationship Id="rId4" Type="http://schemas.openxmlformats.org/officeDocument/2006/relationships/image" Target="../media/image307.png"/></Relationships>
</file>

<file path=ppt/slides/_rels/slide39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40.xml"/></Relationships>
</file>

<file path=ppt/slides/_rels/slide4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i.guim.co.uk/img/media/a6c2902e5a147b3041611f40ed055a68b381985c/0_385_5774_3464/master/5774.jpg?width=700&amp;quality=45&amp;auto=format&amp;fit=max&amp;dpr=2&amp;s=f47928eb62863948d2193f3db3716f9c" TargetMode="External"/><Relationship Id="rId1" Type="http://schemas.openxmlformats.org/officeDocument/2006/relationships/slideLayout" Target="../slideLayouts/slideLayout218.xml"/><Relationship Id="rId4" Type="http://schemas.openxmlformats.org/officeDocument/2006/relationships/image" Target="../media/image25.JPG"/></Relationships>
</file>

<file path=ppt/slides/_rels/slide400.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48.xml"/><Relationship Id="rId1" Type="http://schemas.openxmlformats.org/officeDocument/2006/relationships/slideLayout" Target="../slideLayouts/slideLayout64.xml"/><Relationship Id="rId4" Type="http://schemas.openxmlformats.org/officeDocument/2006/relationships/image" Target="../media/image308.png"/></Relationships>
</file>

<file path=ppt/slides/_rels/slide401.xml.rels><?xml version="1.0" encoding="UTF-8" standalone="yes"?>
<Relationships xmlns="http://schemas.openxmlformats.org/package/2006/relationships"><Relationship Id="rId3" Type="http://schemas.openxmlformats.org/officeDocument/2006/relationships/image" Target="../media/image309.png"/><Relationship Id="rId2" Type="http://schemas.openxmlformats.org/officeDocument/2006/relationships/notesSlide" Target="../notesSlides/notesSlide249.xml"/><Relationship Id="rId1" Type="http://schemas.openxmlformats.org/officeDocument/2006/relationships/slideLayout" Target="../slideLayouts/slideLayout64.xml"/><Relationship Id="rId6" Type="http://schemas.openxmlformats.org/officeDocument/2006/relationships/image" Target="../media/image311.png"/><Relationship Id="rId5" Type="http://schemas.openxmlformats.org/officeDocument/2006/relationships/image" Target="../media/image310.png"/><Relationship Id="rId4" Type="http://schemas.openxmlformats.org/officeDocument/2006/relationships/hyperlink" Target="http://www.dioceseduluth.org/index.php" TargetMode="External"/></Relationships>
</file>

<file path=ppt/slides/_rels/slide402.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0.xml"/><Relationship Id="rId1" Type="http://schemas.openxmlformats.org/officeDocument/2006/relationships/slideLayout" Target="../slideLayouts/slideLayout64.xml"/><Relationship Id="rId4" Type="http://schemas.openxmlformats.org/officeDocument/2006/relationships/image" Target="../media/image308.png"/></Relationships>
</file>

<file path=ppt/slides/_rels/slide403.xml.rels><?xml version="1.0" encoding="UTF-8" standalone="yes"?>
<Relationships xmlns="http://schemas.openxmlformats.org/package/2006/relationships"><Relationship Id="rId3" Type="http://schemas.openxmlformats.org/officeDocument/2006/relationships/hyperlink" Target="http://www.dioceseduluth.org/index.php" TargetMode="External"/><Relationship Id="rId2" Type="http://schemas.openxmlformats.org/officeDocument/2006/relationships/notesSlide" Target="../notesSlides/notesSlide251.xml"/><Relationship Id="rId1" Type="http://schemas.openxmlformats.org/officeDocument/2006/relationships/slideLayout" Target="../slideLayouts/slideLayout64.xml"/><Relationship Id="rId4" Type="http://schemas.openxmlformats.org/officeDocument/2006/relationships/image" Target="../media/image308.png"/></Relationships>
</file>

<file path=ppt/slides/_rels/slide404.xml.rels><?xml version="1.0" encoding="UTF-8" standalone="yes"?>
<Relationships xmlns="http://schemas.openxmlformats.org/package/2006/relationships"><Relationship Id="rId3" Type="http://schemas.openxmlformats.org/officeDocument/2006/relationships/image" Target="../media/image312.png"/><Relationship Id="rId2" Type="http://schemas.openxmlformats.org/officeDocument/2006/relationships/notesSlide" Target="../notesSlides/notesSlide252.xml"/><Relationship Id="rId1" Type="http://schemas.openxmlformats.org/officeDocument/2006/relationships/slideLayout" Target="../slideLayouts/slideLayout64.xml"/><Relationship Id="rId5" Type="http://schemas.openxmlformats.org/officeDocument/2006/relationships/image" Target="../media/image313.png"/><Relationship Id="rId4" Type="http://schemas.openxmlformats.org/officeDocument/2006/relationships/hyperlink" Target="http://www.minnesotamonthly.com/Lifestyle/People-Profiles/Meet-Mother-Mary-Clare-RoufsOne-of-the-Youngest-Nuns-in-America/" TargetMode="External"/></Relationships>
</file>

<file path=ppt/slides/_rels/slide405.xml.rels><?xml version="1.0" encoding="UTF-8" standalone="yes"?>
<Relationships xmlns="http://schemas.openxmlformats.org/package/2006/relationships"><Relationship Id="rId3" Type="http://schemas.openxmlformats.org/officeDocument/2006/relationships/image" Target="../media/image314.png"/><Relationship Id="rId2" Type="http://schemas.openxmlformats.org/officeDocument/2006/relationships/notesSlide" Target="../notesSlides/notesSlide253.xml"/><Relationship Id="rId1" Type="http://schemas.openxmlformats.org/officeDocument/2006/relationships/slideLayout" Target="../slideLayouts/slideLayout64.xml"/><Relationship Id="rId5" Type="http://schemas.openxmlformats.org/officeDocument/2006/relationships/image" Target="../media/image315.png"/><Relationship Id="rId4" Type="http://schemas.openxmlformats.org/officeDocument/2006/relationships/hyperlink" Target="http://www.dioceseduluth.org/index.php" TargetMode="External"/></Relationships>
</file>

<file path=ppt/slides/_rels/slide406.xml.rels><?xml version="1.0" encoding="UTF-8" standalone="yes"?>
<Relationships xmlns="http://schemas.openxmlformats.org/package/2006/relationships"><Relationship Id="rId3" Type="http://schemas.openxmlformats.org/officeDocument/2006/relationships/image" Target="../media/image316.jpeg"/><Relationship Id="rId2" Type="http://schemas.openxmlformats.org/officeDocument/2006/relationships/notesSlide" Target="../notesSlides/notesSlide254.xml"/><Relationship Id="rId1" Type="http://schemas.openxmlformats.org/officeDocument/2006/relationships/slideLayout" Target="../slideLayouts/slideLayout64.xml"/><Relationship Id="rId5" Type="http://schemas.openxmlformats.org/officeDocument/2006/relationships/image" Target="../media/image317.png"/><Relationship Id="rId4" Type="http://schemas.openxmlformats.org/officeDocument/2006/relationships/hyperlink" Target="http://thecatholicspirit.com/featured/motherhood-in-the-sisterhood/" TargetMode="External"/></Relationships>
</file>

<file path=ppt/slides/_rels/slide407.xml.rels><?xml version="1.0" encoding="UTF-8" standalone="yes"?>
<Relationships xmlns="http://schemas.openxmlformats.org/package/2006/relationships"><Relationship Id="rId3" Type="http://schemas.openxmlformats.org/officeDocument/2006/relationships/hyperlink" Target="http://news.bbc.co.uk/2/hi/uk_news/7999000.stm" TargetMode="External"/><Relationship Id="rId2" Type="http://schemas.openxmlformats.org/officeDocument/2006/relationships/notesSlide" Target="../notesSlides/notesSlide255.xml"/><Relationship Id="rId1" Type="http://schemas.openxmlformats.org/officeDocument/2006/relationships/slideLayout" Target="../slideLayouts/slideLayout64.xml"/><Relationship Id="rId5" Type="http://schemas.openxmlformats.org/officeDocument/2006/relationships/image" Target="../media/image319.png"/><Relationship Id="rId4" Type="http://schemas.openxmlformats.org/officeDocument/2006/relationships/image" Target="../media/image318.png"/></Relationships>
</file>

<file path=ppt/slides/_rels/slide408.xml.rels><?xml version="1.0" encoding="UTF-8" standalone="yes"?>
<Relationships xmlns="http://schemas.openxmlformats.org/package/2006/relationships"><Relationship Id="rId3" Type="http://schemas.openxmlformats.org/officeDocument/2006/relationships/image" Target="../media/image320.png"/><Relationship Id="rId2" Type="http://schemas.openxmlformats.org/officeDocument/2006/relationships/notesSlide" Target="../notesSlides/notesSlide256.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world/2019/feb/20/pope-francis-decries-critics-of-church-as-friends-of-the-devil?CMP=Share_iOSApp_Other" TargetMode="External"/></Relationships>
</file>

<file path=ppt/slides/_rels/slide409.xml.rels><?xml version="1.0" encoding="UTF-8" standalone="yes"?>
<Relationships xmlns="http://schemas.openxmlformats.org/package/2006/relationships"><Relationship Id="rId3" Type="http://schemas.openxmlformats.org/officeDocument/2006/relationships/image" Target="../media/image321.png"/><Relationship Id="rId2" Type="http://schemas.openxmlformats.org/officeDocument/2006/relationships/notesSlide" Target="../notesSlides/notesSlide257.xml"/><Relationship Id="rId1" Type="http://schemas.openxmlformats.org/officeDocument/2006/relationships/slideLayout" Target="../slideLayouts/slideLayout64.xml"/><Relationship Id="rId5" Type="http://schemas.openxmlformats.org/officeDocument/2006/relationships/image" Target="../media/image322.png"/><Relationship Id="rId4" Type="http://schemas.openxmlformats.org/officeDocument/2006/relationships/hyperlink" Target="https://thehill.com/blogs/blog-briefing-room/news/410401-pope-says-devil-trying-to-divide-attack-the-catholic-church" TargetMode="External"/></Relationships>
</file>

<file path=ppt/slides/_rels/slide41.xml.rels><?xml version="1.0" encoding="UTF-8" standalone="yes"?>
<Relationships xmlns="http://schemas.openxmlformats.org/package/2006/relationships"><Relationship Id="rId3" Type="http://schemas.openxmlformats.org/officeDocument/2006/relationships/hyperlink" Target="https://carlzimmer.com/books/she-has-her-mothers-laugh/" TargetMode="External"/><Relationship Id="rId2" Type="http://schemas.openxmlformats.org/officeDocument/2006/relationships/image" Target="../media/image35.png"/><Relationship Id="rId1" Type="http://schemas.openxmlformats.org/officeDocument/2006/relationships/slideLayout" Target="../slideLayouts/slideLayout218.xml"/></Relationships>
</file>

<file path=ppt/slides/_rels/slide410.xml.rels><?xml version="1.0" encoding="UTF-8" standalone="yes"?>
<Relationships xmlns="http://schemas.openxmlformats.org/package/2006/relationships"><Relationship Id="rId3" Type="http://schemas.openxmlformats.org/officeDocument/2006/relationships/image" Target="../media/image323.png"/><Relationship Id="rId2" Type="http://schemas.openxmlformats.org/officeDocument/2006/relationships/notesSlide" Target="../notesSlides/notesSlide258.xml"/><Relationship Id="rId1" Type="http://schemas.openxmlformats.org/officeDocument/2006/relationships/slideLayout" Target="../slideLayouts/slideLayout64.xml"/><Relationship Id="rId5" Type="http://schemas.openxmlformats.org/officeDocument/2006/relationships/image" Target="../media/image25.JPG"/><Relationship Id="rId4" Type="http://schemas.openxmlformats.org/officeDocument/2006/relationships/hyperlink" Target="https://www.theguardian.com/film/2019/aug/15/hail-satan-are-satanists-now-the-good-guys-in-the-fight-against-the-evangelical-right?CMP=Share_iOSApp_Other" TargetMode="External"/></Relationships>
</file>

<file path=ppt/slides/_rels/slide4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59.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260.xml"/><Relationship Id="rId1" Type="http://schemas.openxmlformats.org/officeDocument/2006/relationships/slideLayout" Target="../slideLayouts/slideLayout141.xml"/><Relationship Id="rId4" Type="http://schemas.openxmlformats.org/officeDocument/2006/relationships/hyperlink" Target="http://en.wikipedia.org/wiki/Plato" TargetMode="External"/></Relationships>
</file>

<file path=ppt/slides/_rels/slide4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www.d.umn.edu/~troufs/#title" TargetMode="Externa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5.xml"/><Relationship Id="rId1" Type="http://schemas.openxmlformats.org/officeDocument/2006/relationships/slideLayout" Target="../slideLayouts/slideLayout75.xml"/><Relationship Id="rId5" Type="http://schemas.openxmlformats.org/officeDocument/2006/relationships/hyperlink" Target="https://www.nytimes.com/2022/06/01/opinion/politics-genetics-research.html?referringSource=articleShare" TargetMode="External"/><Relationship Id="rId4" Type="http://schemas.openxmlformats.org/officeDocument/2006/relationships/image" Target="../media/image37.png"/></Relationships>
</file>

<file path=ppt/slides/_rels/slide43.xml.rels><?xml version="1.0" encoding="UTF-8" standalone="yes"?>
<Relationships xmlns="http://schemas.openxmlformats.org/package/2006/relationships"><Relationship Id="rId3" Type="http://schemas.openxmlformats.org/officeDocument/2006/relationships/hyperlink" Target="https://www.theguardian.com/environment/2021/oct/20/your-green-credentials-may-be-linked-to-your-genes-scientists-say?CMP=Share_iOSApp_Other" TargetMode="External"/><Relationship Id="rId2" Type="http://schemas.openxmlformats.org/officeDocument/2006/relationships/notesSlide" Target="../notesSlides/notesSlide16.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science/2018/feb/28/hate-body-odour-youre-more-likely-to-have-rightwing-views?CMP=Share_iOSApp_Other" TargetMode="Externa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46.xml.rels><?xml version="1.0" encoding="UTF-8" standalone="yes"?>
<Relationships xmlns="http://schemas.openxmlformats.org/package/2006/relationships"><Relationship Id="rId3" Type="http://schemas.openxmlformats.org/officeDocument/2006/relationships/hyperlink" Target="https://imageio.forbes.com/specials-images/imageserve/653a89b7988194f3e38aa6ee/Human-Beings-are-Wired-for-Story-Here-s-Why/960x0.jpg?format=jpg&amp;width=1440" TargetMode="External"/><Relationship Id="rId2" Type="http://schemas.openxmlformats.org/officeDocument/2006/relationships/notesSlide" Target="../notesSlides/notesSlide18.xml"/><Relationship Id="rId1" Type="http://schemas.openxmlformats.org/officeDocument/2006/relationships/slideLayout" Target="../slideLayouts/slideLayout75.xml"/><Relationship Id="rId5" Type="http://schemas.openxmlformats.org/officeDocument/2006/relationships/image" Target="../media/image41.png"/><Relationship Id="rId4" Type="http://schemas.openxmlformats.org/officeDocument/2006/relationships/image" Target="../media/image40.png"/></Relationships>
</file>

<file path=ppt/slides/_rels/slide47.xml.rels><?xml version="1.0" encoding="UTF-8" standalone="yes"?>
<Relationships xmlns="http://schemas.openxmlformats.org/package/2006/relationships"><Relationship Id="rId3" Type="http://schemas.openxmlformats.org/officeDocument/2006/relationships/hyperlink" Target="https://blog.dropbox.com/topics/work-culture/our-minds-are-hardwired-to-wander--and-that-s-not-a-bad-thing" TargetMode="External"/><Relationship Id="rId2" Type="http://schemas.openxmlformats.org/officeDocument/2006/relationships/notesSlide" Target="../notesSlides/notesSlide19.xml"/><Relationship Id="rId1" Type="http://schemas.openxmlformats.org/officeDocument/2006/relationships/slideLayout" Target="../slideLayouts/slideLayout75.xml"/><Relationship Id="rId4" Type="http://schemas.openxmlformats.org/officeDocument/2006/relationships/image" Target="../media/image42.png"/></Relationships>
</file>

<file path=ppt/slides/_rels/slide48.xml.rels><?xml version="1.0" encoding="UTF-8" standalone="yes"?>
<Relationships xmlns="http://schemas.openxmlformats.org/package/2006/relationships"><Relationship Id="rId3" Type="http://schemas.openxmlformats.org/officeDocument/2006/relationships/hyperlink" Target="https://www.nei.nih.gov/about/news-and-events/news/retina-hardwired-predict-path-moving-objects" TargetMode="External"/><Relationship Id="rId2" Type="http://schemas.openxmlformats.org/officeDocument/2006/relationships/notesSlide" Target="../notesSlides/notesSlide20.xml"/><Relationship Id="rId1" Type="http://schemas.openxmlformats.org/officeDocument/2006/relationships/slideLayout" Target="../slideLayouts/slideLayout75.xml"/><Relationship Id="rId5" Type="http://schemas.openxmlformats.org/officeDocument/2006/relationships/image" Target="../media/image44.png"/><Relationship Id="rId4" Type="http://schemas.openxmlformats.org/officeDocument/2006/relationships/image" Target="../media/image43.png"/></Relationships>
</file>

<file path=ppt/slides/_rels/slide4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hyperlink" Target="https://www.theguardian.com/lifeandstyle/2019/mar/30/mind-games-what-magic-reveals-about-how-our-brains-work"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240.xml"/></Relationships>
</file>

<file path=ppt/slides/_rels/slide50.xml.rels><?xml version="1.0" encoding="UTF-8" standalone="yes"?>
<Relationships xmlns="http://schemas.openxmlformats.org/package/2006/relationships"><Relationship Id="rId3" Type="http://schemas.openxmlformats.org/officeDocument/2006/relationships/hyperlink" Target="https://www.businessinsider.com/are-left-handed-people-more-creative-2023-3" TargetMode="External"/><Relationship Id="rId2" Type="http://schemas.openxmlformats.org/officeDocument/2006/relationships/image" Target="../media/image46.png"/><Relationship Id="rId1" Type="http://schemas.openxmlformats.org/officeDocument/2006/relationships/slideLayout" Target="../slideLayouts/slideLayout30.xml"/><Relationship Id="rId4" Type="http://schemas.openxmlformats.org/officeDocument/2006/relationships/image" Target="../media/image47.png"/></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hyperlink" Target="http://news.bbc.co.uk/2/hi/health/6923577.stm" TargetMode="External"/><Relationship Id="rId1" Type="http://schemas.openxmlformats.org/officeDocument/2006/relationships/slideLayout" Target="../slideLayouts/slideLayout30.xml"/><Relationship Id="rId4" Type="http://schemas.openxmlformats.org/officeDocument/2006/relationships/image" Target="../media/image50.png"/></Relationships>
</file>

<file path=ppt/slides/_rels/slide54.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www.durangoherald.com/articles/born-into-a-right-handed-world-lefties-have-faced-persecution-struggles-and-triumphs/" TargetMode="External"/><Relationship Id="rId1" Type="http://schemas.openxmlformats.org/officeDocument/2006/relationships/slideLayout" Target="../slideLayouts/slideLayout30.xml"/><Relationship Id="rId4" Type="http://schemas.openxmlformats.org/officeDocument/2006/relationships/image" Target="../media/image52.png"/></Relationships>
</file>

<file path=ppt/slides/_rels/slide5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news.bbc.co.uk/2/hi/health/8478287.stm" TargetMode="External"/><Relationship Id="rId1" Type="http://schemas.openxmlformats.org/officeDocument/2006/relationships/slideLayout" Target="../slideLayouts/slideLayout30.xml"/></Relationships>
</file>

<file path=ppt/slides/_rels/slide57.xml.rels><?xml version="1.0" encoding="UTF-8" standalone="yes"?>
<Relationships xmlns="http://schemas.openxmlformats.org/package/2006/relationships"><Relationship Id="rId3" Type="http://schemas.openxmlformats.org/officeDocument/2006/relationships/hyperlink" Target="https://www.theguardian.com/us-news/2018/feb/27/victim-blaming-science-behind-psychology-research?CMP=Share_iOSApp_Other" TargetMode="External"/><Relationship Id="rId2" Type="http://schemas.openxmlformats.org/officeDocument/2006/relationships/notesSlide" Target="../notesSlides/notesSlide22.xml"/><Relationship Id="rId1" Type="http://schemas.openxmlformats.org/officeDocument/2006/relationships/slideLayout" Target="../slideLayouts/slideLayout75.xml"/><Relationship Id="rId5" Type="http://schemas.openxmlformats.org/officeDocument/2006/relationships/image" Target="../media/image25.JPG"/><Relationship Id="rId4" Type="http://schemas.openxmlformats.org/officeDocument/2006/relationships/image" Target="../media/image54.png"/></Relationships>
</file>

<file path=ppt/slides/_rels/slide58.xml.rels><?xml version="1.0" encoding="UTF-8" standalone="yes"?>
<Relationships xmlns="http://schemas.openxmlformats.org/package/2006/relationships"><Relationship Id="rId3" Type="http://schemas.openxmlformats.org/officeDocument/2006/relationships/hyperlink" Target="https://www.verywellmind.com/negative-bias-4589618" TargetMode="External"/><Relationship Id="rId2" Type="http://schemas.openxmlformats.org/officeDocument/2006/relationships/notesSlide" Target="../notesSlides/notesSlide23.xml"/><Relationship Id="rId1" Type="http://schemas.openxmlformats.org/officeDocument/2006/relationships/slideLayout" Target="../slideLayouts/slideLayout75.xml"/><Relationship Id="rId4" Type="http://schemas.openxmlformats.org/officeDocument/2006/relationships/image" Target="../media/image55.png"/></Relationships>
</file>

<file path=ppt/slides/_rels/slide59.xml.rels><?xml version="1.0" encoding="UTF-8" standalone="yes"?>
<Relationships xmlns="http://schemas.openxmlformats.org/package/2006/relationships"><Relationship Id="rId3" Type="http://schemas.openxmlformats.org/officeDocument/2006/relationships/hyperlink" Target="https://bigthink.com/the-well/how-to-be-happy-415573/" TargetMode="External"/><Relationship Id="rId2" Type="http://schemas.openxmlformats.org/officeDocument/2006/relationships/notesSlide" Target="../notesSlides/notesSlide24.xml"/><Relationship Id="rId1" Type="http://schemas.openxmlformats.org/officeDocument/2006/relationships/slideLayout" Target="../slideLayouts/slideLayout75.xml"/><Relationship Id="rId5" Type="http://schemas.openxmlformats.org/officeDocument/2006/relationships/image" Target="../media/image57.png"/><Relationship Id="rId4" Type="http://schemas.openxmlformats.org/officeDocument/2006/relationships/image" Target="../media/image5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240.xml"/></Relationships>
</file>

<file path=ppt/slides/_rels/slide6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185.xml"/><Relationship Id="rId4" Type="http://schemas.openxmlformats.org/officeDocument/2006/relationships/hyperlink" Target="http://news.bbc.co.uk/2/hi/health/7278853.stm"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news.bbc.co.uk/2/hi/health/7798687.stm" TargetMode="External"/><Relationship Id="rId2" Type="http://schemas.openxmlformats.org/officeDocument/2006/relationships/notesSlide" Target="../notesSlides/notesSlide26.xml"/><Relationship Id="rId1" Type="http://schemas.openxmlformats.org/officeDocument/2006/relationships/slideLayout" Target="../slideLayouts/slideLayout75.xml"/><Relationship Id="rId4" Type="http://schemas.openxmlformats.org/officeDocument/2006/relationships/image" Target="../media/image59.png"/></Relationships>
</file>

<file path=ppt/slides/_rels/slide62.xml.rels><?xml version="1.0" encoding="UTF-8" standalone="yes"?>
<Relationships xmlns="http://schemas.openxmlformats.org/package/2006/relationships"><Relationship Id="rId3" Type="http://schemas.openxmlformats.org/officeDocument/2006/relationships/hyperlink" Target="https://www.nationalgeographic.com/science/article/gross-why-humans-are-hardwired-to-feel-disgust" TargetMode="External"/><Relationship Id="rId2" Type="http://schemas.openxmlformats.org/officeDocument/2006/relationships/notesSlide" Target="../notesSlides/notesSlide27.xml"/><Relationship Id="rId1" Type="http://schemas.openxmlformats.org/officeDocument/2006/relationships/slideLayout" Target="../slideLayouts/slideLayout75.xml"/><Relationship Id="rId5" Type="http://schemas.openxmlformats.org/officeDocument/2006/relationships/image" Target="../media/image61.png"/><Relationship Id="rId4" Type="http://schemas.openxmlformats.org/officeDocument/2006/relationships/image" Target="../media/image60.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5.xml"/></Relationships>
</file>

<file path=ppt/slides/_rels/slide64.xml.rels><?xml version="1.0" encoding="UTF-8" standalone="yes"?>
<Relationships xmlns="http://schemas.openxmlformats.org/package/2006/relationships"><Relationship Id="rId3" Type="http://schemas.openxmlformats.org/officeDocument/2006/relationships/hyperlink" Target="https://www.psychologytoday.com/us/blog/am-i-right/202210/are-we-hard-wired-for-love" TargetMode="External"/><Relationship Id="rId2" Type="http://schemas.openxmlformats.org/officeDocument/2006/relationships/notesSlide" Target="../notesSlides/notesSlide29.xml"/><Relationship Id="rId1" Type="http://schemas.openxmlformats.org/officeDocument/2006/relationships/slideLayout" Target="../slideLayouts/slideLayout75.xml"/><Relationship Id="rId4" Type="http://schemas.openxmlformats.org/officeDocument/2006/relationships/image" Target="../media/image62.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30.xml"/></Relationships>
</file>

<file path=ppt/slides/_rels/slide66.xml.rels><?xml version="1.0" encoding="UTF-8" standalone="yes"?>
<Relationships xmlns="http://schemas.openxmlformats.org/package/2006/relationships"><Relationship Id="rId3" Type="http://schemas.openxmlformats.org/officeDocument/2006/relationships/hyperlink" Target="https://www.bbc.com/news/health-43343807" TargetMode="External"/><Relationship Id="rId2" Type="http://schemas.openxmlformats.org/officeDocument/2006/relationships/notesSlide" Target="../notesSlides/notesSlide31.xml"/><Relationship Id="rId1" Type="http://schemas.openxmlformats.org/officeDocument/2006/relationships/slideLayout" Target="../slideLayouts/slideLayout75.xml"/><Relationship Id="rId5" Type="http://schemas.openxmlformats.org/officeDocument/2006/relationships/image" Target="../media/image31.jpg"/><Relationship Id="rId4" Type="http://schemas.openxmlformats.org/officeDocument/2006/relationships/image" Target="../media/image63.png"/></Relationships>
</file>

<file path=ppt/slides/_rels/slide67.xml.rels><?xml version="1.0" encoding="UTF-8" standalone="yes"?>
<Relationships xmlns="http://schemas.openxmlformats.org/package/2006/relationships"><Relationship Id="rId8" Type="http://schemas.openxmlformats.org/officeDocument/2006/relationships/customXml" Target="../ink/ink4.xml"/><Relationship Id="rId3" Type="http://schemas.openxmlformats.org/officeDocument/2006/relationships/hyperlink" Target="https://timesofindia.indiatimes.com/home/sunday-times/wanting-to-sit-and-not-exercise-is-normal-were-hardwired-to-avoid-useless-exertion-says-harvard-paleoanthropologist-daniel-lieberman/articleshow/80726076.cms" TargetMode="External"/><Relationship Id="rId7" Type="http://schemas.openxmlformats.org/officeDocument/2006/relationships/image" Target="../media/image273.png"/><Relationship Id="rId2" Type="http://schemas.openxmlformats.org/officeDocument/2006/relationships/notesSlide" Target="../notesSlides/notesSlide32.xml"/><Relationship Id="rId1" Type="http://schemas.openxmlformats.org/officeDocument/2006/relationships/slideLayout" Target="../slideLayouts/slideLayout75.xml"/><Relationship Id="rId6" Type="http://schemas.openxmlformats.org/officeDocument/2006/relationships/customXml" Target="../ink/ink3.xml"/><Relationship Id="rId5" Type="http://schemas.openxmlformats.org/officeDocument/2006/relationships/image" Target="../media/image65.png"/><Relationship Id="rId4" Type="http://schemas.openxmlformats.org/officeDocument/2006/relationships/image" Target="../media/image64.png"/><Relationship Id="rId9" Type="http://schemas.openxmlformats.org/officeDocument/2006/relationships/image" Target="../media/image280.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69.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33.xml"/><Relationship Id="rId1" Type="http://schemas.openxmlformats.org/officeDocument/2006/relationships/slideLayout" Target="../slideLayouts/slideLayout75.xml"/><Relationship Id="rId5" Type="http://schemas.openxmlformats.org/officeDocument/2006/relationships/hyperlink" Target="http://www.bbc.com/future/story/20150928-tall-vs-small-which-is-it-better-to-be" TargetMode="External"/><Relationship Id="rId4" Type="http://schemas.openxmlformats.org/officeDocument/2006/relationships/image" Target="../media/image23.jp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40.xml"/></Relationships>
</file>

<file path=ppt/slides/_rels/slide70.xml.rels><?xml version="1.0" encoding="UTF-8" standalone="yes"?>
<Relationships xmlns="http://schemas.openxmlformats.org/package/2006/relationships"><Relationship Id="rId3" Type="http://schemas.openxmlformats.org/officeDocument/2006/relationships/hyperlink" Target="https://www.bbc.com/news/health-45953442" TargetMode="External"/><Relationship Id="rId2" Type="http://schemas.openxmlformats.org/officeDocument/2006/relationships/notesSlide" Target="../notesSlides/notesSlide34.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67.png"/></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5.xml"/><Relationship Id="rId1" Type="http://schemas.openxmlformats.org/officeDocument/2006/relationships/slideLayout" Target="../slideLayouts/slideLayout185.xml"/><Relationship Id="rId5" Type="http://schemas.openxmlformats.org/officeDocument/2006/relationships/hyperlink" Target="http://www.bbc.com/news/health-34360865" TargetMode="External"/><Relationship Id="rId4" Type="http://schemas.openxmlformats.org/officeDocument/2006/relationships/image" Target="../media/image23.jp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36.xml"/><Relationship Id="rId1" Type="http://schemas.openxmlformats.org/officeDocument/2006/relationships/slideLayout" Target="../slideLayouts/slideLayout75.xml"/></Relationships>
</file>

<file path=ppt/slides/_rels/slide73.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7.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70.png"/></Relationships>
</file>

<file path=ppt/slides/_rels/slide74.xml.rels><?xml version="1.0" encoding="UTF-8" standalone="yes"?>
<Relationships xmlns="http://schemas.openxmlformats.org/package/2006/relationships"><Relationship Id="rId3" Type="http://schemas.openxmlformats.org/officeDocument/2006/relationships/hyperlink" Target="https://www.bbc.com/future/article/20180130-do-you-inherit-the-ability-to-roll-your-tongue" TargetMode="External"/><Relationship Id="rId2" Type="http://schemas.openxmlformats.org/officeDocument/2006/relationships/notesSlide" Target="../notesSlides/notesSlide38.xml"/><Relationship Id="rId1" Type="http://schemas.openxmlformats.org/officeDocument/2006/relationships/slideLayout" Target="../slideLayouts/slideLayout75.xml"/></Relationships>
</file>

<file path=ppt/slides/_rels/slide75.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39.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6.xml.rels><?xml version="1.0" encoding="UTF-8" standalone="yes"?>
<Relationships xmlns="http://schemas.openxmlformats.org/package/2006/relationships"><Relationship Id="rId3" Type="http://schemas.openxmlformats.org/officeDocument/2006/relationships/hyperlink" Target="https://www.newscientist.com/article/dn28582-scans-prove-theres-no-such-thing-as-a-male-or-female-brain/" TargetMode="External"/><Relationship Id="rId2" Type="http://schemas.openxmlformats.org/officeDocument/2006/relationships/notesSlide" Target="../notesSlides/notesSlide40.xml"/><Relationship Id="rId1" Type="http://schemas.openxmlformats.org/officeDocument/2006/relationships/slideLayout" Target="../slideLayouts/slideLayout75.xml"/><Relationship Id="rId5" Type="http://schemas.openxmlformats.org/officeDocument/2006/relationships/image" Target="../media/image72.png"/><Relationship Id="rId4" Type="http://schemas.openxmlformats.org/officeDocument/2006/relationships/image" Target="../media/image71.png"/></Relationships>
</file>

<file path=ppt/slides/_rels/slide7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1.xml"/><Relationship Id="rId1" Type="http://schemas.openxmlformats.org/officeDocument/2006/relationships/slideLayout" Target="../slideLayouts/slideLayout75.xml"/></Relationships>
</file>

<file path=ppt/slides/_rels/slide7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2.xml"/><Relationship Id="rId1" Type="http://schemas.openxmlformats.org/officeDocument/2006/relationships/slideLayout" Target="../slideLayouts/slideLayout207.xml"/></Relationships>
</file>

<file path=ppt/slides/_rels/slide7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3.xml"/><Relationship Id="rId1" Type="http://schemas.openxmlformats.org/officeDocument/2006/relationships/slideLayout" Target="../slideLayouts/slideLayout207.xml"/><Relationship Id="rId4" Type="http://schemas.openxmlformats.org/officeDocument/2006/relationships/hyperlink" Target="https://www.tes.com/news/behaviour-should-we-treat-girls-and-boys-differently?ns_mchannel=email&amp;ns_source=newsdaily_newsletter&amp;ns_campaign=NEWS_NLB_Wk3_Wed_16_Jan&amp;ns_linkname=bbcnews_teaching_newseducation_teaching&amp;ns_fee=0"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0.xml"/></Relationships>
</file>

<file path=ppt/slides/_rels/slide8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4.xml"/><Relationship Id="rId1" Type="http://schemas.openxmlformats.org/officeDocument/2006/relationships/slideLayout" Target="../slideLayouts/slideLayout185.xml"/></Relationships>
</file>

<file path=ppt/slides/_rels/slide81.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4.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6.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76.png"/><Relationship Id="rId1" Type="http://schemas.openxmlformats.org/officeDocument/2006/relationships/slideLayout" Target="../slideLayouts/slideLayout185.xml"/><Relationship Id="rId4" Type="http://schemas.openxmlformats.org/officeDocument/2006/relationships/hyperlink" Target="https://www.bbc.com/future/article/20200409-why-covid-19-is-different-for-men-and-women" TargetMode="External"/></Relationships>
</file>

<file path=ppt/slides/_rels/slide88.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s>
</file>

<file path=ppt/slides/_rels/slide89.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240.xml"/><Relationship Id="rId5" Type="http://schemas.openxmlformats.org/officeDocument/2006/relationships/image" Target="../media/image13.png"/><Relationship Id="rId4" Type="http://schemas.openxmlformats.org/officeDocument/2006/relationships/hyperlink" Target="http://en.wikipedia.org/wiki/Plato"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79.png"/></Relationships>
</file>

<file path=ppt/slides/_rels/slide91.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0.png"/></Relationships>
</file>

<file path=ppt/slides/_rels/slide92.xml.rels><?xml version="1.0" encoding="UTF-8" standalone="yes"?>
<Relationships xmlns="http://schemas.openxmlformats.org/package/2006/relationships"><Relationship Id="rId3" Type="http://schemas.openxmlformats.org/officeDocument/2006/relationships/hyperlink" Target="https://www.bbc.com/future/article/20200409-why-covid-19-is-different-for-men-and-women" TargetMode="External"/><Relationship Id="rId2" Type="http://schemas.openxmlformats.org/officeDocument/2006/relationships/image" Target="../media/image77.jpg"/><Relationship Id="rId1" Type="http://schemas.openxmlformats.org/officeDocument/2006/relationships/slideLayout" Target="../slideLayouts/slideLayout185.xml"/><Relationship Id="rId4" Type="http://schemas.openxmlformats.org/officeDocument/2006/relationships/image" Target="../media/image81.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94.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45.xml"/><Relationship Id="rId1" Type="http://schemas.openxmlformats.org/officeDocument/2006/relationships/slideLayout" Target="../slideLayouts/slideLayout75.xml"/><Relationship Id="rId4" Type="http://schemas.openxmlformats.org/officeDocument/2006/relationships/hyperlink" Target="http://www.pbs.org/wgbh/nova/body/science-picky-eaters.html" TargetMode="External"/></Relationships>
</file>

<file path=ppt/slides/_rels/slide9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hyperlink" Target="https://news.illinoisstate.edu/2021/04/social-media-effects-on-body-image-and-eating-disorders/" TargetMode="External"/><Relationship Id="rId1" Type="http://schemas.openxmlformats.org/officeDocument/2006/relationships/slideLayout" Target="../slideLayouts/slideLayout251.xml"/><Relationship Id="rId4" Type="http://schemas.openxmlformats.org/officeDocument/2006/relationships/image" Target="../media/image84.png"/></Relationships>
</file>

<file path=ppt/slides/_rels/slide96.xml.rels><?xml version="1.0" encoding="UTF-8" standalone="yes"?>
<Relationships xmlns="http://schemas.openxmlformats.org/package/2006/relationships"><Relationship Id="rId3" Type="http://schemas.openxmlformats.org/officeDocument/2006/relationships/hyperlink" Target="https://www.bbc.com/news/health-44520122" TargetMode="External"/><Relationship Id="rId2" Type="http://schemas.openxmlformats.org/officeDocument/2006/relationships/notesSlide" Target="../notesSlides/notesSlide46.xml"/><Relationship Id="rId1" Type="http://schemas.openxmlformats.org/officeDocument/2006/relationships/slideLayout" Target="../slideLayouts/slideLayout75.xml"/><Relationship Id="rId5" Type="http://schemas.openxmlformats.org/officeDocument/2006/relationships/image" Target="../media/image23.jpg"/><Relationship Id="rId4" Type="http://schemas.openxmlformats.org/officeDocument/2006/relationships/image" Target="../media/image85.png"/></Relationships>
</file>

<file path=ppt/slides/_rels/slide97.xml.rels><?xml version="1.0" encoding="UTF-8" standalone="yes"?>
<Relationships xmlns="http://schemas.openxmlformats.org/package/2006/relationships"><Relationship Id="rId3" Type="http://schemas.openxmlformats.org/officeDocument/2006/relationships/hyperlink" Target="http://www.forbes.com/lifestyle/health/feeds/hscout/2006/03/07/hscout531389.html" TargetMode="External"/><Relationship Id="rId2" Type="http://schemas.openxmlformats.org/officeDocument/2006/relationships/notesSlide" Target="../notesSlides/notesSlide47.xml"/><Relationship Id="rId1" Type="http://schemas.openxmlformats.org/officeDocument/2006/relationships/slideLayout" Target="../slideLayouts/slideLayout229.xml"/><Relationship Id="rId4" Type="http://schemas.openxmlformats.org/officeDocument/2006/relationships/image" Target="../media/image86.png"/></Relationships>
</file>

<file path=ppt/slides/_rels/slide98.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hyperlink" Target="http://news.bbc.co.uk/2/hi/health/7120564.stm" TargetMode="External"/><Relationship Id="rId1" Type="http://schemas.openxmlformats.org/officeDocument/2006/relationships/slideLayout" Target="../slideLayouts/slideLayout30.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75.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2010-2026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Subtitle 2"/>
          <p:cNvSpPr txBox="1">
            <a:spLocks/>
          </p:cNvSpPr>
          <p:nvPr/>
        </p:nvSpPr>
        <p:spPr>
          <a:xfrm>
            <a:off x="2282277" y="2685138"/>
            <a:ext cx="4480560" cy="260379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
        <p:nvSpPr>
          <p:cNvPr id="9" name="Rectangle 8">
            <a:extLst>
              <a:ext uri="{FF2B5EF4-FFF2-40B4-BE49-F238E27FC236}">
                <a16:creationId xmlns:a16="http://schemas.microsoft.com/office/drawing/2014/main" id="{F65D9693-D0BE-4DF7-B8A9-0BAC1DF3CDDA}"/>
              </a:ext>
            </a:extLst>
          </p:cNvPr>
          <p:cNvSpPr>
            <a:spLocks noChangeArrowheads="1"/>
          </p:cNvSpPr>
          <p:nvPr/>
        </p:nvSpPr>
        <p:spPr bwMode="auto">
          <a:xfrm>
            <a:off x="595723" y="1106898"/>
            <a:ext cx="7925568" cy="1077218"/>
          </a:xfrm>
          <a:prstGeom prst="rect">
            <a:avLst/>
          </a:prstGeom>
          <a:solidFill>
            <a:srgbClr val="D70000"/>
          </a:solid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Use your up / down arrow keys and / or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charset="0"/>
                <a:ea typeface="+mn-ea"/>
                <a:cs typeface="+mn-cs"/>
              </a:rPr>
              <a:t>your space bar to advance the slides</a:t>
            </a:r>
          </a:p>
        </p:txBody>
      </p:sp>
    </p:spTree>
    <p:extLst>
      <p:ext uri="{BB962C8B-B14F-4D97-AF65-F5344CB8AC3E}">
        <p14:creationId xmlns:p14="http://schemas.microsoft.com/office/powerpoint/2010/main" val="28088998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1447800" y="3472938"/>
            <a:ext cx="6191934" cy="3139321"/>
          </a:xfrm>
          <a:prstGeom prst="rect">
            <a:avLst/>
          </a:prstGeom>
        </p:spPr>
        <p:txBody>
          <a:bodyPr wrap="square">
            <a:spAutoFit/>
          </a:bodyPr>
          <a:lstStyle/>
          <a:p>
            <a:pPr algn="ctr"/>
            <a:r>
              <a:rPr kumimoji="1" lang="en-US" sz="5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a:t>
            </a: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ome debates going on today have been going on since at least the days of Socrates, Plato, and Aristotle</a:t>
            </a:r>
            <a:endParaRPr lang="en-US" sz="3600" dirty="0">
              <a:solidFill>
                <a:srgbClr val="000000"/>
              </a:solidFill>
            </a:endParaRPr>
          </a:p>
        </p:txBody>
      </p:sp>
    </p:spTree>
    <p:extLst>
      <p:ext uri="{BB962C8B-B14F-4D97-AF65-F5344CB8AC3E}">
        <p14:creationId xmlns:p14="http://schemas.microsoft.com/office/powerpoint/2010/main" val="3919707927"/>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http://news.bbc.co.uk/2/hi/health/7820042.stm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170" name="Picture 2"/>
          <p:cNvPicPr>
            <a:picLocks noChangeAspect="1" noChangeArrowheads="1"/>
          </p:cNvPicPr>
          <p:nvPr/>
        </p:nvPicPr>
        <p:blipFill>
          <a:blip r:embed="rId4" cstate="print"/>
          <a:srcRect/>
          <a:stretch>
            <a:fillRect/>
          </a:stretch>
        </p:blipFill>
        <p:spPr bwMode="auto">
          <a:xfrm>
            <a:off x="682171" y="1146630"/>
            <a:ext cx="7772400" cy="4857750"/>
          </a:xfrm>
          <a:prstGeom prst="rect">
            <a:avLst/>
          </a:prstGeom>
          <a:noFill/>
          <a:ln w="9525">
            <a:noFill/>
            <a:miter lim="800000"/>
            <a:headEnd/>
            <a:tailEnd/>
          </a:ln>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494E1A48-644F-0940-01EF-8D4C1DEE8F78}"/>
              </a:ext>
            </a:extLst>
          </p:cNvPr>
          <p:cNvSpPr>
            <a:spLocks noChangeArrowheads="1"/>
          </p:cNvSpPr>
          <p:nvPr/>
        </p:nvSpPr>
        <p:spPr bwMode="auto">
          <a:xfrm rot="3997208">
            <a:off x="64245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96620877"/>
      </p:ext>
    </p:extLst>
  </p:cSld>
  <p:clrMapOvr>
    <a:masterClrMapping/>
  </p:clrMapOvr>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91874" name="Text Box 2"/>
          <p:cNvSpPr txBox="1">
            <a:spLocks noChangeArrowheads="1"/>
          </p:cNvSpPr>
          <p:nvPr/>
        </p:nvSpPr>
        <p:spPr bwMode="auto">
          <a:xfrm>
            <a:off x="2590800" y="6338888"/>
            <a:ext cx="3941763" cy="27781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Verdana" pitchFamily="34" charset="0"/>
                <a:ea typeface="+mn-ea"/>
                <a:cs typeface="+mn-cs"/>
                <a:hlinkClick r:id="rId3"/>
              </a:rPr>
              <a:t>http://news.bbc.co.uk/2/hi/health/7837012.stm</a:t>
            </a:r>
            <a:endParaRPr kumimoji="0" lang="en-US" sz="1200" b="0" i="0" u="none" strike="noStrike" kern="1200" cap="none" spc="0" normalizeH="0" baseline="0" noProof="0">
              <a:ln>
                <a:noFill/>
              </a:ln>
              <a:solidFill>
                <a:srgbClr val="000000"/>
              </a:solidFill>
              <a:effectLst/>
              <a:uLnTx/>
              <a:uFillTx/>
              <a:latin typeface="Verdana" pitchFamily="34" charset="0"/>
              <a:ea typeface="+mn-ea"/>
              <a:cs typeface="+mn-cs"/>
            </a:endParaRPr>
          </a:p>
        </p:txBody>
      </p:sp>
      <p:pic>
        <p:nvPicPr>
          <p:cNvPr id="591875" name="Picture 2"/>
          <p:cNvPicPr>
            <a:picLocks noChangeAspect="1" noChangeArrowheads="1"/>
          </p:cNvPicPr>
          <p:nvPr/>
        </p:nvPicPr>
        <p:blipFill>
          <a:blip r:embed="rId4" cstate="print"/>
          <a:srcRect/>
          <a:stretch>
            <a:fillRect/>
          </a:stretch>
        </p:blipFill>
        <p:spPr bwMode="auto">
          <a:xfrm>
            <a:off x="685800" y="1143000"/>
            <a:ext cx="7772400" cy="485775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EA661BB3-2C87-4632-76D3-2141FD6C637E}"/>
              </a:ext>
            </a:extLst>
          </p:cNvPr>
          <p:cNvSpPr>
            <a:spLocks noChangeArrowheads="1"/>
          </p:cNvSpPr>
          <p:nvPr/>
        </p:nvSpPr>
        <p:spPr bwMode="auto">
          <a:xfrm rot="3997208">
            <a:off x="7097607" y="1728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9128918"/>
      </p:ext>
    </p:extLst>
  </p:cSld>
  <p:clrMapOvr>
    <a:masterClrMapping/>
  </p:clrMapOvr>
  <p:transition/>
</p:sld>
</file>

<file path=ppt/slides/slide1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2882405" y="6397625"/>
            <a:ext cx="335220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http://www.bbc.co.uk/news/uk-scotland-edinburgh-east-fife-14852541</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3705" y="810757"/>
            <a:ext cx="8229600" cy="5350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B033F731-6ABF-3505-C1C8-910358C9A22A}"/>
              </a:ext>
            </a:extLst>
          </p:cNvPr>
          <p:cNvSpPr>
            <a:spLocks noChangeArrowheads="1"/>
          </p:cNvSpPr>
          <p:nvPr/>
        </p:nvSpPr>
        <p:spPr bwMode="auto">
          <a:xfrm rot="3997208">
            <a:off x="5929207" y="395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0234216"/>
      </p:ext>
    </p:extLst>
  </p:cSld>
  <p:clrMapOvr>
    <a:masterClrMapping/>
  </p:clrMapOvr>
  <p:transition/>
</p:sld>
</file>

<file path=ppt/slides/slide1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4013" y="66449"/>
            <a:ext cx="5895975" cy="6696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3478722" y="6557279"/>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http://www.bbc.com/news/health-31372156</a:t>
            </a:r>
            <a:endParaRPr lang="en-US" sz="800" dirty="0">
              <a:solidFill>
                <a:srgbClr val="000000"/>
              </a:solidFill>
              <a:latin typeface="Arial" charset="0"/>
            </a:endParaRPr>
          </a:p>
        </p:txBody>
      </p:sp>
      <p:pic>
        <p:nvPicPr>
          <p:cNvPr id="1028"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1054" y="63250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8467837F-8338-0B9C-8D74-473C2757C52B}"/>
              </a:ext>
            </a:extLst>
          </p:cNvPr>
          <p:cNvSpPr>
            <a:spLocks noChangeArrowheads="1"/>
          </p:cNvSpPr>
          <p:nvPr/>
        </p:nvSpPr>
        <p:spPr bwMode="auto">
          <a:xfrm rot="3997208">
            <a:off x="7211907" y="-1381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7897216"/>
      </p:ext>
    </p:extLst>
  </p:cSld>
  <p:clrMapOvr>
    <a:masterClrMapping/>
  </p:clrMapOvr>
  <p:transition/>
</p:sld>
</file>

<file path=ppt/slides/slide1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AutoShape 8"/>
          <p:cNvSpPr>
            <a:spLocks noChangeArrowheads="1"/>
          </p:cNvSpPr>
          <p:nvPr/>
        </p:nvSpPr>
        <p:spPr bwMode="auto">
          <a:xfrm rot="7091537">
            <a:off x="5933817" y="85770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extLst>
      <p:ext uri="{BB962C8B-B14F-4D97-AF65-F5344CB8AC3E}">
        <p14:creationId xmlns:p14="http://schemas.microsoft.com/office/powerpoint/2010/main" val="1860240270"/>
      </p:ext>
    </p:extLst>
  </p:cSld>
  <p:clrMapOvr>
    <a:masterClrMapping/>
  </p:clrMapOvr>
  <p:transition/>
</p:sld>
</file>

<file path=ppt/slides/slide1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9949" y="457200"/>
            <a:ext cx="631507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624109" y="5000988"/>
            <a:ext cx="7881436" cy="1338828"/>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3600" b="1" dirty="0">
                <a:solidFill>
                  <a:srgbClr val="FF0000"/>
                </a:solidFill>
              </a:rPr>
              <a:t>“probiotics”</a:t>
            </a:r>
          </a:p>
          <a:p>
            <a:pPr algn="ctr">
              <a:lnSpc>
                <a:spcPct val="150000"/>
              </a:lnSpc>
            </a:pPr>
            <a:r>
              <a:rPr lang="en-US" b="1" dirty="0"/>
              <a:t>microorganisms believed to provide health benefits when consumed</a:t>
            </a:r>
            <a:endParaRPr lang="en-US" sz="900" dirty="0">
              <a:solidFill>
                <a:srgbClr val="000000"/>
              </a:solidFill>
            </a:endParaRPr>
          </a:p>
        </p:txBody>
      </p:sp>
      <p:sp>
        <p:nvSpPr>
          <p:cNvPr id="4" name="Rectangle 3">
            <a:extLst>
              <a:ext uri="{FF2B5EF4-FFF2-40B4-BE49-F238E27FC236}">
                <a16:creationId xmlns:a16="http://schemas.microsoft.com/office/drawing/2014/main" id="{F113B530-D605-4B62-AB28-053EB44663A3}"/>
              </a:ext>
            </a:extLst>
          </p:cNvPr>
          <p:cNvSpPr/>
          <p:nvPr/>
        </p:nvSpPr>
        <p:spPr>
          <a:xfrm>
            <a:off x="5892800" y="457200"/>
            <a:ext cx="1822224"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35177223"/>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3074" name="Picture 2" descr="http://media.npr.org/assets/bakertaylor/covers/c/cooked/9781594204210_custom-1a19057f4d5a146cc0b1c5d3e07c86f5e959b3ed-s6-c3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6375" y="704849"/>
            <a:ext cx="3615719" cy="5486400"/>
          </a:xfrm>
          <a:prstGeom prst="rect">
            <a:avLst/>
          </a:prstGeom>
          <a:noFill/>
          <a:extLst>
            <a:ext uri="{909E8E84-426E-40DD-AFC4-6F175D3DCCD1}">
              <a14:hiddenFill xmlns:a14="http://schemas.microsoft.com/office/drawing/2010/main">
                <a:solidFill>
                  <a:srgbClr val="FFFFFF"/>
                </a:solidFill>
              </a14:hiddenFill>
            </a:ext>
          </a:extLst>
        </p:spPr>
      </p:pic>
      <p:sp>
        <p:nvSpPr>
          <p:cNvPr id="4" name="Text Box 2"/>
          <p:cNvSpPr txBox="1">
            <a:spLocks noChangeArrowheads="1"/>
          </p:cNvSpPr>
          <p:nvPr/>
        </p:nvSpPr>
        <p:spPr bwMode="auto">
          <a:xfrm>
            <a:off x="3518858" y="6281513"/>
            <a:ext cx="2108334" cy="369332"/>
          </a:xfrm>
          <a:prstGeom prst="rect">
            <a:avLst/>
          </a:prstGeom>
          <a:noFill/>
          <a:ln w="28575">
            <a:noFill/>
            <a:miter lim="800000"/>
            <a:headEnd/>
            <a:tailEnd/>
          </a:ln>
        </p:spPr>
        <p:txBody>
          <a:bodyPr wrap="none">
            <a:spAutoFit/>
          </a:bodyPr>
          <a:lstStyle/>
          <a:p>
            <a:pPr algn="ctr"/>
            <a:r>
              <a:rPr lang="en-US" dirty="0">
                <a:solidFill>
                  <a:srgbClr val="FFFFFF"/>
                </a:solidFill>
                <a:latin typeface="Arial" charset="0"/>
              </a:rPr>
              <a:t>NY: Penguin, 2014</a:t>
            </a:r>
          </a:p>
        </p:txBody>
      </p:sp>
      <p:sp>
        <p:nvSpPr>
          <p:cNvPr id="5" name="Rectangle 4"/>
          <p:cNvSpPr/>
          <p:nvPr/>
        </p:nvSpPr>
        <p:spPr>
          <a:xfrm>
            <a:off x="1306299" y="3346392"/>
            <a:ext cx="6502574" cy="1546577"/>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800" b="1" dirty="0">
                <a:solidFill>
                  <a:srgbClr val="FF0000"/>
                </a:solidFill>
              </a:rPr>
              <a:t>“probiotics”</a:t>
            </a:r>
          </a:p>
          <a:p>
            <a:pPr algn="ctr">
              <a:lnSpc>
                <a:spcPct val="150000"/>
              </a:lnSpc>
            </a:pPr>
            <a:r>
              <a:rPr lang="en-US" sz="1400" b="1" dirty="0"/>
              <a:t>microorganisms believed to provide health benefits when consumed</a:t>
            </a:r>
          </a:p>
          <a:p>
            <a:pPr algn="ctr">
              <a:lnSpc>
                <a:spcPct val="150000"/>
              </a:lnSpc>
            </a:pPr>
            <a:r>
              <a:rPr lang="en-US" sz="1400" b="1" dirty="0">
                <a:solidFill>
                  <a:srgbClr val="000000"/>
                </a:solidFill>
              </a:rPr>
              <a:t>are featured in Michael </a:t>
            </a:r>
            <a:r>
              <a:rPr lang="en-US" sz="1400" b="1" dirty="0" err="1">
                <a:solidFill>
                  <a:srgbClr val="000000"/>
                </a:solidFill>
              </a:rPr>
              <a:t>Pollan’s</a:t>
            </a:r>
            <a:r>
              <a:rPr lang="en-US" sz="1400" b="1" dirty="0">
                <a:solidFill>
                  <a:srgbClr val="000000"/>
                </a:solidFill>
              </a:rPr>
              <a:t> </a:t>
            </a:r>
            <a:r>
              <a:rPr lang="en-US" sz="1400" b="1" i="1" dirty="0">
                <a:solidFill>
                  <a:srgbClr val="000000"/>
                </a:solidFill>
              </a:rPr>
              <a:t>Cooked</a:t>
            </a:r>
            <a:br>
              <a:rPr lang="en-US" sz="1400" b="1" i="1" dirty="0">
                <a:solidFill>
                  <a:srgbClr val="000000"/>
                </a:solidFill>
              </a:rPr>
            </a:br>
            <a:endParaRPr lang="en-US" sz="700" dirty="0">
              <a:solidFill>
                <a:srgbClr val="000000"/>
              </a:solidFill>
            </a:endParaRPr>
          </a:p>
        </p:txBody>
      </p:sp>
    </p:spTree>
    <p:extLst>
      <p:ext uri="{BB962C8B-B14F-4D97-AF65-F5344CB8AC3E}">
        <p14:creationId xmlns:p14="http://schemas.microsoft.com/office/powerpoint/2010/main" val="2699923198"/>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544264" y="6557279"/>
            <a:ext cx="4057521"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http://www.nestle.com/nutrition-health-wellness/nutrition-basics/fact-sheets/probiotics</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450" y="509588"/>
            <a:ext cx="8801100" cy="5838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Rectangle 6"/>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933674143"/>
      </p:ext>
    </p:extLst>
  </p:cSld>
  <p:clrMapOvr>
    <a:masterClrMapping/>
  </p:clrMapOvr>
  <p:transition/>
</p:sld>
</file>

<file path=ppt/slides/slide1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4" name="Text Box 2"/>
          <p:cNvSpPr txBox="1">
            <a:spLocks noChangeArrowheads="1"/>
          </p:cNvSpPr>
          <p:nvPr/>
        </p:nvSpPr>
        <p:spPr bwMode="auto">
          <a:xfrm>
            <a:off x="2424840" y="6557279"/>
            <a:ext cx="4296369"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http://www.nutraingredients.com/Manufacturers/New-patented-probiotic-for-Nestle-formula</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29411" y="477841"/>
            <a:ext cx="666466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1306299" y="2069160"/>
            <a:ext cx="6502574" cy="877163"/>
          </a:xfrm>
          <a:prstGeom prst="rect">
            <a:avLst/>
          </a:prstGeom>
          <a:solidFill>
            <a:srgbClr val="FFFFFF"/>
          </a:solidFill>
          <a:ln w="76200">
            <a:solidFill>
              <a:srgbClr val="FFC000"/>
            </a:solidFill>
          </a:ln>
        </p:spPr>
        <p:txBody>
          <a:bodyPr wrap="square" lIns="45720" rIns="45720">
            <a:spAutoFit/>
          </a:bodyPr>
          <a:lstStyle/>
          <a:p>
            <a:pPr algn="ctr">
              <a:lnSpc>
                <a:spcPct val="150000"/>
              </a:lnSpc>
            </a:pPr>
            <a:r>
              <a:rPr lang="en-US" sz="2000" b="1" dirty="0">
                <a:solidFill>
                  <a:srgbClr val="FF0000"/>
                </a:solidFill>
              </a:rPr>
              <a:t>“probiotics”</a:t>
            </a:r>
          </a:p>
          <a:p>
            <a:pPr algn="ctr">
              <a:lnSpc>
                <a:spcPct val="150000"/>
              </a:lnSpc>
            </a:pPr>
            <a:r>
              <a:rPr lang="en-US" sz="1400" b="1" dirty="0"/>
              <a:t>are big these days in the </a:t>
            </a:r>
            <a:r>
              <a:rPr lang="en-US" sz="1400" b="1" dirty="0" err="1"/>
              <a:t>BigFood</a:t>
            </a:r>
            <a:r>
              <a:rPr lang="en-US" sz="1400" b="1" dirty="0"/>
              <a:t> Industries</a:t>
            </a:r>
            <a:endParaRPr lang="en-US" sz="700" dirty="0">
              <a:solidFill>
                <a:srgbClr val="000000"/>
              </a:solidFill>
            </a:endParaRPr>
          </a:p>
        </p:txBody>
      </p:sp>
    </p:spTree>
    <p:extLst>
      <p:ext uri="{BB962C8B-B14F-4D97-AF65-F5344CB8AC3E}">
        <p14:creationId xmlns:p14="http://schemas.microsoft.com/office/powerpoint/2010/main" val="2427908269"/>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25641" y="3679879"/>
            <a:ext cx="7161197" cy="255454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bio-physical attributes like genetics can also influence your food and drink </a:t>
            </a:r>
            <a:r>
              <a:rPr kumimoji="0" lang="en-US" sz="4000" b="0" i="1" u="none" strike="noStrike" kern="1200" cap="none" spc="0" normalizeH="0" baseline="0" noProof="0" dirty="0">
                <a:ln>
                  <a:noFill/>
                </a:ln>
                <a:solidFill>
                  <a:srgbClr val="FFFFFF"/>
                </a:solidFill>
                <a:effectLst/>
                <a:uLnTx/>
                <a:uFillTx/>
                <a:latin typeface="Arial" pitchFamily="34" charset="0"/>
                <a:ea typeface="+mn-ea"/>
                <a:cs typeface="+mn-cs"/>
              </a:rPr>
              <a:t>preferences</a:t>
            </a: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 . . . </a:t>
            </a:r>
          </a:p>
        </p:txBody>
      </p:sp>
    </p:spTree>
    <p:extLst>
      <p:ext uri="{BB962C8B-B14F-4D97-AF65-F5344CB8AC3E}">
        <p14:creationId xmlns:p14="http://schemas.microsoft.com/office/powerpoint/2010/main" val="2245475267"/>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853934"/>
            <a:ext cx="6230034" cy="1754326"/>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and probably even the Neandertals argued about the same sorts of things</a:t>
            </a:r>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extLst>
      <p:ext uri="{BB962C8B-B14F-4D97-AF65-F5344CB8AC3E}">
        <p14:creationId xmlns:p14="http://schemas.microsoft.com/office/powerpoint/2010/main" val="2197420171"/>
      </p:ext>
    </p:extLst>
  </p:cSld>
  <p:clrMapOvr>
    <a:masterClrMapping/>
  </p:clrMapOvr>
  <p:transition/>
</p:sld>
</file>

<file path=ppt/slides/slide1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9213" y="95250"/>
            <a:ext cx="6505575" cy="64860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106948" y="6581323"/>
            <a:ext cx="693010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https://www.theguardian.com/science/2016/aug/25/your-daily-coffee-habit-could-be-partly-genetic-new-study-suggests?CMP=Share_iOSApp_Other</a:t>
            </a:r>
            <a:endParaRPr lang="en-US" sz="800" dirty="0">
              <a:solidFill>
                <a:srgbClr val="000000"/>
              </a:solidFill>
              <a:latin typeface="Arial" charset="0"/>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6822" y="775714"/>
            <a:ext cx="1735931" cy="382123"/>
          </a:xfrm>
          <a:prstGeom prst="rect">
            <a:avLst/>
          </a:prstGeom>
        </p:spPr>
      </p:pic>
      <p:sp>
        <p:nvSpPr>
          <p:cNvPr id="6" name="Rectangle 5"/>
          <p:cNvSpPr/>
          <p:nvPr/>
        </p:nvSpPr>
        <p:spPr>
          <a:xfrm>
            <a:off x="7505000" y="1247781"/>
            <a:ext cx="1293496" cy="276999"/>
          </a:xfrm>
          <a:prstGeom prst="rect">
            <a:avLst/>
          </a:prstGeom>
        </p:spPr>
        <p:txBody>
          <a:bodyPr wrap="none">
            <a:spAutoFit/>
          </a:bodyPr>
          <a:lstStyle/>
          <a:p>
            <a:r>
              <a:rPr lang="en-US" sz="1200" dirty="0">
                <a:solidFill>
                  <a:srgbClr val="000000"/>
                </a:solidFill>
              </a:rPr>
              <a:t>25 August 2016 </a:t>
            </a:r>
          </a:p>
        </p:txBody>
      </p:sp>
      <p:sp>
        <p:nvSpPr>
          <p:cNvPr id="2" name="AutoShape 8">
            <a:extLst>
              <a:ext uri="{FF2B5EF4-FFF2-40B4-BE49-F238E27FC236}">
                <a16:creationId xmlns:a16="http://schemas.microsoft.com/office/drawing/2014/main" id="{C1EF7666-F29D-4DFD-A800-E1209454102D}"/>
              </a:ext>
            </a:extLst>
          </p:cNvPr>
          <p:cNvSpPr>
            <a:spLocks noChangeArrowheads="1"/>
          </p:cNvSpPr>
          <p:nvPr/>
        </p:nvSpPr>
        <p:spPr bwMode="auto">
          <a:xfrm rot="6226299">
            <a:off x="6411807" y="141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420397137"/>
      </p:ext>
    </p:extLst>
  </p:cSld>
  <p:clrMapOvr>
    <a:masterClrMapping/>
  </p:clrMapOvr>
  <p:transition/>
</p:sld>
</file>

<file path=ppt/slides/slide1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29FC1726-8D91-E79E-0663-76184DA184E4}"/>
              </a:ext>
            </a:extLst>
          </p:cNvPr>
          <p:cNvSpPr/>
          <p:nvPr/>
        </p:nvSpPr>
        <p:spPr>
          <a:xfrm>
            <a:off x="6629400" y="1409700"/>
            <a:ext cx="889000" cy="3698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28695139-F025-1F3A-7753-D4C31E4D9559}"/>
              </a:ext>
            </a:extLst>
          </p:cNvPr>
          <p:cNvSpPr>
            <a:spLocks noChangeArrowheads="1"/>
          </p:cNvSpPr>
          <p:nvPr/>
        </p:nvSpPr>
        <p:spPr bwMode="auto">
          <a:xfrm rot="7705331">
            <a:off x="68817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97685096"/>
      </p:ext>
    </p:extLst>
  </p:cSld>
  <p:clrMapOvr>
    <a:masterClrMapping/>
  </p:clrMapOvr>
  <p:transition/>
</p:sld>
</file>

<file path=ppt/slides/slide1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3"/>
            <a:ext cx="1557338" cy="369887"/>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78722" y="6542765"/>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http://www.bbc.com/news/health-37549578</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0855" y="424316"/>
            <a:ext cx="6298163"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75536" y="3906156"/>
            <a:ext cx="5948799" cy="1485900"/>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5D1F7040-9AAB-44ED-9B66-15900259A939}"/>
                  </a:ext>
                </a:extLst>
              </p14:cNvPr>
              <p14:cNvContentPartPr/>
              <p14:nvPr/>
            </p14:nvContentPartPr>
            <p14:xfrm>
              <a:off x="1664981" y="4103413"/>
              <a:ext cx="854640" cy="16200"/>
            </p14:xfrm>
          </p:contentPart>
        </mc:Choice>
        <mc:Fallback xmlns="">
          <p:pic>
            <p:nvPicPr>
              <p:cNvPr id="2" name="Ink 1">
                <a:extLst>
                  <a:ext uri="{FF2B5EF4-FFF2-40B4-BE49-F238E27FC236}">
                    <a16:creationId xmlns:a16="http://schemas.microsoft.com/office/drawing/2014/main" id="{5D1F7040-9AAB-44ED-9B66-15900259A939}"/>
                  </a:ext>
                </a:extLst>
              </p:cNvPr>
              <p:cNvPicPr/>
              <p:nvPr/>
            </p:nvPicPr>
            <p:blipFill>
              <a:blip r:embed="rId7"/>
              <a:stretch>
                <a:fillRect/>
              </a:stretch>
            </p:blipFill>
            <p:spPr>
              <a:xfrm>
                <a:off x="1610981" y="3995773"/>
                <a:ext cx="962280" cy="231840"/>
              </a:xfrm>
              <a:prstGeom prst="rect">
                <a:avLst/>
              </a:prstGeom>
            </p:spPr>
          </p:pic>
        </mc:Fallback>
      </mc:AlternateContent>
      <p:sp>
        <p:nvSpPr>
          <p:cNvPr id="3" name="Rectangle 2">
            <a:extLst>
              <a:ext uri="{FF2B5EF4-FFF2-40B4-BE49-F238E27FC236}">
                <a16:creationId xmlns:a16="http://schemas.microsoft.com/office/drawing/2014/main" id="{CDEAE0A6-8401-88C5-1EBA-B4739579EA48}"/>
              </a:ext>
            </a:extLst>
          </p:cNvPr>
          <p:cNvSpPr/>
          <p:nvPr/>
        </p:nvSpPr>
        <p:spPr>
          <a:xfrm>
            <a:off x="6781800" y="1397000"/>
            <a:ext cx="742535" cy="3667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018860"/>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sp>
        <p:nvSpPr>
          <p:cNvPr id="4" name="Rectangle 3"/>
          <p:cNvSpPr/>
          <p:nvPr/>
        </p:nvSpPr>
        <p:spPr>
          <a:xfrm>
            <a:off x="2275752" y="4877616"/>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2" name="AutoShape 8">
            <a:extLst>
              <a:ext uri="{FF2B5EF4-FFF2-40B4-BE49-F238E27FC236}">
                <a16:creationId xmlns:a16="http://schemas.microsoft.com/office/drawing/2014/main" id="{D2CDC425-3B47-AE48-2D28-39BBE85DC5E7}"/>
              </a:ext>
            </a:extLst>
          </p:cNvPr>
          <p:cNvSpPr>
            <a:spLocks noChangeArrowheads="1"/>
          </p:cNvSpPr>
          <p:nvPr/>
        </p:nvSpPr>
        <p:spPr bwMode="auto">
          <a:xfrm rot="2718223">
            <a:off x="7567507" y="396321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89193469"/>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3946" y="333592"/>
            <a:ext cx="7315200" cy="61728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p:cNvSpPr txBox="1">
            <a:spLocks noChangeArrowheads="1"/>
          </p:cNvSpPr>
          <p:nvPr/>
        </p:nvSpPr>
        <p:spPr bwMode="auto">
          <a:xfrm>
            <a:off x="1937670" y="6498542"/>
            <a:ext cx="5224507" cy="276999"/>
          </a:xfrm>
          <a:prstGeom prst="rect">
            <a:avLst/>
          </a:prstGeom>
          <a:noFill/>
          <a:ln w="9525">
            <a:noFill/>
            <a:miter lim="800000"/>
            <a:headEnd/>
            <a:tailEnd/>
          </a:ln>
        </p:spPr>
        <p:txBody>
          <a:bodyPr wrap="none">
            <a:spAutoFit/>
          </a:bodyPr>
          <a:lstStyle/>
          <a:p>
            <a:r>
              <a:rPr lang="en-US" sz="1200" dirty="0">
                <a:solidFill>
                  <a:srgbClr val="000000"/>
                </a:solidFill>
                <a:latin typeface="Verdana" pitchFamily="34" charset="0"/>
                <a:hlinkClick r:id="rId4"/>
              </a:rPr>
              <a:t>http://</a:t>
            </a:r>
            <a:r>
              <a:rPr lang="en-US" sz="700" dirty="0">
                <a:solidFill>
                  <a:srgbClr val="000000"/>
                </a:solidFill>
                <a:latin typeface="Verdana" pitchFamily="34" charset="0"/>
                <a:hlinkClick r:id="rId4"/>
              </a:rPr>
              <a:t>news.sciencemag.org/health/2015/06/mayan-ancestry-may-help-explain-high-risk-diabetes-mexico</a:t>
            </a:r>
            <a:endParaRPr lang="en-US" sz="1200" dirty="0">
              <a:solidFill>
                <a:srgbClr val="000000"/>
              </a:solidFill>
              <a:latin typeface="Verdana" pitchFamily="34" charset="0"/>
            </a:endParaRPr>
          </a:p>
        </p:txBody>
      </p:sp>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0098" y="2486477"/>
            <a:ext cx="7550374" cy="2956384"/>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p:sp>
        <p:nvSpPr>
          <p:cNvPr id="3" name="Freeform 2"/>
          <p:cNvSpPr/>
          <p:nvPr/>
        </p:nvSpPr>
        <p:spPr>
          <a:xfrm>
            <a:off x="725714" y="3062514"/>
            <a:ext cx="7605486" cy="2017486"/>
          </a:xfrm>
          <a:custGeom>
            <a:avLst/>
            <a:gdLst>
              <a:gd name="connsiteX0" fmla="*/ 1248229 w 7605486"/>
              <a:gd name="connsiteY0" fmla="*/ 1872343 h 1915886"/>
              <a:gd name="connsiteX1" fmla="*/ 1611086 w 7605486"/>
              <a:gd name="connsiteY1" fmla="*/ 1872343 h 1915886"/>
              <a:gd name="connsiteX2" fmla="*/ 1698172 w 7605486"/>
              <a:gd name="connsiteY2" fmla="*/ 1843315 h 1915886"/>
              <a:gd name="connsiteX3" fmla="*/ 1843315 w 7605486"/>
              <a:gd name="connsiteY3" fmla="*/ 1741715 h 1915886"/>
              <a:gd name="connsiteX4" fmla="*/ 2002972 w 7605486"/>
              <a:gd name="connsiteY4" fmla="*/ 1712686 h 1915886"/>
              <a:gd name="connsiteX5" fmla="*/ 2148115 w 7605486"/>
              <a:gd name="connsiteY5" fmla="*/ 1698172 h 1915886"/>
              <a:gd name="connsiteX6" fmla="*/ 2322286 w 7605486"/>
              <a:gd name="connsiteY6" fmla="*/ 1683657 h 1915886"/>
              <a:gd name="connsiteX7" fmla="*/ 2409372 w 7605486"/>
              <a:gd name="connsiteY7" fmla="*/ 1669143 h 1915886"/>
              <a:gd name="connsiteX8" fmla="*/ 3236686 w 7605486"/>
              <a:gd name="connsiteY8" fmla="*/ 1654629 h 1915886"/>
              <a:gd name="connsiteX9" fmla="*/ 3323772 w 7605486"/>
              <a:gd name="connsiteY9" fmla="*/ 1640115 h 1915886"/>
              <a:gd name="connsiteX10" fmla="*/ 3454400 w 7605486"/>
              <a:gd name="connsiteY10" fmla="*/ 1625600 h 1915886"/>
              <a:gd name="connsiteX11" fmla="*/ 3497943 w 7605486"/>
              <a:gd name="connsiteY11" fmla="*/ 1611086 h 1915886"/>
              <a:gd name="connsiteX12" fmla="*/ 3585029 w 7605486"/>
              <a:gd name="connsiteY12" fmla="*/ 1596572 h 1915886"/>
              <a:gd name="connsiteX13" fmla="*/ 3744686 w 7605486"/>
              <a:gd name="connsiteY13" fmla="*/ 1582057 h 1915886"/>
              <a:gd name="connsiteX14" fmla="*/ 3846286 w 7605486"/>
              <a:gd name="connsiteY14" fmla="*/ 1567543 h 1915886"/>
              <a:gd name="connsiteX15" fmla="*/ 4093029 w 7605486"/>
              <a:gd name="connsiteY15" fmla="*/ 1553029 h 1915886"/>
              <a:gd name="connsiteX16" fmla="*/ 4223657 w 7605486"/>
              <a:gd name="connsiteY16" fmla="*/ 1524000 h 1915886"/>
              <a:gd name="connsiteX17" fmla="*/ 4397829 w 7605486"/>
              <a:gd name="connsiteY17" fmla="*/ 1494972 h 1915886"/>
              <a:gd name="connsiteX18" fmla="*/ 4470400 w 7605486"/>
              <a:gd name="connsiteY18" fmla="*/ 1480457 h 1915886"/>
              <a:gd name="connsiteX19" fmla="*/ 4630057 w 7605486"/>
              <a:gd name="connsiteY19" fmla="*/ 1465943 h 1915886"/>
              <a:gd name="connsiteX20" fmla="*/ 4818743 w 7605486"/>
              <a:gd name="connsiteY20" fmla="*/ 1494972 h 1915886"/>
              <a:gd name="connsiteX21" fmla="*/ 4862286 w 7605486"/>
              <a:gd name="connsiteY21" fmla="*/ 1524000 h 1915886"/>
              <a:gd name="connsiteX22" fmla="*/ 4920343 w 7605486"/>
              <a:gd name="connsiteY22" fmla="*/ 1538515 h 1915886"/>
              <a:gd name="connsiteX23" fmla="*/ 4963886 w 7605486"/>
              <a:gd name="connsiteY23" fmla="*/ 1553029 h 1915886"/>
              <a:gd name="connsiteX24" fmla="*/ 5312229 w 7605486"/>
              <a:gd name="connsiteY24" fmla="*/ 1582057 h 1915886"/>
              <a:gd name="connsiteX25" fmla="*/ 5370286 w 7605486"/>
              <a:gd name="connsiteY25" fmla="*/ 1596572 h 1915886"/>
              <a:gd name="connsiteX26" fmla="*/ 6197600 w 7605486"/>
              <a:gd name="connsiteY26" fmla="*/ 1567543 h 1915886"/>
              <a:gd name="connsiteX27" fmla="*/ 6560457 w 7605486"/>
              <a:gd name="connsiteY27" fmla="*/ 1538515 h 1915886"/>
              <a:gd name="connsiteX28" fmla="*/ 6734629 w 7605486"/>
              <a:gd name="connsiteY28" fmla="*/ 1509486 h 1915886"/>
              <a:gd name="connsiteX29" fmla="*/ 6778172 w 7605486"/>
              <a:gd name="connsiteY29" fmla="*/ 1494972 h 1915886"/>
              <a:gd name="connsiteX30" fmla="*/ 6850743 w 7605486"/>
              <a:gd name="connsiteY30" fmla="*/ 1480457 h 1915886"/>
              <a:gd name="connsiteX31" fmla="*/ 6966857 w 7605486"/>
              <a:gd name="connsiteY31" fmla="*/ 1451429 h 1915886"/>
              <a:gd name="connsiteX32" fmla="*/ 7170057 w 7605486"/>
              <a:gd name="connsiteY32" fmla="*/ 1465943 h 1915886"/>
              <a:gd name="connsiteX33" fmla="*/ 7213600 w 7605486"/>
              <a:gd name="connsiteY33" fmla="*/ 1480457 h 1915886"/>
              <a:gd name="connsiteX34" fmla="*/ 7402286 w 7605486"/>
              <a:gd name="connsiteY34" fmla="*/ 1465943 h 1915886"/>
              <a:gd name="connsiteX35" fmla="*/ 7445829 w 7605486"/>
              <a:gd name="connsiteY35" fmla="*/ 1451429 h 1915886"/>
              <a:gd name="connsiteX36" fmla="*/ 7474857 w 7605486"/>
              <a:gd name="connsiteY36" fmla="*/ 1407886 h 1915886"/>
              <a:gd name="connsiteX37" fmla="*/ 7518400 w 7605486"/>
              <a:gd name="connsiteY37" fmla="*/ 1364343 h 1915886"/>
              <a:gd name="connsiteX38" fmla="*/ 7532915 w 7605486"/>
              <a:gd name="connsiteY38" fmla="*/ 1320800 h 1915886"/>
              <a:gd name="connsiteX39" fmla="*/ 7561943 w 7605486"/>
              <a:gd name="connsiteY39" fmla="*/ 1277257 h 1915886"/>
              <a:gd name="connsiteX40" fmla="*/ 7576457 w 7605486"/>
              <a:gd name="connsiteY40" fmla="*/ 1175657 h 1915886"/>
              <a:gd name="connsiteX41" fmla="*/ 7605486 w 7605486"/>
              <a:gd name="connsiteY41" fmla="*/ 957943 h 1915886"/>
              <a:gd name="connsiteX42" fmla="*/ 7576457 w 7605486"/>
              <a:gd name="connsiteY42" fmla="*/ 566057 h 1915886"/>
              <a:gd name="connsiteX43" fmla="*/ 7561943 w 7605486"/>
              <a:gd name="connsiteY43" fmla="*/ 508000 h 1915886"/>
              <a:gd name="connsiteX44" fmla="*/ 7518400 w 7605486"/>
              <a:gd name="connsiteY44" fmla="*/ 420915 h 1915886"/>
              <a:gd name="connsiteX45" fmla="*/ 7474857 w 7605486"/>
              <a:gd name="connsiteY45" fmla="*/ 275772 h 1915886"/>
              <a:gd name="connsiteX46" fmla="*/ 7445829 w 7605486"/>
              <a:gd name="connsiteY46" fmla="*/ 232229 h 1915886"/>
              <a:gd name="connsiteX47" fmla="*/ 7242629 w 7605486"/>
              <a:gd name="connsiteY47" fmla="*/ 145143 h 1915886"/>
              <a:gd name="connsiteX48" fmla="*/ 7097486 w 7605486"/>
              <a:gd name="connsiteY48" fmla="*/ 130629 h 1915886"/>
              <a:gd name="connsiteX49" fmla="*/ 6821715 w 7605486"/>
              <a:gd name="connsiteY49" fmla="*/ 101600 h 1915886"/>
              <a:gd name="connsiteX50" fmla="*/ 6720115 w 7605486"/>
              <a:gd name="connsiteY50" fmla="*/ 87086 h 1915886"/>
              <a:gd name="connsiteX51" fmla="*/ 6633029 w 7605486"/>
              <a:gd name="connsiteY51" fmla="*/ 72572 h 1915886"/>
              <a:gd name="connsiteX52" fmla="*/ 6386286 w 7605486"/>
              <a:gd name="connsiteY52" fmla="*/ 58057 h 1915886"/>
              <a:gd name="connsiteX53" fmla="*/ 5791200 w 7605486"/>
              <a:gd name="connsiteY53" fmla="*/ 29029 h 1915886"/>
              <a:gd name="connsiteX54" fmla="*/ 4513943 w 7605486"/>
              <a:gd name="connsiteY54" fmla="*/ 14515 h 1915886"/>
              <a:gd name="connsiteX55" fmla="*/ 4455886 w 7605486"/>
              <a:gd name="connsiteY55" fmla="*/ 0 h 1915886"/>
              <a:gd name="connsiteX56" fmla="*/ 3976915 w 7605486"/>
              <a:gd name="connsiteY56" fmla="*/ 29029 h 1915886"/>
              <a:gd name="connsiteX57" fmla="*/ 3933372 w 7605486"/>
              <a:gd name="connsiteY57" fmla="*/ 43543 h 1915886"/>
              <a:gd name="connsiteX58" fmla="*/ 3875315 w 7605486"/>
              <a:gd name="connsiteY58" fmla="*/ 58057 h 1915886"/>
              <a:gd name="connsiteX59" fmla="*/ 3744686 w 7605486"/>
              <a:gd name="connsiteY59" fmla="*/ 159657 h 1915886"/>
              <a:gd name="connsiteX60" fmla="*/ 3715657 w 7605486"/>
              <a:gd name="connsiteY60" fmla="*/ 246743 h 1915886"/>
              <a:gd name="connsiteX61" fmla="*/ 3686629 w 7605486"/>
              <a:gd name="connsiteY61" fmla="*/ 290286 h 1915886"/>
              <a:gd name="connsiteX62" fmla="*/ 3614057 w 7605486"/>
              <a:gd name="connsiteY62" fmla="*/ 406400 h 1915886"/>
              <a:gd name="connsiteX63" fmla="*/ 3106057 w 7605486"/>
              <a:gd name="connsiteY63" fmla="*/ 391886 h 1915886"/>
              <a:gd name="connsiteX64" fmla="*/ 2960915 w 7605486"/>
              <a:gd name="connsiteY64" fmla="*/ 406400 h 1915886"/>
              <a:gd name="connsiteX65" fmla="*/ 2206172 w 7605486"/>
              <a:gd name="connsiteY65" fmla="*/ 420915 h 1915886"/>
              <a:gd name="connsiteX66" fmla="*/ 2104572 w 7605486"/>
              <a:gd name="connsiteY66" fmla="*/ 435429 h 1915886"/>
              <a:gd name="connsiteX67" fmla="*/ 1262743 w 7605486"/>
              <a:gd name="connsiteY67" fmla="*/ 464457 h 1915886"/>
              <a:gd name="connsiteX68" fmla="*/ 478972 w 7605486"/>
              <a:gd name="connsiteY68" fmla="*/ 464457 h 1915886"/>
              <a:gd name="connsiteX69" fmla="*/ 362857 w 7605486"/>
              <a:gd name="connsiteY69" fmla="*/ 493486 h 1915886"/>
              <a:gd name="connsiteX70" fmla="*/ 217715 w 7605486"/>
              <a:gd name="connsiteY70" fmla="*/ 537029 h 1915886"/>
              <a:gd name="connsiteX71" fmla="*/ 174172 w 7605486"/>
              <a:gd name="connsiteY71" fmla="*/ 566057 h 1915886"/>
              <a:gd name="connsiteX72" fmla="*/ 87086 w 7605486"/>
              <a:gd name="connsiteY72" fmla="*/ 609600 h 1915886"/>
              <a:gd name="connsiteX73" fmla="*/ 58057 w 7605486"/>
              <a:gd name="connsiteY73" fmla="*/ 711200 h 1915886"/>
              <a:gd name="connsiteX74" fmla="*/ 29029 w 7605486"/>
              <a:gd name="connsiteY74" fmla="*/ 754743 h 1915886"/>
              <a:gd name="connsiteX75" fmla="*/ 0 w 7605486"/>
              <a:gd name="connsiteY75" fmla="*/ 986972 h 1915886"/>
              <a:gd name="connsiteX76" fmla="*/ 14515 w 7605486"/>
              <a:gd name="connsiteY76" fmla="*/ 1219200 h 1915886"/>
              <a:gd name="connsiteX77" fmla="*/ 29029 w 7605486"/>
              <a:gd name="connsiteY77" fmla="*/ 1422400 h 1915886"/>
              <a:gd name="connsiteX78" fmla="*/ 43543 w 7605486"/>
              <a:gd name="connsiteY78" fmla="*/ 1465943 h 1915886"/>
              <a:gd name="connsiteX79" fmla="*/ 58057 w 7605486"/>
              <a:gd name="connsiteY79" fmla="*/ 1524000 h 1915886"/>
              <a:gd name="connsiteX80" fmla="*/ 72572 w 7605486"/>
              <a:gd name="connsiteY80" fmla="*/ 1567543 h 1915886"/>
              <a:gd name="connsiteX81" fmla="*/ 87086 w 7605486"/>
              <a:gd name="connsiteY81" fmla="*/ 1625600 h 1915886"/>
              <a:gd name="connsiteX82" fmla="*/ 145143 w 7605486"/>
              <a:gd name="connsiteY82" fmla="*/ 1785257 h 1915886"/>
              <a:gd name="connsiteX83" fmla="*/ 275772 w 7605486"/>
              <a:gd name="connsiteY83" fmla="*/ 1843315 h 1915886"/>
              <a:gd name="connsiteX84" fmla="*/ 319315 w 7605486"/>
              <a:gd name="connsiteY84" fmla="*/ 1872343 h 1915886"/>
              <a:gd name="connsiteX85" fmla="*/ 464457 w 7605486"/>
              <a:gd name="connsiteY85" fmla="*/ 1901372 h 1915886"/>
              <a:gd name="connsiteX86" fmla="*/ 1204686 w 7605486"/>
              <a:gd name="connsiteY86" fmla="*/ 1901372 h 1915886"/>
              <a:gd name="connsiteX87" fmla="*/ 1291772 w 7605486"/>
              <a:gd name="connsiteY87" fmla="*/ 1915886 h 1915886"/>
              <a:gd name="connsiteX88" fmla="*/ 1524000 w 7605486"/>
              <a:gd name="connsiteY88" fmla="*/ 1901372 h 1915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Lst>
            <a:rect l="l" t="t" r="r" b="b"/>
            <a:pathLst>
              <a:path w="7605486" h="1915886">
                <a:moveTo>
                  <a:pt x="1248229" y="1872343"/>
                </a:moveTo>
                <a:cubicBezTo>
                  <a:pt x="1409908" y="1888511"/>
                  <a:pt x="1428380" y="1898443"/>
                  <a:pt x="1611086" y="1872343"/>
                </a:cubicBezTo>
                <a:cubicBezTo>
                  <a:pt x="1641377" y="1868016"/>
                  <a:pt x="1698172" y="1843315"/>
                  <a:pt x="1698172" y="1843315"/>
                </a:cubicBezTo>
                <a:cubicBezTo>
                  <a:pt x="1724670" y="1823441"/>
                  <a:pt x="1821869" y="1748864"/>
                  <a:pt x="1843315" y="1741715"/>
                </a:cubicBezTo>
                <a:cubicBezTo>
                  <a:pt x="1920643" y="1715937"/>
                  <a:pt x="1879881" y="1726363"/>
                  <a:pt x="2002972" y="1712686"/>
                </a:cubicBezTo>
                <a:cubicBezTo>
                  <a:pt x="2051297" y="1707317"/>
                  <a:pt x="2099692" y="1702574"/>
                  <a:pt x="2148115" y="1698172"/>
                </a:cubicBezTo>
                <a:cubicBezTo>
                  <a:pt x="2206134" y="1692897"/>
                  <a:pt x="2264384" y="1690091"/>
                  <a:pt x="2322286" y="1683657"/>
                </a:cubicBezTo>
                <a:cubicBezTo>
                  <a:pt x="2351535" y="1680407"/>
                  <a:pt x="2379958" y="1670077"/>
                  <a:pt x="2409372" y="1669143"/>
                </a:cubicBezTo>
                <a:cubicBezTo>
                  <a:pt x="2685047" y="1660392"/>
                  <a:pt x="2960915" y="1659467"/>
                  <a:pt x="3236686" y="1654629"/>
                </a:cubicBezTo>
                <a:cubicBezTo>
                  <a:pt x="3265715" y="1649791"/>
                  <a:pt x="3294601" y="1644005"/>
                  <a:pt x="3323772" y="1640115"/>
                </a:cubicBezTo>
                <a:cubicBezTo>
                  <a:pt x="3367198" y="1634325"/>
                  <a:pt x="3411185" y="1632803"/>
                  <a:pt x="3454400" y="1625600"/>
                </a:cubicBezTo>
                <a:cubicBezTo>
                  <a:pt x="3469491" y="1623085"/>
                  <a:pt x="3483008" y="1614405"/>
                  <a:pt x="3497943" y="1611086"/>
                </a:cubicBezTo>
                <a:cubicBezTo>
                  <a:pt x="3526671" y="1604702"/>
                  <a:pt x="3555802" y="1600011"/>
                  <a:pt x="3585029" y="1596572"/>
                </a:cubicBezTo>
                <a:cubicBezTo>
                  <a:pt x="3638101" y="1590328"/>
                  <a:pt x="3691574" y="1587958"/>
                  <a:pt x="3744686" y="1582057"/>
                </a:cubicBezTo>
                <a:cubicBezTo>
                  <a:pt x="3778687" y="1578279"/>
                  <a:pt x="3812194" y="1570384"/>
                  <a:pt x="3846286" y="1567543"/>
                </a:cubicBezTo>
                <a:cubicBezTo>
                  <a:pt x="3928391" y="1560701"/>
                  <a:pt x="4010781" y="1557867"/>
                  <a:pt x="4093029" y="1553029"/>
                </a:cubicBezTo>
                <a:cubicBezTo>
                  <a:pt x="4151167" y="1538495"/>
                  <a:pt x="4161023" y="1535053"/>
                  <a:pt x="4223657" y="1524000"/>
                </a:cubicBezTo>
                <a:cubicBezTo>
                  <a:pt x="4281620" y="1513771"/>
                  <a:pt x="4340114" y="1506516"/>
                  <a:pt x="4397829" y="1494972"/>
                </a:cubicBezTo>
                <a:cubicBezTo>
                  <a:pt x="4422019" y="1490134"/>
                  <a:pt x="4445921" y="1483517"/>
                  <a:pt x="4470400" y="1480457"/>
                </a:cubicBezTo>
                <a:cubicBezTo>
                  <a:pt x="4523426" y="1473829"/>
                  <a:pt x="4576838" y="1470781"/>
                  <a:pt x="4630057" y="1465943"/>
                </a:cubicBezTo>
                <a:cubicBezTo>
                  <a:pt x="4656290" y="1468858"/>
                  <a:pt x="4774744" y="1476115"/>
                  <a:pt x="4818743" y="1494972"/>
                </a:cubicBezTo>
                <a:cubicBezTo>
                  <a:pt x="4834776" y="1501844"/>
                  <a:pt x="4846253" y="1517128"/>
                  <a:pt x="4862286" y="1524000"/>
                </a:cubicBezTo>
                <a:cubicBezTo>
                  <a:pt x="4880621" y="1531858"/>
                  <a:pt x="4901163" y="1533035"/>
                  <a:pt x="4920343" y="1538515"/>
                </a:cubicBezTo>
                <a:cubicBezTo>
                  <a:pt x="4935054" y="1542718"/>
                  <a:pt x="4948795" y="1550514"/>
                  <a:pt x="4963886" y="1553029"/>
                </a:cubicBezTo>
                <a:cubicBezTo>
                  <a:pt x="5054071" y="1568059"/>
                  <a:pt x="5237952" y="1577105"/>
                  <a:pt x="5312229" y="1582057"/>
                </a:cubicBezTo>
                <a:cubicBezTo>
                  <a:pt x="5331581" y="1586895"/>
                  <a:pt x="5350338" y="1596572"/>
                  <a:pt x="5370286" y="1596572"/>
                </a:cubicBezTo>
                <a:cubicBezTo>
                  <a:pt x="6432817" y="1596572"/>
                  <a:pt x="5775372" y="1604798"/>
                  <a:pt x="6197600" y="1567543"/>
                </a:cubicBezTo>
                <a:lnTo>
                  <a:pt x="6560457" y="1538515"/>
                </a:lnTo>
                <a:cubicBezTo>
                  <a:pt x="6714266" y="1500061"/>
                  <a:pt x="6485486" y="1554784"/>
                  <a:pt x="6734629" y="1509486"/>
                </a:cubicBezTo>
                <a:cubicBezTo>
                  <a:pt x="6749682" y="1506749"/>
                  <a:pt x="6763329" y="1498683"/>
                  <a:pt x="6778172" y="1494972"/>
                </a:cubicBezTo>
                <a:cubicBezTo>
                  <a:pt x="6802105" y="1488989"/>
                  <a:pt x="6826705" y="1486004"/>
                  <a:pt x="6850743" y="1480457"/>
                </a:cubicBezTo>
                <a:cubicBezTo>
                  <a:pt x="6889617" y="1471486"/>
                  <a:pt x="6966857" y="1451429"/>
                  <a:pt x="6966857" y="1451429"/>
                </a:cubicBezTo>
                <a:cubicBezTo>
                  <a:pt x="7034590" y="1456267"/>
                  <a:pt x="7102616" y="1458009"/>
                  <a:pt x="7170057" y="1465943"/>
                </a:cubicBezTo>
                <a:cubicBezTo>
                  <a:pt x="7185252" y="1467731"/>
                  <a:pt x="7198301" y="1480457"/>
                  <a:pt x="7213600" y="1480457"/>
                </a:cubicBezTo>
                <a:cubicBezTo>
                  <a:pt x="7276681" y="1480457"/>
                  <a:pt x="7339391" y="1470781"/>
                  <a:pt x="7402286" y="1465943"/>
                </a:cubicBezTo>
                <a:cubicBezTo>
                  <a:pt x="7416800" y="1461105"/>
                  <a:pt x="7433882" y="1460986"/>
                  <a:pt x="7445829" y="1451429"/>
                </a:cubicBezTo>
                <a:cubicBezTo>
                  <a:pt x="7459450" y="1440532"/>
                  <a:pt x="7463690" y="1421287"/>
                  <a:pt x="7474857" y="1407886"/>
                </a:cubicBezTo>
                <a:cubicBezTo>
                  <a:pt x="7487998" y="1392117"/>
                  <a:pt x="7503886" y="1378857"/>
                  <a:pt x="7518400" y="1364343"/>
                </a:cubicBezTo>
                <a:cubicBezTo>
                  <a:pt x="7523238" y="1349829"/>
                  <a:pt x="7526073" y="1334484"/>
                  <a:pt x="7532915" y="1320800"/>
                </a:cubicBezTo>
                <a:cubicBezTo>
                  <a:pt x="7540716" y="1305198"/>
                  <a:pt x="7556931" y="1293965"/>
                  <a:pt x="7561943" y="1277257"/>
                </a:cubicBezTo>
                <a:cubicBezTo>
                  <a:pt x="7571773" y="1244489"/>
                  <a:pt x="7572214" y="1209603"/>
                  <a:pt x="7576457" y="1175657"/>
                </a:cubicBezTo>
                <a:cubicBezTo>
                  <a:pt x="7603103" y="962495"/>
                  <a:pt x="7577804" y="1124037"/>
                  <a:pt x="7605486" y="957943"/>
                </a:cubicBezTo>
                <a:cubicBezTo>
                  <a:pt x="7598991" y="841026"/>
                  <a:pt x="7595356" y="688897"/>
                  <a:pt x="7576457" y="566057"/>
                </a:cubicBezTo>
                <a:cubicBezTo>
                  <a:pt x="7573424" y="546341"/>
                  <a:pt x="7569801" y="526335"/>
                  <a:pt x="7561943" y="508000"/>
                </a:cubicBezTo>
                <a:cubicBezTo>
                  <a:pt x="7507422" y="380783"/>
                  <a:pt x="7553347" y="543227"/>
                  <a:pt x="7518400" y="420915"/>
                </a:cubicBezTo>
                <a:cubicBezTo>
                  <a:pt x="7508257" y="385414"/>
                  <a:pt x="7492107" y="301648"/>
                  <a:pt x="7474857" y="275772"/>
                </a:cubicBezTo>
                <a:cubicBezTo>
                  <a:pt x="7465181" y="261258"/>
                  <a:pt x="7460120" y="242232"/>
                  <a:pt x="7445829" y="232229"/>
                </a:cubicBezTo>
                <a:cubicBezTo>
                  <a:pt x="7420648" y="214602"/>
                  <a:pt x="7287115" y="149592"/>
                  <a:pt x="7242629" y="145143"/>
                </a:cubicBezTo>
                <a:lnTo>
                  <a:pt x="7097486" y="130629"/>
                </a:lnTo>
                <a:cubicBezTo>
                  <a:pt x="7005545" y="121118"/>
                  <a:pt x="6913218" y="114672"/>
                  <a:pt x="6821715" y="101600"/>
                </a:cubicBezTo>
                <a:lnTo>
                  <a:pt x="6720115" y="87086"/>
                </a:lnTo>
                <a:cubicBezTo>
                  <a:pt x="6691028" y="82611"/>
                  <a:pt x="6662347" y="75121"/>
                  <a:pt x="6633029" y="72572"/>
                </a:cubicBezTo>
                <a:cubicBezTo>
                  <a:pt x="6550949" y="65435"/>
                  <a:pt x="6468466" y="63927"/>
                  <a:pt x="6386286" y="58057"/>
                </a:cubicBezTo>
                <a:cubicBezTo>
                  <a:pt x="6027310" y="32415"/>
                  <a:pt x="6428668" y="39833"/>
                  <a:pt x="5791200" y="29029"/>
                </a:cubicBezTo>
                <a:lnTo>
                  <a:pt x="4513943" y="14515"/>
                </a:lnTo>
                <a:cubicBezTo>
                  <a:pt x="4494591" y="9677"/>
                  <a:pt x="4475834" y="0"/>
                  <a:pt x="4455886" y="0"/>
                </a:cubicBezTo>
                <a:cubicBezTo>
                  <a:pt x="4155141" y="0"/>
                  <a:pt x="4173019" y="1015"/>
                  <a:pt x="3976915" y="29029"/>
                </a:cubicBezTo>
                <a:cubicBezTo>
                  <a:pt x="3962401" y="33867"/>
                  <a:pt x="3948083" y="39340"/>
                  <a:pt x="3933372" y="43543"/>
                </a:cubicBezTo>
                <a:cubicBezTo>
                  <a:pt x="3914192" y="49023"/>
                  <a:pt x="3893157" y="49136"/>
                  <a:pt x="3875315" y="58057"/>
                </a:cubicBezTo>
                <a:cubicBezTo>
                  <a:pt x="3805875" y="92777"/>
                  <a:pt x="3792469" y="111875"/>
                  <a:pt x="3744686" y="159657"/>
                </a:cubicBezTo>
                <a:cubicBezTo>
                  <a:pt x="3735010" y="188686"/>
                  <a:pt x="3732630" y="221283"/>
                  <a:pt x="3715657" y="246743"/>
                </a:cubicBezTo>
                <a:cubicBezTo>
                  <a:pt x="3705981" y="261257"/>
                  <a:pt x="3693714" y="274346"/>
                  <a:pt x="3686629" y="290286"/>
                </a:cubicBezTo>
                <a:cubicBezTo>
                  <a:pt x="3635721" y="404829"/>
                  <a:pt x="3692388" y="354181"/>
                  <a:pt x="3614057" y="406400"/>
                </a:cubicBezTo>
                <a:cubicBezTo>
                  <a:pt x="3444724" y="401562"/>
                  <a:pt x="3275459" y="391886"/>
                  <a:pt x="3106057" y="391886"/>
                </a:cubicBezTo>
                <a:cubicBezTo>
                  <a:pt x="3057435" y="391886"/>
                  <a:pt x="3009512" y="404832"/>
                  <a:pt x="2960915" y="406400"/>
                </a:cubicBezTo>
                <a:cubicBezTo>
                  <a:pt x="2709418" y="414513"/>
                  <a:pt x="2457753" y="416077"/>
                  <a:pt x="2206172" y="420915"/>
                </a:cubicBezTo>
                <a:cubicBezTo>
                  <a:pt x="2172305" y="425753"/>
                  <a:pt x="2138763" y="434289"/>
                  <a:pt x="2104572" y="435429"/>
                </a:cubicBezTo>
                <a:cubicBezTo>
                  <a:pt x="1241743" y="464189"/>
                  <a:pt x="1593428" y="398322"/>
                  <a:pt x="1262743" y="464457"/>
                </a:cubicBezTo>
                <a:cubicBezTo>
                  <a:pt x="1016403" y="457614"/>
                  <a:pt x="732309" y="435226"/>
                  <a:pt x="478972" y="464457"/>
                </a:cubicBezTo>
                <a:cubicBezTo>
                  <a:pt x="439339" y="469030"/>
                  <a:pt x="401562" y="483810"/>
                  <a:pt x="362857" y="493486"/>
                </a:cubicBezTo>
                <a:cubicBezTo>
                  <a:pt x="330400" y="501600"/>
                  <a:pt x="238921" y="522892"/>
                  <a:pt x="217715" y="537029"/>
                </a:cubicBezTo>
                <a:cubicBezTo>
                  <a:pt x="203201" y="546705"/>
                  <a:pt x="189774" y="558256"/>
                  <a:pt x="174172" y="566057"/>
                </a:cubicBezTo>
                <a:cubicBezTo>
                  <a:pt x="53989" y="626149"/>
                  <a:pt x="211873" y="526410"/>
                  <a:pt x="87086" y="609600"/>
                </a:cubicBezTo>
                <a:cubicBezTo>
                  <a:pt x="82434" y="628208"/>
                  <a:pt x="68470" y="690373"/>
                  <a:pt x="58057" y="711200"/>
                </a:cubicBezTo>
                <a:cubicBezTo>
                  <a:pt x="50256" y="726802"/>
                  <a:pt x="38705" y="740229"/>
                  <a:pt x="29029" y="754743"/>
                </a:cubicBezTo>
                <a:cubicBezTo>
                  <a:pt x="11767" y="841055"/>
                  <a:pt x="0" y="886492"/>
                  <a:pt x="0" y="986972"/>
                </a:cubicBezTo>
                <a:cubicBezTo>
                  <a:pt x="0" y="1064532"/>
                  <a:pt x="9356" y="1141811"/>
                  <a:pt x="14515" y="1219200"/>
                </a:cubicBezTo>
                <a:cubicBezTo>
                  <a:pt x="19032" y="1286955"/>
                  <a:pt x="21095" y="1354959"/>
                  <a:pt x="29029" y="1422400"/>
                </a:cubicBezTo>
                <a:cubicBezTo>
                  <a:pt x="30817" y="1437595"/>
                  <a:pt x="39340" y="1451232"/>
                  <a:pt x="43543" y="1465943"/>
                </a:cubicBezTo>
                <a:cubicBezTo>
                  <a:pt x="49023" y="1485123"/>
                  <a:pt x="52577" y="1504820"/>
                  <a:pt x="58057" y="1524000"/>
                </a:cubicBezTo>
                <a:cubicBezTo>
                  <a:pt x="62260" y="1538711"/>
                  <a:pt x="68369" y="1552832"/>
                  <a:pt x="72572" y="1567543"/>
                </a:cubicBezTo>
                <a:cubicBezTo>
                  <a:pt x="78052" y="1586723"/>
                  <a:pt x="82759" y="1606127"/>
                  <a:pt x="87086" y="1625600"/>
                </a:cubicBezTo>
                <a:cubicBezTo>
                  <a:pt x="99155" y="1679912"/>
                  <a:pt x="102870" y="1742984"/>
                  <a:pt x="145143" y="1785257"/>
                </a:cubicBezTo>
                <a:cubicBezTo>
                  <a:pt x="204223" y="1844337"/>
                  <a:pt x="189543" y="1785830"/>
                  <a:pt x="275772" y="1843315"/>
                </a:cubicBezTo>
                <a:cubicBezTo>
                  <a:pt x="290286" y="1852991"/>
                  <a:pt x="303713" y="1864542"/>
                  <a:pt x="319315" y="1872343"/>
                </a:cubicBezTo>
                <a:cubicBezTo>
                  <a:pt x="359847" y="1892609"/>
                  <a:pt x="427016" y="1896023"/>
                  <a:pt x="464457" y="1901372"/>
                </a:cubicBezTo>
                <a:cubicBezTo>
                  <a:pt x="843133" y="1889156"/>
                  <a:pt x="873059" y="1875862"/>
                  <a:pt x="1204686" y="1901372"/>
                </a:cubicBezTo>
                <a:cubicBezTo>
                  <a:pt x="1234028" y="1903629"/>
                  <a:pt x="1262743" y="1911048"/>
                  <a:pt x="1291772" y="1915886"/>
                </a:cubicBezTo>
                <a:cubicBezTo>
                  <a:pt x="1436477" y="1895214"/>
                  <a:pt x="1359162" y="1901372"/>
                  <a:pt x="1524000" y="1901372"/>
                </a:cubicBezTo>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4511259"/>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2001877" y="6534785"/>
            <a:ext cx="5113259"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hlinkClick r:id="rId3"/>
              </a:rPr>
              <a:t>https://www.nytimes.com/2019/04/18/health/genetics-weight-obesity.html</a:t>
            </a:r>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p:cNvPicPr>
            <a:picLocks noChangeAspect="1"/>
          </p:cNvPicPr>
          <p:nvPr/>
        </p:nvPicPr>
        <p:blipFill>
          <a:blip r:embed="rId4"/>
          <a:stretch>
            <a:fillRect/>
          </a:stretch>
        </p:blipFill>
        <p:spPr>
          <a:xfrm>
            <a:off x="866413" y="276859"/>
            <a:ext cx="7412691" cy="6400800"/>
          </a:xfrm>
          <a:prstGeom prst="rect">
            <a:avLst/>
          </a:prstGeom>
        </p:spPr>
      </p:pic>
      <p:sp>
        <p:nvSpPr>
          <p:cNvPr id="8" name="Rectangle 7"/>
          <p:cNvSpPr/>
          <p:nvPr/>
        </p:nvSpPr>
        <p:spPr>
          <a:xfrm>
            <a:off x="2280264" y="1784640"/>
            <a:ext cx="4570482" cy="646331"/>
          </a:xfrm>
          <a:prstGeom prst="rect">
            <a:avLst/>
          </a:prstGeom>
          <a:solidFill>
            <a:schemeClr val="bg1"/>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2" name="AutoShape 8">
            <a:extLst>
              <a:ext uri="{FF2B5EF4-FFF2-40B4-BE49-F238E27FC236}">
                <a16:creationId xmlns:a16="http://schemas.microsoft.com/office/drawing/2014/main" id="{F387BD9F-33D0-9112-CFF0-8D270D96AB48}"/>
              </a:ext>
            </a:extLst>
          </p:cNvPr>
          <p:cNvSpPr>
            <a:spLocks noChangeArrowheads="1"/>
          </p:cNvSpPr>
          <p:nvPr/>
        </p:nvSpPr>
        <p:spPr bwMode="auto">
          <a:xfrm rot="6395393">
            <a:off x="6411807" y="242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703992504"/>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193899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And gene-linked physical traits appear in a wide variety of items . . . </a:t>
            </a:r>
          </a:p>
        </p:txBody>
      </p:sp>
    </p:spTree>
    <p:extLst>
      <p:ext uri="{BB962C8B-B14F-4D97-AF65-F5344CB8AC3E}">
        <p14:creationId xmlns:p14="http://schemas.microsoft.com/office/powerpoint/2010/main" val="1214872413"/>
      </p:ext>
    </p:extLst>
  </p:cSld>
  <p:clrMapOvr>
    <a:masterClrMapping/>
  </p:clrMapOvr>
  <p:transition/>
</p:sld>
</file>

<file path=ppt/slides/slide117.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3801041"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http://news.bbc.co.uk/2/hi/uk_news/scotland/edinburgh_and_east/8380341.stm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3" cstate="print"/>
          <a:srcRect/>
          <a:stretch>
            <a:fillRect/>
          </a:stretch>
        </p:blipFill>
        <p:spPr bwMode="auto">
          <a:xfrm>
            <a:off x="682168" y="1146629"/>
            <a:ext cx="7772400" cy="4857750"/>
          </a:xfrm>
          <a:prstGeom prst="rect">
            <a:avLst/>
          </a:prstGeom>
          <a:noFill/>
          <a:ln w="9525">
            <a:noFill/>
            <a:miter lim="800000"/>
            <a:headEnd/>
            <a:tailEnd/>
          </a:ln>
        </p:spPr>
      </p:pic>
      <p:sp>
        <p:nvSpPr>
          <p:cNvPr id="7" name="Oval 3"/>
          <p:cNvSpPr>
            <a:spLocks noChangeArrowheads="1"/>
          </p:cNvSpPr>
          <p:nvPr/>
        </p:nvSpPr>
        <p:spPr bwMode="auto">
          <a:xfrm>
            <a:off x="1948786" y="3933145"/>
            <a:ext cx="2166013" cy="638855"/>
          </a:xfrm>
          <a:prstGeom prst="ellipse">
            <a:avLst/>
          </a:prstGeom>
          <a:noFill/>
          <a:ln w="76200">
            <a:solidFill>
              <a:schemeClr val="accent1"/>
            </a:solidFill>
            <a:round/>
            <a:headEnd/>
            <a:tailEnd/>
          </a:ln>
        </p:spPr>
        <p:txBody>
          <a:bodyPr anchor="ctr"/>
          <a:lstStyle/>
          <a:p>
            <a:pPr marL="0" marR="0" lvl="0" indent="0" algn="ctr" defTabSz="914400" rtl="0" eaLnBrk="0" fontAlgn="base" latinLnBrk="0" hangingPunct="0">
              <a:lnSpc>
                <a:spcPct val="100000"/>
              </a:lnSpc>
              <a:spcBef>
                <a:spcPct val="20000"/>
              </a:spcBef>
              <a:spcAft>
                <a:spcPct val="0"/>
              </a:spcAft>
              <a:buClr>
                <a:srgbClr val="009999"/>
              </a:buClr>
              <a:buSzTx/>
              <a:buFontTx/>
              <a:buNone/>
              <a:tabLst/>
              <a:defRPr/>
            </a:pPr>
            <a:endParaRPr kumimoji="1" lang="en-US" sz="3200" b="1" i="0" u="none" strike="noStrike" kern="1200" cap="none" spc="0" normalizeH="0" baseline="0" noProof="0">
              <a:ln>
                <a:noFill/>
              </a:ln>
              <a:solidFill>
                <a:srgbClr val="BBE0E3"/>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8F020BE-16D8-3A0D-91E4-5359FA8F0987}"/>
              </a:ext>
            </a:extLst>
          </p:cNvPr>
          <p:cNvSpPr>
            <a:spLocks noChangeArrowheads="1"/>
          </p:cNvSpPr>
          <p:nvPr/>
        </p:nvSpPr>
        <p:spPr bwMode="auto">
          <a:xfrm rot="7705331">
            <a:off x="7618307" y="275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6562817"/>
      </p:ext>
    </p:extLst>
  </p:cSld>
  <p:clrMapOvr>
    <a:masterClrMapping/>
  </p:clrMapOvr>
  <p:transition/>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86" y="6394011"/>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http://news.bbc.co.uk/2/hi/health/7954451.stm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122" name="Picture 2"/>
          <p:cNvPicPr>
            <a:picLocks noChangeAspect="1" noChangeArrowheads="1"/>
          </p:cNvPicPr>
          <p:nvPr/>
        </p:nvPicPr>
        <p:blipFill>
          <a:blip r:embed="rId3" cstate="print"/>
          <a:srcRect/>
          <a:stretch>
            <a:fillRect/>
          </a:stretch>
        </p:blipFill>
        <p:spPr bwMode="auto">
          <a:xfrm>
            <a:off x="682172" y="1132113"/>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AAB6E94D-EAFE-2A34-71D5-002805B385B8}"/>
              </a:ext>
            </a:extLst>
          </p:cNvPr>
          <p:cNvSpPr>
            <a:spLocks noChangeArrowheads="1"/>
          </p:cNvSpPr>
          <p:nvPr/>
        </p:nvSpPr>
        <p:spPr bwMode="auto">
          <a:xfrm rot="7705331">
            <a:off x="61832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17722935"/>
      </p:ext>
    </p:extLst>
  </p:cSld>
  <p:clrMapOvr>
    <a:masterClrMapping/>
  </p:clrMapOvr>
  <p:transition/>
</p:sld>
</file>

<file path=ppt/slides/slide1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2514804" y="6394010"/>
            <a:ext cx="4100803"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rPr>
              <a:t>www.washingtonpost.com/wp-dyn/content/article/2008/09/01/AR2008090102087.html</a:t>
            </a:r>
          </a:p>
        </p:txBody>
      </p:sp>
      <p:pic>
        <p:nvPicPr>
          <p:cNvPr id="2050" name="Picture 2"/>
          <p:cNvPicPr>
            <a:picLocks noChangeAspect="1" noChangeArrowheads="1"/>
          </p:cNvPicPr>
          <p:nvPr/>
        </p:nvPicPr>
        <p:blipFill>
          <a:blip r:embed="rId2" cstate="print"/>
          <a:srcRect/>
          <a:stretch>
            <a:fillRect/>
          </a:stretch>
        </p:blipFill>
        <p:spPr bwMode="auto">
          <a:xfrm>
            <a:off x="682171"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6A3EB976-07ED-D9A7-ACDB-B605343D78C5}"/>
              </a:ext>
            </a:extLst>
          </p:cNvPr>
          <p:cNvSpPr>
            <a:spLocks noChangeArrowheads="1"/>
          </p:cNvSpPr>
          <p:nvPr/>
        </p:nvSpPr>
        <p:spPr bwMode="auto">
          <a:xfrm rot="7705331">
            <a:off x="6195907" y="343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459168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cstate="print"/>
          <a:srcRect/>
          <a:stretch>
            <a:fillRect/>
          </a:stretch>
        </p:blipFill>
        <p:spPr bwMode="auto">
          <a:xfrm>
            <a:off x="1591" y="0"/>
            <a:ext cx="3815219" cy="6858000"/>
          </a:xfrm>
          <a:prstGeom prst="rect">
            <a:avLst/>
          </a:prstGeom>
          <a:noFill/>
          <a:ln w="9525">
            <a:noFill/>
            <a:miter lim="800000"/>
            <a:headEnd/>
            <a:tailEnd/>
          </a:ln>
        </p:spPr>
      </p:pic>
      <p:sp>
        <p:nvSpPr>
          <p:cNvPr id="9" name="Rectangle 8"/>
          <p:cNvSpPr/>
          <p:nvPr/>
        </p:nvSpPr>
        <p:spPr>
          <a:xfrm>
            <a:off x="2305050" y="3143606"/>
            <a:ext cx="6230034" cy="1200329"/>
          </a:xfrm>
          <a:prstGeom prst="rect">
            <a:avLst/>
          </a:prstGeom>
        </p:spPr>
        <p:txBody>
          <a:bodyPr wrap="square">
            <a:spAutoFit/>
          </a:bodyPr>
          <a:lstStyle/>
          <a:p>
            <a:pPr algn="ctr"/>
            <a:r>
              <a:rPr kumimoji="1" lang="en-US" sz="36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let’s have a look at the big three debates . . . </a:t>
            </a:r>
            <a:endParaRPr lang="en-US" sz="3600" dirty="0"/>
          </a:p>
        </p:txBody>
      </p:sp>
      <p:sp>
        <p:nvSpPr>
          <p:cNvPr id="12" name="Rectangle 11"/>
          <p:cNvSpPr/>
          <p:nvPr/>
        </p:nvSpPr>
        <p:spPr>
          <a:xfrm>
            <a:off x="4147174" y="6349488"/>
            <a:ext cx="845103" cy="246221"/>
          </a:xfrm>
          <a:prstGeom prst="rect">
            <a:avLst/>
          </a:prstGeom>
        </p:spPr>
        <p:txBody>
          <a:bodyPr wrap="none">
            <a:spAutoFit/>
          </a:bodyPr>
          <a:lstStyle/>
          <a:p>
            <a:r>
              <a:rPr kumimoji="1" lang="en-US" sz="1000" b="1" dirty="0" err="1">
                <a:solidFill>
                  <a:srgbClr val="000000"/>
                </a:solidFill>
                <a:latin typeface="Arial" charset="0"/>
                <a:hlinkClick r:id="rId4"/>
              </a:rPr>
              <a:t>Neandertal</a:t>
            </a:r>
            <a:endParaRPr lang="en-US" sz="1000" dirty="0">
              <a:solidFill>
                <a:srgbClr val="000000"/>
              </a:solidFill>
            </a:endParaRPr>
          </a:p>
        </p:txBody>
      </p:sp>
    </p:spTree>
  </p:cSld>
  <p:clrMapOvr>
    <a:masterClrMapping/>
  </p:clrMapOvr>
  <p:transition/>
</p:sld>
</file>

<file path=ppt/slides/slide1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29203" y="6379496"/>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http://news.bbc.co.uk/2/hi/health/8130255.stm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5" y="1146626"/>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062CA2B-E25A-9269-6CE4-C1D7178EF168}"/>
              </a:ext>
            </a:extLst>
          </p:cNvPr>
          <p:cNvSpPr>
            <a:spLocks noChangeArrowheads="1"/>
          </p:cNvSpPr>
          <p:nvPr/>
        </p:nvSpPr>
        <p:spPr bwMode="auto">
          <a:xfrm rot="7705331">
            <a:off x="6157807" y="271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08255132"/>
      </p:ext>
    </p:extLst>
  </p:cSld>
  <p:clrMapOvr>
    <a:masterClrMapping/>
  </p:clrMapOvr>
  <p:transition/>
</p:sld>
</file>

<file path=ppt/slides/slide12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3115669" y="6400800"/>
            <a:ext cx="28809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http://www.bbc.co.uk/news/science-environment-12207954</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075" name="Picture 3"/>
          <p:cNvPicPr>
            <a:picLocks noChangeAspect="1" noChangeArrowheads="1"/>
          </p:cNvPicPr>
          <p:nvPr/>
        </p:nvPicPr>
        <p:blipFill>
          <a:blip r:embed="rId4" cstate="print"/>
          <a:srcRect/>
          <a:stretch>
            <a:fillRect/>
          </a:stretch>
        </p:blipFill>
        <p:spPr bwMode="auto">
          <a:xfrm>
            <a:off x="685800" y="514350"/>
            <a:ext cx="7772400" cy="5829300"/>
          </a:xfrm>
          <a:prstGeom prst="rect">
            <a:avLst/>
          </a:prstGeom>
          <a:noFill/>
          <a:ln w="9525">
            <a:noFill/>
            <a:miter lim="800000"/>
            <a:headEnd/>
            <a:tailEnd/>
          </a:ln>
        </p:spPr>
      </p:pic>
      <p:sp>
        <p:nvSpPr>
          <p:cNvPr id="2" name="AutoShape 8">
            <a:extLst>
              <a:ext uri="{FF2B5EF4-FFF2-40B4-BE49-F238E27FC236}">
                <a16:creationId xmlns:a16="http://schemas.microsoft.com/office/drawing/2014/main" id="{90DBACCB-8AF4-D8FF-0BA0-DFA0D1D46543}"/>
              </a:ext>
            </a:extLst>
          </p:cNvPr>
          <p:cNvSpPr>
            <a:spLocks noChangeArrowheads="1"/>
          </p:cNvSpPr>
          <p:nvPr/>
        </p:nvSpPr>
        <p:spPr bwMode="auto">
          <a:xfrm rot="7705331">
            <a:off x="5675207" y="199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21139873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cstate="print"/>
          <a:srcRect/>
          <a:stretch>
            <a:fillRect/>
          </a:stretch>
        </p:blipFill>
        <p:spPr bwMode="auto">
          <a:xfrm>
            <a:off x="925478" y="69031"/>
            <a:ext cx="7266022" cy="6560369"/>
          </a:xfrm>
          <a:prstGeom prst="rect">
            <a:avLst/>
          </a:prstGeom>
          <a:noFill/>
          <a:ln w="9525">
            <a:noFill/>
            <a:miter lim="800000"/>
            <a:headEnd/>
            <a:tailEnd/>
          </a:ln>
        </p:spPr>
      </p:pic>
      <p:sp>
        <p:nvSpPr>
          <p:cNvPr id="5" name="Text Box 2"/>
          <p:cNvSpPr txBox="1">
            <a:spLocks noChangeArrowheads="1"/>
          </p:cNvSpPr>
          <p:nvPr/>
        </p:nvSpPr>
        <p:spPr bwMode="auto">
          <a:xfrm>
            <a:off x="3449895" y="6400800"/>
            <a:ext cx="221246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http://www.bbc.co.uk/news/health-11727707</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370200AC-2311-9008-1FFA-0896A91D7272}"/>
              </a:ext>
            </a:extLst>
          </p:cNvPr>
          <p:cNvSpPr>
            <a:spLocks noChangeArrowheads="1"/>
          </p:cNvSpPr>
          <p:nvPr/>
        </p:nvSpPr>
        <p:spPr bwMode="auto">
          <a:xfrm rot="6756012">
            <a:off x="6424507" y="190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D225FC8-7660-07AC-9465-1702E9CB63BD}"/>
              </a:ext>
            </a:extLst>
          </p:cNvPr>
          <p:cNvSpPr/>
          <p:nvPr/>
        </p:nvSpPr>
        <p:spPr bwMode="auto">
          <a:xfrm>
            <a:off x="6553200" y="1676400"/>
            <a:ext cx="1460500" cy="330200"/>
          </a:xfrm>
          <a:prstGeom prst="rect">
            <a:avLst/>
          </a:prstGeom>
          <a:solidFill>
            <a:schemeClr val="tx2"/>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2000" b="0" i="0" u="none" strike="noStrike" cap="none" normalizeH="0" baseline="30000">
              <a:ln>
                <a:noFill/>
              </a:ln>
              <a:solidFill>
                <a:schemeClr val="tx1"/>
              </a:solidFill>
              <a:effectLst/>
              <a:latin typeface="Verdana" pitchFamily="34" charset="0"/>
            </a:endParaRPr>
          </a:p>
        </p:txBody>
      </p:sp>
    </p:spTree>
    <p:extLst>
      <p:ext uri="{BB962C8B-B14F-4D97-AF65-F5344CB8AC3E}">
        <p14:creationId xmlns:p14="http://schemas.microsoft.com/office/powerpoint/2010/main" val="2822908469"/>
      </p:ext>
    </p:extLst>
  </p:cSld>
  <p:clrMapOvr>
    <a:masterClrMapping/>
  </p:clrMapOvr>
  <p:transition/>
</p:sld>
</file>

<file path=ppt/slides/slide12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437" y="2181787"/>
            <a:ext cx="8229600" cy="3826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0537" y="496889"/>
            <a:ext cx="4857750" cy="1438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5614987" y="1023423"/>
            <a:ext cx="2236510"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May 2013</a:t>
            </a:r>
          </a:p>
        </p:txBody>
      </p:sp>
      <p:sp>
        <p:nvSpPr>
          <p:cNvPr id="7" name="Rectangle 6"/>
          <p:cNvSpPr/>
          <p:nvPr/>
        </p:nvSpPr>
        <p:spPr>
          <a:xfrm>
            <a:off x="2275752" y="5864568"/>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818C5C4-629A-E4F5-AD63-8368341B1023}"/>
              </a:ext>
            </a:extLst>
          </p:cNvPr>
          <p:cNvSpPr>
            <a:spLocks noChangeArrowheads="1"/>
          </p:cNvSpPr>
          <p:nvPr/>
        </p:nvSpPr>
        <p:spPr bwMode="auto">
          <a:xfrm rot="7705331">
            <a:off x="7808807" y="2617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75546264"/>
      </p:ext>
    </p:extLst>
  </p:cSld>
  <p:clrMapOvr>
    <a:masterClrMapping/>
  </p:clrMapOvr>
  <p:transition/>
</p:sld>
</file>

<file path=ppt/slides/slide12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a:t>
            </a:r>
            <a:r>
              <a:rPr lang="en-US" sz="2800" b="1" dirty="0">
                <a:solidFill>
                  <a:srgbClr val="000000"/>
                </a:solidFill>
              </a:rPr>
              <a:t>nurture</a:t>
            </a:r>
            <a:r>
              <a:rPr lang="en-US" sz="2800" b="1" dirty="0">
                <a:solidFill>
                  <a:schemeClr val="accent1">
                    <a:lumMod val="90000"/>
                  </a:schemeClr>
                </a:solidFill>
              </a:rPr>
              <a:t>”)</a:t>
            </a:r>
            <a:br>
              <a:rPr lang="en-US" sz="2800" b="1" dirty="0">
                <a:solidFill>
                  <a:schemeClr val="accent1">
                    <a:lumMod val="90000"/>
                  </a:schemeClr>
                </a:solidFill>
              </a:rPr>
            </a:br>
            <a:r>
              <a:rPr lang="en-US" sz="2800" b="1" dirty="0">
                <a:solidFill>
                  <a:schemeClr val="accent1">
                    <a:lumMod val="90000"/>
                  </a:schemeClr>
                </a:solidFill>
              </a:rPr>
              <a:t>	(“inherited vs. </a:t>
            </a:r>
            <a:r>
              <a:rPr lang="en-US" sz="2800" b="1" dirty="0">
                <a:solidFill>
                  <a:srgbClr val="000000"/>
                </a:solidFill>
              </a:rPr>
              <a:t>learned</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chemeClr val="accent1">
                    <a:lumMod val="90000"/>
                  </a:schemeClr>
                </a:solidFill>
              </a:rPr>
              <a:t>nativism</a:t>
            </a:r>
            <a:r>
              <a:rPr lang="en-US" sz="2800" b="1" dirty="0">
                <a:solidFill>
                  <a:schemeClr val="accent1">
                    <a:lumMod val="90000"/>
                  </a:schemeClr>
                </a:solidFill>
              </a:rPr>
              <a:t>” vs. “</a:t>
            </a:r>
            <a:r>
              <a:rPr lang="en-US" sz="2800" b="1" dirty="0">
                <a:solidFill>
                  <a:srgbClr val="000000"/>
                </a:solidFill>
              </a:rPr>
              <a:t>empiricism</a:t>
            </a:r>
            <a:r>
              <a:rPr lang="en-US" sz="2800" b="1" dirty="0">
                <a:solidFill>
                  <a:schemeClr val="accent1">
                    <a:lumMod val="90000"/>
                  </a:schemeClr>
                </a:solidFill>
              </a:rPr>
              <a:t>”)</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rgbClr val="9ED3D7"/>
                </a:solidFill>
              </a:rPr>
              <a:t>(“biology”</a:t>
            </a:r>
            <a:r>
              <a:rPr lang="en-US" sz="2800" b="1" dirty="0">
                <a:solidFill>
                  <a:schemeClr val="accent1">
                    <a:lumMod val="90000"/>
                  </a:schemeClr>
                </a:solidFill>
              </a:rPr>
              <a:t> vs. “</a:t>
            </a:r>
            <a:r>
              <a:rPr lang="en-US" sz="2800" b="1" dirty="0"/>
              <a:t>culture</a:t>
            </a:r>
            <a:r>
              <a:rPr lang="en-US" sz="2800" b="1" dirty="0">
                <a:solidFill>
                  <a:schemeClr val="accent1">
                    <a:lumMod val="90000"/>
                  </a:schemeClr>
                </a:solidFill>
              </a:rPr>
              <a:t>”)</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AutoShape 8"/>
          <p:cNvSpPr>
            <a:spLocks noChangeArrowheads="1"/>
          </p:cNvSpPr>
          <p:nvPr/>
        </p:nvSpPr>
        <p:spPr bwMode="auto">
          <a:xfrm>
            <a:off x="4718366" y="175758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7139" y="213418"/>
            <a:ext cx="686740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2275752" y="541463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7" name="Text Box 2"/>
          <p:cNvSpPr txBox="1">
            <a:spLocks noChangeArrowheads="1"/>
          </p:cNvSpPr>
          <p:nvPr/>
        </p:nvSpPr>
        <p:spPr bwMode="auto">
          <a:xfrm>
            <a:off x="1692977" y="6607355"/>
            <a:ext cx="573105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http://www.telegraph.co.uk/news/science/science-news/10868532/Why-having-blonde-genes-will-not-make-you-ditzy.html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8554" y="999445"/>
            <a:ext cx="2419350" cy="504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692977" y="1209941"/>
            <a:ext cx="116891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02 Jun 2014</a:t>
            </a:r>
          </a:p>
        </p:txBody>
      </p:sp>
      <p:sp>
        <p:nvSpPr>
          <p:cNvPr id="3" name="Rectangle 2">
            <a:extLst>
              <a:ext uri="{FF2B5EF4-FFF2-40B4-BE49-F238E27FC236}">
                <a16:creationId xmlns:a16="http://schemas.microsoft.com/office/drawing/2014/main" id="{69A24E7F-EC7F-944B-36F8-A4586D633119}"/>
              </a:ext>
            </a:extLst>
          </p:cNvPr>
          <p:cNvSpPr/>
          <p:nvPr/>
        </p:nvSpPr>
        <p:spPr>
          <a:xfrm>
            <a:off x="1177939" y="1504270"/>
            <a:ext cx="5310564" cy="50482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D8B78420-A878-0233-80E6-B065A8E5D95A}"/>
              </a:ext>
            </a:extLst>
          </p:cNvPr>
          <p:cNvSpPr>
            <a:spLocks noChangeArrowheads="1"/>
          </p:cNvSpPr>
          <p:nvPr/>
        </p:nvSpPr>
        <p:spPr bwMode="auto">
          <a:xfrm rot="7742828">
            <a:off x="5027612" y="76041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87246078"/>
      </p:ext>
    </p:extLst>
  </p:cSld>
  <p:clrMapOvr>
    <a:masterClrMapping/>
  </p:clrMapOvr>
  <p:transition/>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631355"/>
            <a:ext cx="6908800" cy="2862322"/>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of course, the question of how they relate to one another in causing or influencing something is at the root of many of the arguments . . .</a:t>
            </a:r>
          </a:p>
        </p:txBody>
      </p:sp>
    </p:spTree>
  </p:cSld>
  <p:clrMapOvr>
    <a:masterClrMapping/>
  </p:clrMapOvr>
  <p:transition/>
</p:sld>
</file>

<file path=ppt/slides/slide1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latin typeface="Arial" charset="0"/>
              </a:rPr>
              <a:t>(</a:t>
            </a:r>
            <a:r>
              <a:rPr kumimoji="1" lang="en-US" sz="2400" dirty="0">
                <a:latin typeface="Arial" charset="0"/>
              </a:rPr>
              <a:t>at least to most serious observers) </a:t>
            </a:r>
          </a:p>
          <a:p>
            <a:pPr algn="ctr" eaLnBrk="0" hangingPunct="0"/>
            <a:r>
              <a:rPr kumimoji="1" lang="en-US" sz="3600" b="1" dirty="0">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cSld>
  <p:clrMapOvr>
    <a:masterClrMapping/>
  </p:clrMapOvr>
  <p:transition/>
</p:sld>
</file>

<file path=ppt/slides/slide1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the “correct” answer, </a:t>
            </a:r>
          </a:p>
          <a:p>
            <a:pPr algn="ctr" eaLnBrk="0" hangingPunct="0"/>
            <a:r>
              <a:rPr kumimoji="1" lang="en-US" sz="3600" b="1" dirty="0">
                <a:solidFill>
                  <a:srgbClr val="FFFFFF"/>
                </a:solidFill>
                <a:latin typeface="Arial" charset="0"/>
              </a:rPr>
              <a:t>of course, is . . .</a:t>
            </a:r>
          </a:p>
          <a:p>
            <a:pPr algn="ctr" eaLnBrk="0" hangingPunct="0"/>
            <a:endParaRPr kumimoji="1" lang="en-US" sz="1100" b="1" dirty="0">
              <a:solidFill>
                <a:srgbClr val="FFFFFF"/>
              </a:solidFill>
              <a:latin typeface="Arial" charset="0"/>
            </a:endParaRPr>
          </a:p>
          <a:p>
            <a:pPr algn="ctr" eaLnBrk="0" hangingPunct="0"/>
            <a:r>
              <a:rPr kumimoji="1" lang="en-US" sz="2400" b="1" dirty="0">
                <a:solidFill>
                  <a:srgbClr val="FEF9F5"/>
                </a:solidFill>
                <a:latin typeface="Arial" charset="0"/>
              </a:rPr>
              <a:t>(</a:t>
            </a:r>
            <a:r>
              <a:rPr kumimoji="1" lang="en-US" sz="2400" dirty="0">
                <a:solidFill>
                  <a:srgbClr val="FEF9F5"/>
                </a:solidFill>
                <a:latin typeface="Arial" charset="0"/>
              </a:rPr>
              <a:t>at least to most serious observers) </a:t>
            </a:r>
          </a:p>
          <a:p>
            <a:pPr algn="ctr" eaLnBrk="0" hangingPunct="0"/>
            <a:r>
              <a:rPr kumimoji="1" lang="en-US" sz="3600" b="1" dirty="0">
                <a:solidFill>
                  <a:srgbClr val="FEF9F5"/>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latin typeface="Arial" charset="0"/>
              </a:rPr>
              <a:t>So the basic question is . . . </a:t>
            </a:r>
          </a:p>
        </p:txBody>
      </p:sp>
    </p:spTree>
    <p:extLst>
      <p:ext uri="{BB962C8B-B14F-4D97-AF65-F5344CB8AC3E}">
        <p14:creationId xmlns:p14="http://schemas.microsoft.com/office/powerpoint/2010/main" val="3432133417"/>
      </p:ext>
    </p:extLst>
  </p:cSld>
  <p:clrMapOvr>
    <a:masterClrMapping/>
  </p:clrMapOvr>
  <p:transition/>
</p:sld>
</file>

<file path=ppt/slides/slide1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243717"/>
            <a:ext cx="6908800" cy="3447098"/>
          </a:xfrm>
          <a:prstGeom prst="rect">
            <a:avLst/>
          </a:prstGeom>
          <a:noFill/>
          <a:ln w="28575">
            <a:noFill/>
            <a:miter lim="800000"/>
            <a:headEnd/>
            <a:tailEnd/>
          </a:ln>
        </p:spPr>
        <p:txBody>
          <a:bodyPr wrap="square" anchor="ctr">
            <a:spAutoFit/>
          </a:bodyPr>
          <a:lstStyle/>
          <a:p>
            <a:pPr algn="ctr" eaLnBrk="0" hangingPunct="0"/>
            <a:r>
              <a:rPr kumimoji="1" lang="en-US" sz="3600" b="1" dirty="0">
                <a:solidFill>
                  <a:schemeClr val="bg1">
                    <a:lumMod val="65000"/>
                  </a:schemeClr>
                </a:solidFill>
                <a:latin typeface="Arial" charset="0"/>
              </a:rPr>
              <a:t>the “correct” answer, </a:t>
            </a:r>
          </a:p>
          <a:p>
            <a:pPr algn="ctr" eaLnBrk="0" hangingPunct="0"/>
            <a:r>
              <a:rPr kumimoji="1" lang="en-US" sz="3600" b="1" dirty="0">
                <a:solidFill>
                  <a:schemeClr val="bg1">
                    <a:lumMod val="65000"/>
                  </a:schemeClr>
                </a:solidFill>
                <a:latin typeface="Arial" charset="0"/>
              </a:rPr>
              <a:t>of course, is . . .</a:t>
            </a:r>
          </a:p>
          <a:p>
            <a:pPr algn="ctr" eaLnBrk="0" hangingPunct="0"/>
            <a:endParaRPr kumimoji="1" lang="en-US" sz="1100" b="1" dirty="0">
              <a:solidFill>
                <a:schemeClr val="bg1">
                  <a:lumMod val="65000"/>
                </a:schemeClr>
              </a:solidFill>
              <a:latin typeface="Arial" charset="0"/>
            </a:endParaRPr>
          </a:p>
          <a:p>
            <a:pPr algn="ctr" eaLnBrk="0" hangingPunct="0"/>
            <a:r>
              <a:rPr kumimoji="1" lang="en-US" sz="2400" b="1" dirty="0">
                <a:solidFill>
                  <a:schemeClr val="bg1">
                    <a:lumMod val="65000"/>
                  </a:schemeClr>
                </a:solidFill>
                <a:latin typeface="Arial" charset="0"/>
              </a:rPr>
              <a:t>(</a:t>
            </a:r>
            <a:r>
              <a:rPr kumimoji="1" lang="en-US" sz="2400" dirty="0">
                <a:solidFill>
                  <a:schemeClr val="bg1">
                    <a:lumMod val="65000"/>
                  </a:schemeClr>
                </a:solidFill>
                <a:latin typeface="Arial" charset="0"/>
              </a:rPr>
              <a:t>at least to most serious observers) </a:t>
            </a:r>
          </a:p>
          <a:p>
            <a:pPr algn="ctr" eaLnBrk="0" hangingPunct="0"/>
            <a:r>
              <a:rPr kumimoji="1" lang="en-US" sz="3600" b="1" dirty="0">
                <a:solidFill>
                  <a:schemeClr val="bg1">
                    <a:lumMod val="65000"/>
                  </a:schemeClr>
                </a:solidFill>
                <a:latin typeface="Arial" charset="0"/>
              </a:rPr>
              <a:t>that they both contribute.</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So the basic question is . . . </a:t>
            </a:r>
          </a:p>
        </p:txBody>
      </p:sp>
    </p:spTree>
    <p:extLst>
      <p:ext uri="{BB962C8B-B14F-4D97-AF65-F5344CB8AC3E}">
        <p14:creationId xmlns:p14="http://schemas.microsoft.com/office/powerpoint/2010/main" val="3726018789"/>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cSld>
  <p:clrMapOvr>
    <a:masterClrMapping/>
  </p:clrMapOvr>
  <p:transition/>
</p:sld>
</file>

<file path=ppt/slides/slide13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6" name="Rectangle 5"/>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295275"/>
            <a:ext cx="8115300" cy="62674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2097736" y="6549299"/>
            <a:ext cx="4921540"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http://www.npr.org/2016/07/15/485709299/how-do-nature-and-nurture-combine-to-make-us-who-we-are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2CEF42BF-20DE-2146-F86E-ECC426843B99}"/>
              </a:ext>
            </a:extLst>
          </p:cNvPr>
          <p:cNvSpPr>
            <a:spLocks noChangeArrowheads="1"/>
          </p:cNvSpPr>
          <p:nvPr/>
        </p:nvSpPr>
        <p:spPr bwMode="auto">
          <a:xfrm rot="7705331">
            <a:off x="5954607" y="194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297185"/>
      </p:ext>
    </p:extLst>
  </p:cSld>
  <p:clrMapOvr>
    <a:masterClrMapping/>
  </p:clrMapOvr>
  <p:transition/>
</p:sld>
</file>

<file path=ppt/slides/slide13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383070" y="6549299"/>
            <a:ext cx="435087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http://news.nd.edu/news/67163-nature-vs-nuture-both-are-important-anthropologist-argues/</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2682" y="656356"/>
            <a:ext cx="7315200" cy="55889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286000" y="6400513"/>
            <a:ext cx="4572000" cy="215444"/>
          </a:xfrm>
          <a:prstGeom prst="rect">
            <a:avLst/>
          </a:prstGeom>
        </p:spPr>
        <p:txBody>
          <a:bodyPr>
            <a:spAutoFit/>
          </a:bodyPr>
          <a:lstStyle/>
          <a:p>
            <a:pPr algn="ctr"/>
            <a:r>
              <a:rPr lang="en-US" sz="800" dirty="0">
                <a:hlinkClick r:id="rId5"/>
              </a:rPr>
              <a:t>https://www.sciencedaily.com/releases/2016/05/160518130006.htm</a:t>
            </a:r>
            <a:endParaRPr lang="en-US" sz="800" dirty="0"/>
          </a:p>
        </p:txBody>
      </p:sp>
      <p:sp>
        <p:nvSpPr>
          <p:cNvPr id="2" name="AutoShape 8">
            <a:extLst>
              <a:ext uri="{FF2B5EF4-FFF2-40B4-BE49-F238E27FC236}">
                <a16:creationId xmlns:a16="http://schemas.microsoft.com/office/drawing/2014/main" id="{673550A4-B0F3-D7B1-3022-B996AD111E7C}"/>
              </a:ext>
            </a:extLst>
          </p:cNvPr>
          <p:cNvSpPr>
            <a:spLocks noChangeArrowheads="1"/>
          </p:cNvSpPr>
          <p:nvPr/>
        </p:nvSpPr>
        <p:spPr bwMode="auto">
          <a:xfrm rot="9108487">
            <a:off x="5575208" y="117204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E2EE3196-4F16-46CF-82C6-8A780851D7B7}"/>
              </a:ext>
            </a:extLst>
          </p:cNvPr>
          <p:cNvSpPr/>
          <p:nvPr/>
        </p:nvSpPr>
        <p:spPr>
          <a:xfrm>
            <a:off x="1028700" y="1763714"/>
            <a:ext cx="1587500" cy="369332"/>
          </a:xfrm>
          <a:prstGeom prst="rect">
            <a:avLst/>
          </a:prstGeom>
          <a:solidFill>
            <a:srgbClr val="F4F4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43805251"/>
      </p:ext>
    </p:extLst>
  </p:cSld>
  <p:clrMapOvr>
    <a:masterClrMapping/>
  </p:clrMapOvr>
  <p:transition/>
</p:sld>
</file>

<file path=ppt/slides/slide13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4302666" y="6549299"/>
            <a:ext cx="51168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Source</a:t>
            </a:r>
            <a:endParaRPr lang="en-US" sz="800" dirty="0">
              <a:solidFill>
                <a:srgbClr val="000000"/>
              </a:solidFill>
              <a:latin typeface="Arial" charset="0"/>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9816" y="489587"/>
            <a:ext cx="788436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68AEEA43-1CFF-13AD-8319-D9B560577764}"/>
              </a:ext>
            </a:extLst>
          </p:cNvPr>
          <p:cNvSpPr>
            <a:spLocks noChangeArrowheads="1"/>
          </p:cNvSpPr>
          <p:nvPr/>
        </p:nvSpPr>
        <p:spPr bwMode="auto">
          <a:xfrm rot="3235821">
            <a:off x="6932507" y="3036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45397409"/>
      </p:ext>
    </p:extLst>
  </p:cSld>
  <p:clrMapOvr>
    <a:masterClrMapping/>
  </p:clrMapOvr>
  <p:transition/>
</p:sld>
</file>

<file path=ppt/slides/slide13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035970"/>
            <a:ext cx="6908800" cy="386259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the “correct” answer,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of course, is . . .</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1100" b="1" i="0" u="none" strike="noStrike" kern="1200" cap="none" spc="0" normalizeH="0" baseline="0" noProof="0" dirty="0">
              <a:ln>
                <a:noFill/>
              </a:ln>
              <a:solidFill>
                <a:schemeClr val="bg1">
                  <a:lumMod val="65000"/>
                </a:schemeClr>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chemeClr val="bg1">
                    <a:lumMod val="65000"/>
                  </a:schemeClr>
                </a:solidFill>
                <a:effectLst/>
                <a:uLnTx/>
                <a:uFillTx/>
                <a:latin typeface="Arial" charset="0"/>
                <a:ea typeface="+mn-ea"/>
                <a:cs typeface="+mn-cs"/>
              </a:rPr>
              <a:t>(</a:t>
            </a:r>
            <a:r>
              <a:rPr kumimoji="1" lang="en-US" sz="2400" b="0" i="0" u="none" strike="noStrike" kern="1200" cap="none" spc="0" normalizeH="0" baseline="0" noProof="0" dirty="0">
                <a:ln>
                  <a:noFill/>
                </a:ln>
                <a:solidFill>
                  <a:schemeClr val="bg1">
                    <a:lumMod val="65000"/>
                  </a:schemeClr>
                </a:solidFill>
                <a:effectLst/>
                <a:uLnTx/>
                <a:uFillTx/>
                <a:latin typeface="Arial" charset="0"/>
                <a:ea typeface="+mn-ea"/>
                <a:cs typeface="+mn-cs"/>
              </a:rPr>
              <a:t>at least to most serious observers)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65000"/>
                  </a:schemeClr>
                </a:solidFill>
                <a:effectLst/>
                <a:uLnTx/>
                <a:uFillTx/>
                <a:latin typeface="Arial" charset="0"/>
                <a:ea typeface="+mn-ea"/>
                <a:cs typeface="+mn-cs"/>
              </a:rPr>
              <a:t>that they both contribute.</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6600" b="1" dirty="0">
                <a:solidFill>
                  <a:srgbClr val="FFFFFF"/>
                </a:solidFill>
                <a:latin typeface="Arial" charset="0"/>
              </a:rPr>
              <a:t>S</a:t>
            </a:r>
            <a:r>
              <a:rPr kumimoji="1" lang="en-US" sz="6600" b="1" i="0" u="none" strike="noStrike" kern="1200" cap="none" spc="0" normalizeH="0" baseline="0" noProof="0" dirty="0">
                <a:ln>
                  <a:noFill/>
                </a:ln>
                <a:solidFill>
                  <a:srgbClr val="FFFFFF"/>
                </a:solidFill>
                <a:effectLst/>
                <a:uLnTx/>
                <a:uFillTx/>
                <a:latin typeface="Arial" charset="0"/>
                <a:ea typeface="+mn-ea"/>
                <a:cs typeface="+mn-cs"/>
              </a:rPr>
              <a:t>o it’s . . .</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a:t>
            </a:r>
          </a:p>
        </p:txBody>
      </p:sp>
    </p:spTree>
    <p:extLst>
      <p:ext uri="{BB962C8B-B14F-4D97-AF65-F5344CB8AC3E}">
        <p14:creationId xmlns:p14="http://schemas.microsoft.com/office/powerpoint/2010/main" val="241864688"/>
      </p:ext>
    </p:extLst>
  </p:cSld>
  <p:clrMapOvr>
    <a:masterClrMapping/>
  </p:clrMapOvr>
  <p:transition/>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90788" y="1317875"/>
            <a:ext cx="7358062" cy="5197257"/>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a:t>
            </a:r>
            <a:r>
              <a:rPr lang="en-US" b="1" dirty="0">
                <a:solidFill>
                  <a:srgbClr val="000000"/>
                </a:solidFill>
              </a:rPr>
              <a:t> </a:t>
            </a:r>
            <a:r>
              <a:rPr lang="en-US" sz="4000" b="1" dirty="0">
                <a:solidFill>
                  <a:srgbClr val="FF0000"/>
                </a:solidFill>
              </a:rPr>
              <a:t>and</a:t>
            </a:r>
            <a:r>
              <a:rPr lang="en-US" sz="4000" b="1" dirty="0">
                <a:solidFill>
                  <a:schemeClr val="accent1">
                    <a:lumMod val="90000"/>
                  </a:schemeClr>
                </a:solidFill>
              </a:rPr>
              <a:t> </a:t>
            </a:r>
            <a:r>
              <a:rPr lang="en-US" b="1" i="1" dirty="0">
                <a:solidFill>
                  <a:srgbClr val="000000"/>
                </a:solidFill>
              </a:rPr>
              <a:t>Cultural</a:t>
            </a:r>
            <a:r>
              <a:rPr lang="en-US" b="1" i="1" dirty="0">
                <a:solidFill>
                  <a:schemeClr val="accent1">
                    <a:lumMod val="90000"/>
                  </a:schemeClr>
                </a:solidFill>
              </a:rPr>
              <a:t>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nurture”)</a:t>
            </a:r>
            <a:br>
              <a:rPr lang="en-US" sz="2800" b="1" dirty="0">
                <a:solidFill>
                  <a:schemeClr val="accent1">
                    <a:lumMod val="90000"/>
                  </a:schemeClr>
                </a:solidFill>
              </a:rPr>
            </a:br>
            <a:r>
              <a:rPr lang="en-US" sz="2800" b="1" dirty="0">
                <a:solidFill>
                  <a:schemeClr val="accent1">
                    <a:lumMod val="90000"/>
                  </a:schemeClr>
                </a:solidFill>
              </a:rPr>
              <a:t>	(“inherited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learned”)</a:t>
            </a:r>
          </a:p>
          <a:p>
            <a:pPr marL="285750" lvl="0" indent="-285750" eaLnBrk="1" hangingPunct="1">
              <a:lnSpc>
                <a:spcPct val="150000"/>
              </a:lnSpc>
              <a:buNone/>
              <a:tabLst>
                <a:tab pos="0" algn="l"/>
              </a:tabLst>
              <a:defRPr/>
            </a:pPr>
            <a:r>
              <a:rPr lang="en-US" sz="2800" b="1" dirty="0">
                <a:solidFill>
                  <a:schemeClr val="accent1">
                    <a:lumMod val="90000"/>
                  </a:schemeClr>
                </a:solidFill>
              </a:rPr>
              <a:t>			(“nativism” </a:t>
            </a:r>
            <a:r>
              <a:rPr lang="en-US" sz="3600" b="1" dirty="0">
                <a:solidFill>
                  <a:srgbClr val="FF0000"/>
                </a:solidFill>
              </a:rPr>
              <a:t>and</a:t>
            </a:r>
            <a:r>
              <a:rPr lang="en-US" sz="3600" b="1" dirty="0">
                <a:solidFill>
                  <a:schemeClr val="accent1">
                    <a:lumMod val="90000"/>
                  </a:schemeClr>
                </a:solidFill>
              </a:rPr>
              <a:t> </a:t>
            </a:r>
            <a:r>
              <a:rPr lang="en-US" sz="2800" b="1" dirty="0">
                <a:solidFill>
                  <a:schemeClr val="accent1">
                    <a:lumMod val="90000"/>
                  </a:schemeClr>
                </a:solidFill>
              </a:rPr>
              <a:t>“empiricism”)</a:t>
            </a:r>
          </a:p>
          <a:p>
            <a:pPr marL="285750" lvl="0" indent="-285750" eaLnBrk="1" hangingPunct="1">
              <a:lnSpc>
                <a:spcPct val="150000"/>
              </a:lnSpc>
              <a:buNone/>
              <a:tabLst>
                <a:tab pos="0" algn="l"/>
              </a:tabLst>
              <a:defRPr/>
            </a:pPr>
            <a:r>
              <a:rPr lang="en-US" sz="2400" b="1" dirty="0">
                <a:solidFill>
                  <a:schemeClr val="accent1">
                    <a:lumMod val="90000"/>
                  </a:schemeClr>
                </a:solidFill>
              </a:rPr>
              <a:t>			</a:t>
            </a:r>
            <a:r>
              <a:rPr lang="en-US" sz="2800" b="1" dirty="0">
                <a:solidFill>
                  <a:schemeClr val="accent1">
                    <a:lumMod val="90000"/>
                  </a:schemeClr>
                </a:solidFill>
              </a:rPr>
              <a:t>(“</a:t>
            </a:r>
            <a:r>
              <a:rPr lang="en-US" sz="2800" b="1" dirty="0">
                <a:solidFill>
                  <a:srgbClr val="9ED3D7"/>
                </a:solidFill>
              </a:rPr>
              <a:t>biology”</a:t>
            </a:r>
            <a:r>
              <a:rPr lang="en-US" sz="2800" b="1" dirty="0">
                <a:solidFill>
                  <a:schemeClr val="accent1">
                    <a:lumMod val="90000"/>
                  </a:schemeClr>
                </a:solidFill>
              </a:rPr>
              <a:t> </a:t>
            </a:r>
            <a:r>
              <a:rPr lang="en-US" sz="3600" b="1" dirty="0">
                <a:solidFill>
                  <a:srgbClr val="FF0000"/>
                </a:solidFill>
              </a:rPr>
              <a:t>and</a:t>
            </a:r>
            <a:r>
              <a:rPr lang="en-US" sz="2800" b="1" dirty="0">
                <a:solidFill>
                  <a:schemeClr val="accent1">
                    <a:lumMod val="90000"/>
                  </a:schemeClr>
                </a:solidFill>
              </a:rPr>
              <a:t>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135.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037344" y="6394007"/>
            <a:ext cx="3063659"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http://www3.interscience.wiley.com/journal/123232350/abstract</a:t>
            </a:r>
            <a:endParaRPr kumimoji="1" lang="en-US" sz="800" dirty="0">
              <a:solidFill>
                <a:srgbClr val="99CC00"/>
              </a:solidFill>
              <a:latin typeface="Arial" charset="0"/>
            </a:endParaRPr>
          </a:p>
        </p:txBody>
      </p:sp>
      <p:pic>
        <p:nvPicPr>
          <p:cNvPr id="1026" name="Picture 2"/>
          <p:cNvPicPr>
            <a:picLocks noChangeAspect="1" noChangeArrowheads="1"/>
          </p:cNvPicPr>
          <p:nvPr/>
        </p:nvPicPr>
        <p:blipFill>
          <a:blip r:embed="rId3" cstate="print"/>
          <a:srcRect/>
          <a:stretch>
            <a:fillRect/>
          </a:stretch>
        </p:blipFill>
        <p:spPr bwMode="auto">
          <a:xfrm>
            <a:off x="667657" y="1132112"/>
            <a:ext cx="7772400" cy="4857750"/>
          </a:xfrm>
          <a:prstGeom prst="rect">
            <a:avLst/>
          </a:prstGeom>
          <a:noFill/>
          <a:ln w="9525">
            <a:noFill/>
            <a:miter lim="800000"/>
            <a:headEnd/>
            <a:tailEnd/>
          </a:ln>
        </p:spPr>
      </p:pic>
      <p:sp>
        <p:nvSpPr>
          <p:cNvPr id="7" name="Oval 3"/>
          <p:cNvSpPr>
            <a:spLocks noChangeArrowheads="1"/>
          </p:cNvSpPr>
          <p:nvPr/>
        </p:nvSpPr>
        <p:spPr bwMode="auto">
          <a:xfrm>
            <a:off x="598947" y="5355776"/>
            <a:ext cx="5642198" cy="653143"/>
          </a:xfrm>
          <a:prstGeom prst="ellipse">
            <a:avLst/>
          </a:prstGeom>
          <a:noFill/>
          <a:ln w="76200">
            <a:solidFill>
              <a:srgbClr val="FFC000"/>
            </a:solidFill>
            <a:round/>
            <a:headEnd/>
            <a:tailEnd/>
          </a:ln>
        </p:spPr>
        <p:txBody>
          <a:bodyPr anchor="ctr"/>
          <a:lstStyle/>
          <a:p>
            <a:pPr algn="ctr" eaLnBrk="0" hangingPunct="0">
              <a:spcBef>
                <a:spcPct val="20000"/>
              </a:spcBef>
              <a:buClr>
                <a:srgbClr val="009999"/>
              </a:buClr>
            </a:pPr>
            <a:endParaRPr kumimoji="1" lang="en-US" sz="3200" b="1">
              <a:solidFill>
                <a:srgbClr val="BBE0E3"/>
              </a:solidFill>
              <a:latin typeface="Arial" charset="0"/>
            </a:endParaRPr>
          </a:p>
        </p:txBody>
      </p:sp>
      <p:sp>
        <p:nvSpPr>
          <p:cNvPr id="2" name="AutoShape 8">
            <a:extLst>
              <a:ext uri="{FF2B5EF4-FFF2-40B4-BE49-F238E27FC236}">
                <a16:creationId xmlns:a16="http://schemas.microsoft.com/office/drawing/2014/main" id="{5FD50EEA-1CC7-0B52-5446-304C55D34DF3}"/>
              </a:ext>
            </a:extLst>
          </p:cNvPr>
          <p:cNvSpPr>
            <a:spLocks noChangeArrowheads="1"/>
          </p:cNvSpPr>
          <p:nvPr/>
        </p:nvSpPr>
        <p:spPr bwMode="auto">
          <a:xfrm rot="4020575">
            <a:off x="6919807" y="307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D1A9CEF8-A4DD-8E5A-E40D-862A40230B23}"/>
                  </a:ext>
                </a:extLst>
              </p14:cNvPr>
              <p14:cNvContentPartPr/>
              <p14:nvPr/>
            </p14:nvContentPartPr>
            <p14:xfrm>
              <a:off x="1040840" y="4381040"/>
              <a:ext cx="5130360" cy="167040"/>
            </p14:xfrm>
          </p:contentPart>
        </mc:Choice>
        <mc:Fallback xmlns="">
          <p:pic>
            <p:nvPicPr>
              <p:cNvPr id="3" name="Ink 2">
                <a:extLst>
                  <a:ext uri="{FF2B5EF4-FFF2-40B4-BE49-F238E27FC236}">
                    <a16:creationId xmlns:a16="http://schemas.microsoft.com/office/drawing/2014/main" id="{D1A9CEF8-A4DD-8E5A-E40D-862A40230B23}"/>
                  </a:ext>
                </a:extLst>
              </p:cNvPr>
              <p:cNvPicPr/>
              <p:nvPr/>
            </p:nvPicPr>
            <p:blipFill>
              <a:blip r:embed="rId5"/>
              <a:stretch>
                <a:fillRect/>
              </a:stretch>
            </p:blipFill>
            <p:spPr>
              <a:xfrm>
                <a:off x="987200" y="4273040"/>
                <a:ext cx="5238000" cy="3826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B8E3D2D8-536D-8974-4F8A-7898B64A4F68}"/>
                  </a:ext>
                </a:extLst>
              </p14:cNvPr>
              <p14:cNvContentPartPr/>
              <p14:nvPr/>
            </p14:nvContentPartPr>
            <p14:xfrm>
              <a:off x="1053800" y="4482920"/>
              <a:ext cx="2193480" cy="115560"/>
            </p14:xfrm>
          </p:contentPart>
        </mc:Choice>
        <mc:Fallback xmlns="">
          <p:pic>
            <p:nvPicPr>
              <p:cNvPr id="4" name="Ink 3">
                <a:extLst>
                  <a:ext uri="{FF2B5EF4-FFF2-40B4-BE49-F238E27FC236}">
                    <a16:creationId xmlns:a16="http://schemas.microsoft.com/office/drawing/2014/main" id="{B8E3D2D8-536D-8974-4F8A-7898B64A4F68}"/>
                  </a:ext>
                </a:extLst>
              </p:cNvPr>
              <p:cNvPicPr/>
              <p:nvPr/>
            </p:nvPicPr>
            <p:blipFill>
              <a:blip r:embed="rId7"/>
              <a:stretch>
                <a:fillRect/>
              </a:stretch>
            </p:blipFill>
            <p:spPr>
              <a:xfrm>
                <a:off x="1000160" y="4374920"/>
                <a:ext cx="2301120" cy="331200"/>
              </a:xfrm>
              <a:prstGeom prst="rect">
                <a:avLst/>
              </a:prstGeom>
            </p:spPr>
          </p:pic>
        </mc:Fallback>
      </mc:AlternateContent>
    </p:spTree>
  </p:cSld>
  <p:clrMapOvr>
    <a:masterClrMapping/>
  </p:clrMapOvr>
  <p:transition/>
</p:sld>
</file>

<file path=ppt/slides/slide1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13314" name="Picture 2"/>
          <p:cNvPicPr>
            <a:picLocks noChangeAspect="1" noChangeArrowheads="1"/>
          </p:cNvPicPr>
          <p:nvPr/>
        </p:nvPicPr>
        <p:blipFill>
          <a:blip r:embed="rId3" cstate="print"/>
          <a:srcRect/>
          <a:stretch>
            <a:fillRect/>
          </a:stretch>
        </p:blipFill>
        <p:spPr bwMode="auto">
          <a:xfrm>
            <a:off x="673331" y="726851"/>
            <a:ext cx="7772400" cy="5417732"/>
          </a:xfrm>
          <a:prstGeom prst="rect">
            <a:avLst/>
          </a:prstGeom>
          <a:noFill/>
          <a:ln w="9525">
            <a:noFill/>
            <a:miter lim="800000"/>
            <a:headEnd/>
            <a:tailEnd/>
          </a:ln>
        </p:spPr>
      </p:pic>
      <p:sp>
        <p:nvSpPr>
          <p:cNvPr id="5" name="Rounded Rectangle 4"/>
          <p:cNvSpPr/>
          <p:nvPr/>
        </p:nvSpPr>
        <p:spPr bwMode="auto">
          <a:xfrm>
            <a:off x="914403" y="1299017"/>
            <a:ext cx="2641599" cy="529784"/>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868303" y="4673593"/>
            <a:ext cx="7101321" cy="1233727"/>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2" name="AutoShape 8">
            <a:extLst>
              <a:ext uri="{FF2B5EF4-FFF2-40B4-BE49-F238E27FC236}">
                <a16:creationId xmlns:a16="http://schemas.microsoft.com/office/drawing/2014/main" id="{0F92E6C4-F9EF-2CE6-0790-6AF2D99B3C02}"/>
              </a:ext>
            </a:extLst>
          </p:cNvPr>
          <p:cNvSpPr>
            <a:spLocks noChangeArrowheads="1"/>
          </p:cNvSpPr>
          <p:nvPr/>
        </p:nvSpPr>
        <p:spPr bwMode="auto">
          <a:xfrm rot="2703609">
            <a:off x="7753633" y="298367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3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518699158"/>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273491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364050259"/>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 name="Rectangle 4"/>
          <p:cNvSpPr/>
          <p:nvPr/>
        </p:nvSpPr>
        <p:spPr>
          <a:xfrm>
            <a:off x="2287518" y="4572680"/>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6"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18098754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Tree>
  </p:cSld>
  <p:clrMapOvr>
    <a:masterClrMapping/>
  </p:clrMapOvr>
  <p:transition/>
</p:sld>
</file>

<file path=ppt/slides/slide140.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672352" y="4271834"/>
            <a:ext cx="7835153"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uLnTx/>
                <a:uFillTx/>
                <a:latin typeface="Arial" pitchFamily="34" charset="0"/>
                <a:ea typeface="+mn-ea"/>
                <a:cs typeface="+mn-cs"/>
              </a:rPr>
              <a:t>What about Intersexuality . . .? </a:t>
            </a:r>
          </a:p>
        </p:txBody>
      </p:sp>
    </p:spTree>
    <p:extLst>
      <p:ext uri="{BB962C8B-B14F-4D97-AF65-F5344CB8AC3E}">
        <p14:creationId xmlns:p14="http://schemas.microsoft.com/office/powerpoint/2010/main" val="3975661963"/>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July 19, 2009</a:t>
            </a:r>
          </a:p>
        </p:txBody>
      </p:sp>
      <p:sp>
        <p:nvSpPr>
          <p:cNvPr id="8" name="Text Box 2"/>
          <p:cNvSpPr txBox="1">
            <a:spLocks noChangeArrowheads="1"/>
          </p:cNvSpPr>
          <p:nvPr/>
        </p:nvSpPr>
        <p:spPr bwMode="auto">
          <a:xfrm>
            <a:off x="2898435" y="6570645"/>
            <a:ext cx="332014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http://www.d.umn.edu/cla/faculty/troufs/anth4616/cpgender.html#title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book cover with yellow text&#10;&#10;Description automatically generated">
            <a:extLst>
              <a:ext uri="{FF2B5EF4-FFF2-40B4-BE49-F238E27FC236}">
                <a16:creationId xmlns:a16="http://schemas.microsoft.com/office/drawing/2014/main" id="{CA8A9463-D704-912D-2033-335ED08B03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74730" y="439345"/>
            <a:ext cx="4000500" cy="6086475"/>
          </a:xfrm>
          <a:prstGeom prst="rect">
            <a:avLst/>
          </a:prstGeom>
          <a:ln w="12700">
            <a:solidFill>
              <a:srgbClr val="F9EC40"/>
            </a:solidFill>
          </a:ln>
        </p:spPr>
      </p:pic>
      <p:sp>
        <p:nvSpPr>
          <p:cNvPr id="4" name="Rectangle 3">
            <a:extLst>
              <a:ext uri="{FF2B5EF4-FFF2-40B4-BE49-F238E27FC236}">
                <a16:creationId xmlns:a16="http://schemas.microsoft.com/office/drawing/2014/main" id="{A3E884FA-61A7-8E6F-056F-AC88EB4E500A}"/>
              </a:ext>
            </a:extLst>
          </p:cNvPr>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Tree>
    <p:extLst>
      <p:ext uri="{BB962C8B-B14F-4D97-AF65-F5344CB8AC3E}">
        <p14:creationId xmlns:p14="http://schemas.microsoft.com/office/powerpoint/2010/main" val="2809157392"/>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Tree>
    <p:extLst>
      <p:ext uri="{BB962C8B-B14F-4D97-AF65-F5344CB8AC3E}">
        <p14:creationId xmlns:p14="http://schemas.microsoft.com/office/powerpoint/2010/main" val="2151155373"/>
      </p:ext>
    </p:extLst>
  </p:cSld>
  <p:clrMapOvr>
    <a:masterClrMapping/>
  </p:clrMapOvr>
  <p:transition/>
</p:sld>
</file>

<file path=ppt/slides/slide1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14401" y="1412087"/>
            <a:ext cx="7315200" cy="4524315"/>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200" b="1" dirty="0"/>
              <a:t>Ja</a:t>
            </a:r>
            <a:r>
              <a:rPr kumimoji="0" lang="en-US" sz="3200" b="1" i="0" u="none" strike="noStrike" kern="1200" cap="none" spc="0" normalizeH="0" baseline="0" noProof="0" dirty="0" err="1">
                <a:ln>
                  <a:noFill/>
                </a:ln>
                <a:effectLst/>
                <a:uLnTx/>
                <a:uFillTx/>
                <a:latin typeface="Arial" pitchFamily="34" charset="0"/>
                <a:ea typeface="+mn-ea"/>
                <a:cs typeface="+mn-cs"/>
              </a:rPr>
              <a:t>ni</a:t>
            </a:r>
            <a:r>
              <a:rPr kumimoji="0" lang="en-US" sz="3200" b="1" i="0" u="none" strike="noStrike" kern="1200" cap="none" spc="0" normalizeH="0" baseline="0" noProof="0" dirty="0">
                <a:ln>
                  <a:noFill/>
                </a:ln>
                <a:effectLst/>
                <a:uLnTx/>
                <a:uFillTx/>
                <a:latin typeface="Arial" pitchFamily="34" charset="0"/>
                <a:ea typeface="+mn-ea"/>
                <a:cs typeface="+mn-cs"/>
              </a:rPr>
              <a:t> Farrell-Roberts “traveled from priestly rank in the Catholic Church to become a parent, an investigative journalist who has made much praised films for TV, been published in major papers and, to her amazement, even to being accepted by many as a priestess. . . .” </a:t>
            </a:r>
            <a:endParaRPr kumimoji="0" lang="en-US" sz="4400" b="0" i="0" u="none" strike="noStrike" kern="1200" cap="none" spc="0" normalizeH="0" baseline="0" noProof="0" dirty="0">
              <a:ln>
                <a:noFill/>
              </a:ln>
              <a:effectLst/>
              <a:uLnTx/>
              <a:uFillTx/>
              <a:latin typeface="Arial" pitchFamily="34" charset="0"/>
              <a:ea typeface="+mn-ea"/>
              <a:cs typeface="+mn-cs"/>
            </a:endParaRPr>
          </a:p>
        </p:txBody>
      </p:sp>
      <p:sp>
        <p:nvSpPr>
          <p:cNvPr id="9" name="TextBox 8">
            <a:extLst>
              <a:ext uri="{FF2B5EF4-FFF2-40B4-BE49-F238E27FC236}">
                <a16:creationId xmlns:a16="http://schemas.microsoft.com/office/drawing/2014/main" id="{FD56F9B1-E20A-AA9A-8858-C3C5703807AF}"/>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1347420649"/>
      </p:ext>
    </p:extLst>
  </p:cSld>
  <p:clrMapOvr>
    <a:masterClrMapping/>
  </p:clrMapOvr>
  <p:transition/>
</p:sld>
</file>

<file path=ppt/slides/slide1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681" y="771460"/>
            <a:ext cx="7772400" cy="59787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7F5A3B0F-AB10-75FB-D3EB-4F0B27A5EA42}"/>
              </a:ext>
            </a:extLst>
          </p:cNvPr>
          <p:cNvSpPr/>
          <p:nvPr/>
        </p:nvSpPr>
        <p:spPr>
          <a:xfrm>
            <a:off x="2287518" y="251688"/>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sp>
        <p:nvSpPr>
          <p:cNvPr id="3" name="Text Box 2">
            <a:extLst>
              <a:ext uri="{FF2B5EF4-FFF2-40B4-BE49-F238E27FC236}">
                <a16:creationId xmlns:a16="http://schemas.microsoft.com/office/drawing/2014/main" id="{2011388E-7E57-35AB-AE00-C47DFE825741}"/>
              </a:ext>
            </a:extLst>
          </p:cNvPr>
          <p:cNvSpPr txBox="1">
            <a:spLocks noChangeArrowheads="1"/>
          </p:cNvSpPr>
          <p:nvPr/>
        </p:nvSpPr>
        <p:spPr bwMode="auto">
          <a:xfrm>
            <a:off x="2925330" y="657064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http://www.d.umn.edu/cla/faculty/troufs/anth4616/cpgender.html#title</a:t>
            </a:r>
            <a:endParaRPr lang="en-US" sz="800" dirty="0">
              <a:solidFill>
                <a:srgbClr val="000000"/>
              </a:solidFill>
              <a:latin typeface="Arial" charset="0"/>
            </a:endParaRPr>
          </a:p>
        </p:txBody>
      </p:sp>
      <p:sp>
        <p:nvSpPr>
          <p:cNvPr id="5" name="Rectangle 4">
            <a:extLst>
              <a:ext uri="{FF2B5EF4-FFF2-40B4-BE49-F238E27FC236}">
                <a16:creationId xmlns:a16="http://schemas.microsoft.com/office/drawing/2014/main" id="{95ED4784-7E3A-3BF3-B9EC-2533D711267E}"/>
              </a:ext>
            </a:extLst>
          </p:cNvPr>
          <p:cNvSpPr/>
          <p:nvPr/>
        </p:nvSpPr>
        <p:spPr>
          <a:xfrm>
            <a:off x="0" y="0"/>
            <a:ext cx="9144000" cy="6858000"/>
          </a:xfrm>
          <a:prstGeom prst="rect">
            <a:avLst/>
          </a:prstGeom>
          <a:solidFill>
            <a:schemeClr val="bg1">
              <a:alpha val="66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51A7B08-B334-6DCC-451D-A272D194973E}"/>
              </a:ext>
            </a:extLst>
          </p:cNvPr>
          <p:cNvSpPr txBox="1"/>
          <p:nvPr/>
        </p:nvSpPr>
        <p:spPr>
          <a:xfrm>
            <a:off x="923361" y="1026609"/>
            <a:ext cx="7315200" cy="4708981"/>
          </a:xfrm>
          <a:prstGeom prst="rect">
            <a:avLst/>
          </a:prstGeom>
          <a:noFill/>
        </p:spPr>
        <p:txBody>
          <a:bodyPr wrap="square">
            <a:spAutoFit/>
          </a:bodyPr>
          <a:lstStyle/>
          <a:p>
            <a:pPr marL="0" marR="0" lvl="0" indent="0"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effectLst/>
                <a:uLnTx/>
                <a:uFillTx/>
                <a:latin typeface="Arial" pitchFamily="34" charset="0"/>
                <a:ea typeface="+mn-ea"/>
                <a:cs typeface="+mn-cs"/>
              </a:rPr>
              <a:t>“The story she tells is both honest and intriguing. She tells of joining a strict religious order where women were not to be seen, then of escaping from patriarchy, of her explorations of male </a:t>
            </a:r>
            <a:r>
              <a:rPr kumimoji="0" lang="en-US" sz="2000" b="1" i="0" u="none" strike="noStrike" kern="1200" cap="none" spc="0" normalizeH="0" baseline="0" noProof="0" dirty="0" err="1">
                <a:ln>
                  <a:noFill/>
                </a:ln>
                <a:effectLst/>
                <a:uLnTx/>
                <a:uFillTx/>
                <a:latin typeface="Arial" pitchFamily="34" charset="0"/>
                <a:ea typeface="+mn-ea"/>
                <a:cs typeface="+mn-cs"/>
              </a:rPr>
              <a:t>sexulity</a:t>
            </a:r>
            <a:r>
              <a:rPr kumimoji="0" lang="en-US" sz="2000" b="1" i="0" u="none" strike="noStrike" kern="1200" cap="none" spc="0" normalizeH="0" baseline="0" noProof="0" dirty="0">
                <a:ln>
                  <a:noFill/>
                </a:ln>
                <a:effectLst/>
                <a:uLnTx/>
                <a:uFillTx/>
                <a:latin typeface="Arial" pitchFamily="34" charset="0"/>
                <a:ea typeface="+mn-ea"/>
                <a:cs typeface="+mn-cs"/>
              </a:rPr>
              <a:t> at a time she now sees as when she lived in drag, contrasting this with her later experiences of female sex. She weaves into this </a:t>
            </a:r>
            <a:r>
              <a:rPr kumimoji="0" lang="en-US" sz="2000" b="1" i="0" u="none" strike="noStrike" kern="1200" cap="none" spc="0" normalizeH="0" baseline="0" noProof="0" dirty="0" err="1">
                <a:ln>
                  <a:noFill/>
                </a:ln>
                <a:effectLst/>
                <a:uLnTx/>
                <a:uFillTx/>
                <a:latin typeface="Arial" pitchFamily="34" charset="0"/>
                <a:ea typeface="+mn-ea"/>
                <a:cs typeface="+mn-cs"/>
              </a:rPr>
              <a:t>acount</a:t>
            </a:r>
            <a:r>
              <a:rPr kumimoji="0" lang="en-US" sz="2000" b="1" i="0" u="none" strike="noStrike" kern="1200" cap="none" spc="0" normalizeH="0" baseline="0" noProof="0" dirty="0">
                <a:ln>
                  <a:noFill/>
                </a:ln>
                <a:effectLst/>
                <a:uLnTx/>
                <a:uFillTx/>
                <a:latin typeface="Arial" pitchFamily="34" charset="0"/>
                <a:ea typeface="+mn-ea"/>
                <a:cs typeface="+mn-cs"/>
              </a:rPr>
              <a:t> the wider story of what happened to hermaphrodites and women who were once </a:t>
            </a:r>
            <a:r>
              <a:rPr kumimoji="0" lang="en-US" sz="2000" b="1" i="0" u="none" strike="noStrike" kern="1200" cap="none" spc="0" normalizeH="0" baseline="0" noProof="0" dirty="0" err="1">
                <a:ln>
                  <a:noFill/>
                </a:ln>
                <a:effectLst/>
                <a:uLnTx/>
                <a:uFillTx/>
                <a:latin typeface="Arial" pitchFamily="34" charset="0"/>
                <a:ea typeface="+mn-ea"/>
                <a:cs typeface="+mn-cs"/>
              </a:rPr>
              <a:t>honoured</a:t>
            </a:r>
            <a:r>
              <a:rPr kumimoji="0" lang="en-US" sz="2000" b="1" i="0" u="none" strike="noStrike" kern="1200" cap="none" spc="0" normalizeH="0" baseline="0" noProof="0" dirty="0">
                <a:ln>
                  <a:noFill/>
                </a:ln>
                <a:effectLst/>
                <a:uLnTx/>
                <a:uFillTx/>
                <a:latin typeface="Arial" pitchFamily="34" charset="0"/>
                <a:ea typeface="+mn-ea"/>
                <a:cs typeface="+mn-cs"/>
              </a:rPr>
              <a:t> as priestesses or shamans through a Dark Age that lasted until much more recently than we care to think. It casts a fascinating and absolutely unique light on issues of male and female gender identity as well as of the clash </a:t>
            </a:r>
            <a:r>
              <a:rPr kumimoji="0" lang="en-US" sz="2000" b="1" i="0" u="none" strike="noStrike" kern="1200" cap="none" spc="0" normalizeH="0" baseline="0" noProof="0" dirty="0" err="1">
                <a:ln>
                  <a:noFill/>
                </a:ln>
                <a:effectLst/>
                <a:uLnTx/>
                <a:uFillTx/>
                <a:latin typeface="Arial" pitchFamily="34" charset="0"/>
                <a:ea typeface="+mn-ea"/>
                <a:cs typeface="+mn-cs"/>
              </a:rPr>
              <a:t>betwen</a:t>
            </a:r>
            <a:r>
              <a:rPr kumimoji="0" lang="en-US" sz="2000" b="1" i="0" u="none" strike="noStrike" kern="1200" cap="none" spc="0" normalizeH="0" baseline="0" noProof="0" dirty="0">
                <a:ln>
                  <a:noFill/>
                </a:ln>
                <a:effectLst/>
                <a:uLnTx/>
                <a:uFillTx/>
                <a:latin typeface="Arial" pitchFamily="34" charset="0"/>
                <a:ea typeface="+mn-ea"/>
                <a:cs typeface="+mn-cs"/>
              </a:rPr>
              <a:t> magic and religion, sex and purity. Finally she suggests ways to better balance the male and female aspects we all possess.”</a:t>
            </a:r>
          </a:p>
        </p:txBody>
      </p:sp>
      <p:sp>
        <p:nvSpPr>
          <p:cNvPr id="4" name="TextBox 3">
            <a:extLst>
              <a:ext uri="{FF2B5EF4-FFF2-40B4-BE49-F238E27FC236}">
                <a16:creationId xmlns:a16="http://schemas.microsoft.com/office/drawing/2014/main" id="{232B09FE-6FAD-3AC6-EA51-46AFF93E4D65}"/>
              </a:ext>
            </a:extLst>
          </p:cNvPr>
          <p:cNvSpPr txBox="1"/>
          <p:nvPr/>
        </p:nvSpPr>
        <p:spPr>
          <a:xfrm>
            <a:off x="1712256" y="5660899"/>
            <a:ext cx="5721723" cy="369332"/>
          </a:xfrm>
          <a:prstGeom prst="rect">
            <a:avLst/>
          </a:prstGeom>
          <a:noFill/>
        </p:spPr>
        <p:txBody>
          <a:bodyPr wrap="square">
            <a:spAutoFit/>
          </a:bodyPr>
          <a:lstStyle/>
          <a:p>
            <a:pPr algn="ctr"/>
            <a:r>
              <a:rPr lang="en-US" sz="1400" dirty="0">
                <a:hlinkClick r:id="rId5"/>
              </a:rPr>
              <a:t>http</a:t>
            </a:r>
            <a:r>
              <a:rPr lang="en-US" dirty="0">
                <a:hlinkClick r:id="rId5"/>
              </a:rPr>
              <a:t>://www.witch.plus.com/7days-synopis.html</a:t>
            </a:r>
            <a:endParaRPr lang="en-US" dirty="0"/>
          </a:p>
        </p:txBody>
      </p:sp>
    </p:spTree>
    <p:extLst>
      <p:ext uri="{BB962C8B-B14F-4D97-AF65-F5344CB8AC3E}">
        <p14:creationId xmlns:p14="http://schemas.microsoft.com/office/powerpoint/2010/main" val="2718234740"/>
      </p:ext>
    </p:extLst>
  </p:cSld>
  <p:clrMapOvr>
    <a:masterClrMapping/>
  </p:clrMapOvr>
  <p:transition/>
</p:sld>
</file>

<file path=ppt/slides/slide1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http://www.d.umn.edu/cla/faculty/troufs/anth4616/cpgender.html#title</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007" y="1166812"/>
            <a:ext cx="8229600" cy="53622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81169365"/>
      </p:ext>
    </p:extLst>
  </p:cSld>
  <p:clrMapOvr>
    <a:masterClrMapping/>
  </p:clrMapOvr>
  <p:transition/>
</p:sld>
</file>

<file path=ppt/slides/slide14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189908" y="6534785"/>
            <a:ext cx="473719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https://www.bbc.com/news/av/health-46843612/intersex-surgeries-is-it-right-to-assign-sex-to-a-baby</a:t>
            </a:r>
            <a:endParaRPr lang="en-US" sz="800" dirty="0">
              <a:solidFill>
                <a:srgbClr val="000000"/>
              </a:solidFill>
              <a:latin typeface="Arial" charset="0"/>
            </a:endParaRPr>
          </a:p>
        </p:txBody>
      </p:sp>
      <p:sp>
        <p:nvSpPr>
          <p:cNvPr id="5" name="Rectangle 4"/>
          <p:cNvSpPr/>
          <p:nvPr/>
        </p:nvSpPr>
        <p:spPr>
          <a:xfrm>
            <a:off x="2287518" y="413052"/>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a:t>
            </a:r>
            <a:r>
              <a:rPr lang="en-US" sz="3600" b="1" dirty="0">
                <a:solidFill>
                  <a:srgbClr val="BADDE1"/>
                </a:solidFill>
              </a:rPr>
              <a:t> vs. nurture</a:t>
            </a:r>
            <a:r>
              <a:rPr lang="en-US" sz="3600" b="1" dirty="0">
                <a:solidFill>
                  <a:srgbClr val="000000"/>
                </a:solidFill>
              </a:rPr>
              <a:t>”</a:t>
            </a: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2021" y="2202422"/>
            <a:ext cx="8229600" cy="34529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6"/>
          <p:cNvSpPr>
            <a:spLocks noChangeArrowheads="1"/>
          </p:cNvSpPr>
          <p:nvPr/>
        </p:nvSpPr>
        <p:spPr bwMode="auto">
          <a:xfrm>
            <a:off x="5912965" y="4923856"/>
            <a:ext cx="2287760" cy="760421"/>
          </a:xfrm>
          <a:prstGeom prst="rect">
            <a:avLst/>
          </a:prstGeom>
          <a:solidFill>
            <a:srgbClr val="FFFFFF"/>
          </a:solidFill>
          <a:ln w="9525">
            <a:noFill/>
            <a:miter lim="800000"/>
            <a:headEnd/>
            <a:tailEnd/>
          </a:ln>
        </p:spPr>
        <p:txBody>
          <a:bodyPr wrap="square">
            <a:noAutofit/>
          </a:bodyPr>
          <a:lstStyle/>
          <a:p>
            <a:r>
              <a:rPr lang="en-US" dirty="0">
                <a:solidFill>
                  <a:srgbClr val="000000"/>
                </a:solidFill>
                <a:latin typeface="Arial" charset="0"/>
              </a:rPr>
              <a:t>14 January 2019</a:t>
            </a: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478" y="1330757"/>
            <a:ext cx="1270000" cy="609600"/>
          </a:xfrm>
          <a:prstGeom prst="rect">
            <a:avLst/>
          </a:prstGeom>
        </p:spPr>
      </p:pic>
      <p:sp>
        <p:nvSpPr>
          <p:cNvPr id="3" name="AutoShape 8">
            <a:extLst>
              <a:ext uri="{FF2B5EF4-FFF2-40B4-BE49-F238E27FC236}">
                <a16:creationId xmlns:a16="http://schemas.microsoft.com/office/drawing/2014/main" id="{997CB6FB-7FF4-6E2F-DB8F-FC1C23C0BBBC}"/>
              </a:ext>
            </a:extLst>
          </p:cNvPr>
          <p:cNvSpPr>
            <a:spLocks noChangeArrowheads="1"/>
          </p:cNvSpPr>
          <p:nvPr/>
        </p:nvSpPr>
        <p:spPr bwMode="auto">
          <a:xfrm rot="2168931">
            <a:off x="7753633" y="60802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82565684"/>
      </p:ext>
    </p:extLst>
  </p:cSld>
  <p:clrMapOvr>
    <a:masterClrMapping/>
  </p:clrMapOvr>
  <p:transition/>
</p:sld>
</file>

<file path=ppt/slides/slide14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898435" y="6534785"/>
            <a:ext cx="33201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https://www.nytimes.com/2018/10/25/opinion/sex-biology-binary.html</a:t>
            </a:r>
            <a:endParaRPr lang="en-US" sz="800" dirty="0">
              <a:solidFill>
                <a:srgbClr val="000000"/>
              </a:solidFill>
              <a:latin typeface="Arial" charset="0"/>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4800" y="476250"/>
            <a:ext cx="4381500"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2387702" y="1780697"/>
            <a:ext cx="2098233"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25 October 2018</a:t>
            </a: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2702" y="338137"/>
            <a:ext cx="1905000" cy="276225"/>
          </a:xfrm>
          <a:prstGeom prst="rect">
            <a:avLst/>
          </a:prstGeom>
        </p:spPr>
      </p:pic>
      <p:sp>
        <p:nvSpPr>
          <p:cNvPr id="4" name="Rectangle 3">
            <a:extLst>
              <a:ext uri="{FF2B5EF4-FFF2-40B4-BE49-F238E27FC236}">
                <a16:creationId xmlns:a16="http://schemas.microsoft.com/office/drawing/2014/main" id="{BDC7BA83-3D4A-9239-CF8A-FCE77E913CF6}"/>
              </a:ext>
            </a:extLst>
          </p:cNvPr>
          <p:cNvSpPr/>
          <p:nvPr/>
        </p:nvSpPr>
        <p:spPr>
          <a:xfrm>
            <a:off x="4902200" y="1562100"/>
            <a:ext cx="1867002"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78297BE1-2F28-8072-2087-048DFE59B734}"/>
              </a:ext>
            </a:extLst>
          </p:cNvPr>
          <p:cNvSpPr>
            <a:spLocks noChangeArrowheads="1"/>
          </p:cNvSpPr>
          <p:nvPr/>
        </p:nvSpPr>
        <p:spPr bwMode="auto">
          <a:xfrm rot="8123121">
            <a:off x="5183277" y="974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94076346"/>
      </p:ext>
    </p:extLst>
  </p:cSld>
  <p:clrMapOvr>
    <a:masterClrMapping/>
  </p:clrMapOvr>
  <p:transition/>
</p:sld>
</file>

<file path=ppt/slides/slide1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399" y="476250"/>
            <a:ext cx="5943600" cy="616226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48558" y="1025848"/>
            <a:ext cx="1328347" cy="638628"/>
          </a:xfrm>
          <a:prstGeom prst="rect">
            <a:avLst/>
          </a:prstGeom>
        </p:spPr>
      </p:pic>
      <p:sp>
        <p:nvSpPr>
          <p:cNvPr id="9" name="Text Box 2"/>
          <p:cNvSpPr txBox="1">
            <a:spLocks noChangeArrowheads="1"/>
          </p:cNvSpPr>
          <p:nvPr/>
        </p:nvSpPr>
        <p:spPr bwMode="auto">
          <a:xfrm>
            <a:off x="3478722" y="6573606"/>
            <a:ext cx="2159567"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http://www.bbc.com/news/health-39979186</a:t>
            </a:r>
            <a:endParaRPr lang="en-US" sz="800" dirty="0">
              <a:solidFill>
                <a:srgbClr val="000000"/>
              </a:solidFill>
              <a:latin typeface="Arial" charset="0"/>
            </a:endParaRPr>
          </a:p>
        </p:txBody>
      </p:sp>
      <p:sp>
        <p:nvSpPr>
          <p:cNvPr id="10" name="Rectangle 6"/>
          <p:cNvSpPr>
            <a:spLocks noChangeArrowheads="1"/>
          </p:cNvSpPr>
          <p:nvPr/>
        </p:nvSpPr>
        <p:spPr bwMode="auto">
          <a:xfrm>
            <a:off x="5123543" y="1751560"/>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22 May 2017     </a:t>
            </a:r>
          </a:p>
        </p:txBody>
      </p:sp>
      <p:sp>
        <p:nvSpPr>
          <p:cNvPr id="2" name="AutoShape 8">
            <a:extLst>
              <a:ext uri="{FF2B5EF4-FFF2-40B4-BE49-F238E27FC236}">
                <a16:creationId xmlns:a16="http://schemas.microsoft.com/office/drawing/2014/main" id="{8C86EE22-C42E-3AC9-9E40-E418234D545C}"/>
              </a:ext>
            </a:extLst>
          </p:cNvPr>
          <p:cNvSpPr>
            <a:spLocks noChangeArrowheads="1"/>
          </p:cNvSpPr>
          <p:nvPr/>
        </p:nvSpPr>
        <p:spPr bwMode="auto">
          <a:xfrm rot="8571801">
            <a:off x="59927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85777997"/>
      </p:ext>
    </p:extLst>
  </p:cSld>
  <p:clrMapOvr>
    <a:masterClrMapping/>
  </p:clrMapOvr>
  <p:transition/>
</p:sld>
</file>

<file path=ppt/slides/slide14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p:pic>
        <p:nvPicPr>
          <p:cNvPr id="921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2292" y="752022"/>
            <a:ext cx="7040880" cy="5825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6"/>
          <p:cNvSpPr>
            <a:spLocks noChangeArrowheads="1"/>
          </p:cNvSpPr>
          <p:nvPr/>
        </p:nvSpPr>
        <p:spPr bwMode="auto">
          <a:xfrm>
            <a:off x="5123543" y="1446766"/>
            <a:ext cx="3054658" cy="369332"/>
          </a:xfrm>
          <a:prstGeom prst="rect">
            <a:avLst/>
          </a:prstGeom>
          <a:solidFill>
            <a:srgbClr val="FFFFFF"/>
          </a:solidFill>
          <a:ln w="9525">
            <a:noFill/>
            <a:miter lim="800000"/>
            <a:headEnd/>
            <a:tailEnd/>
          </a:ln>
        </p:spPr>
        <p:txBody>
          <a:bodyPr wrap="square">
            <a:spAutoFit/>
          </a:bodyPr>
          <a:lstStyle/>
          <a:p>
            <a:r>
              <a:rPr lang="en-US" dirty="0">
                <a:solidFill>
                  <a:srgbClr val="000000"/>
                </a:solidFill>
                <a:latin typeface="Arial" charset="0"/>
              </a:rPr>
              <a:t>                        4 May 2017     </a:t>
            </a: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05016" y="779110"/>
            <a:ext cx="1328347" cy="638628"/>
          </a:xfrm>
          <a:prstGeom prst="rect">
            <a:avLst/>
          </a:prstGeom>
        </p:spPr>
      </p:pic>
      <p:sp>
        <p:nvSpPr>
          <p:cNvPr id="3" name="Rectangle 2"/>
          <p:cNvSpPr/>
          <p:nvPr/>
        </p:nvSpPr>
        <p:spPr>
          <a:xfrm>
            <a:off x="2288212" y="6589535"/>
            <a:ext cx="4572000" cy="215444"/>
          </a:xfrm>
          <a:prstGeom prst="rect">
            <a:avLst/>
          </a:prstGeom>
        </p:spPr>
        <p:txBody>
          <a:bodyPr>
            <a:spAutoFit/>
          </a:bodyPr>
          <a:lstStyle/>
          <a:p>
            <a:pPr algn="ctr"/>
            <a:r>
              <a:rPr lang="en-US" sz="800" dirty="0">
                <a:hlinkClick r:id="rId5"/>
              </a:rPr>
              <a:t>http://www.bbc.com/news/world-africa-39780214</a:t>
            </a:r>
            <a:endParaRPr lang="en-US" sz="800" dirty="0"/>
          </a:p>
        </p:txBody>
      </p:sp>
      <p:sp>
        <p:nvSpPr>
          <p:cNvPr id="4" name="AutoShape 8">
            <a:extLst>
              <a:ext uri="{FF2B5EF4-FFF2-40B4-BE49-F238E27FC236}">
                <a16:creationId xmlns:a16="http://schemas.microsoft.com/office/drawing/2014/main" id="{300CE421-CA93-3F88-48AF-D89BB3A7EF93}"/>
              </a:ext>
            </a:extLst>
          </p:cNvPr>
          <p:cNvSpPr>
            <a:spLocks noChangeArrowheads="1"/>
          </p:cNvSpPr>
          <p:nvPr/>
        </p:nvSpPr>
        <p:spPr bwMode="auto">
          <a:xfrm rot="7705331">
            <a:off x="57133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8635348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3"/>
          <p:cNvSpPr/>
          <p:nvPr/>
        </p:nvSpPr>
        <p:spPr>
          <a:xfrm>
            <a:off x="651261" y="3625334"/>
            <a:ext cx="7772400" cy="2616101"/>
          </a:xfrm>
          <a:prstGeom prst="rect">
            <a:avLst/>
          </a:prstGeom>
        </p:spPr>
        <p:txBody>
          <a:bodyPr wrap="square">
            <a:spAutoFit/>
          </a:bodyPr>
          <a:lstStyle/>
          <a:p>
            <a:pPr algn="ctr"/>
            <a:r>
              <a:rPr lang="en-US" sz="2800" b="1" kern="0" dirty="0">
                <a:solidFill>
                  <a:srgbClr val="FFFFFF"/>
                </a:solidFill>
                <a:latin typeface="Arial"/>
              </a:rPr>
              <a:t>this is the classical debate on whether something is so because  it is </a:t>
            </a:r>
          </a:p>
          <a:p>
            <a:pPr algn="ctr"/>
            <a:r>
              <a:rPr lang="en-US" sz="2800" b="1" i="1" kern="0" dirty="0">
                <a:solidFill>
                  <a:srgbClr val="FF1B36"/>
                </a:solidFill>
                <a:latin typeface="Arial"/>
              </a:rPr>
              <a:t>inherited</a:t>
            </a:r>
            <a:r>
              <a:rPr lang="en-US" sz="2800" b="1" i="1" kern="0" dirty="0">
                <a:solidFill>
                  <a:srgbClr val="FFFFFF"/>
                </a:solidFill>
                <a:latin typeface="Arial"/>
              </a:rPr>
              <a:t> </a:t>
            </a:r>
            <a:r>
              <a:rPr lang="en-US" sz="2800" b="1" kern="0" dirty="0">
                <a:solidFill>
                  <a:srgbClr val="FF1B36"/>
                </a:solidFill>
                <a:latin typeface="Arial"/>
              </a:rPr>
              <a:t>or</a:t>
            </a:r>
            <a:r>
              <a:rPr lang="en-US" sz="2800" b="1" kern="0" dirty="0">
                <a:solidFill>
                  <a:srgbClr val="FFFFFF"/>
                </a:solidFill>
                <a:latin typeface="Arial"/>
              </a:rPr>
              <a:t> because it is </a:t>
            </a:r>
            <a:r>
              <a:rPr lang="en-US" sz="2800" b="1" i="1" kern="0" dirty="0">
                <a:solidFill>
                  <a:srgbClr val="FF1B36"/>
                </a:solidFill>
                <a:latin typeface="Arial"/>
              </a:rPr>
              <a:t>learned</a:t>
            </a:r>
            <a:r>
              <a:rPr lang="en-US" sz="2800" b="1" kern="0" dirty="0">
                <a:solidFill>
                  <a:srgbClr val="FFFFFF"/>
                </a:solidFill>
                <a:latin typeface="Arial"/>
              </a:rPr>
              <a:t> . . .</a:t>
            </a:r>
          </a:p>
          <a:p>
            <a:pPr algn="ctr"/>
            <a:endParaRPr lang="en-US" sz="1200" b="1" kern="0" dirty="0">
              <a:solidFill>
                <a:srgbClr val="FFFFFF"/>
              </a:solidFill>
              <a:latin typeface="Arial"/>
            </a:endParaRPr>
          </a:p>
          <a:p>
            <a:pPr algn="ctr"/>
            <a:r>
              <a:rPr lang="en-US" sz="2800" b="1" kern="0" dirty="0">
                <a:solidFill>
                  <a:srgbClr val="FFFFFF"/>
                </a:solidFill>
                <a:latin typeface="Arial"/>
              </a:rPr>
              <a:t>you know the argument . . .</a:t>
            </a:r>
          </a:p>
          <a:p>
            <a:pPr algn="ctr"/>
            <a:endParaRPr lang="en-US" sz="1200" b="1" kern="0" dirty="0">
              <a:solidFill>
                <a:srgbClr val="FFFFFF"/>
              </a:solidFill>
              <a:latin typeface="Arial"/>
            </a:endParaRPr>
          </a:p>
          <a:p>
            <a:pPr algn="ctr"/>
            <a:r>
              <a:rPr lang="en-US" sz="2800" b="1" kern="0" dirty="0">
                <a:solidFill>
                  <a:srgbClr val="FFFFFF"/>
                </a:solidFill>
                <a:latin typeface="Arial"/>
              </a:rPr>
              <a:t>and it goes by different names . . .</a:t>
            </a:r>
            <a:endParaRPr lang="en-US" dirty="0"/>
          </a:p>
        </p:txBody>
      </p:sp>
    </p:spTree>
  </p:cSld>
  <p:clrMapOvr>
    <a:masterClrMapping/>
  </p:clrMapOvr>
  <p:transition/>
</p:sld>
</file>

<file path=ppt/slides/slide15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3" name="Rectangle 2"/>
          <p:cNvSpPr/>
          <p:nvPr/>
        </p:nvSpPr>
        <p:spPr>
          <a:xfrm flipV="1">
            <a:off x="769261" y="6574969"/>
            <a:ext cx="7643984" cy="174407"/>
          </a:xfrm>
          <a:prstGeom prst="rect">
            <a:avLst/>
          </a:prstGeom>
        </p:spPr>
        <p:txBody>
          <a:bodyPr wrap="square">
            <a:spAutoFit/>
          </a:bodyPr>
          <a:lstStyle/>
          <a:p>
            <a:pPr algn="ctr"/>
            <a:r>
              <a:rPr lang="en-US" sz="800" baseline="30000" dirty="0">
                <a:hlinkClick r:id="rId3"/>
              </a:rPr>
              <a:t>https://aeon.co/essays/people-born-intersex-have-a-right-to-genital-integrity?utm_source=Aeon+Newsletter&amp;utm_campaign=2641c6cfe7-EMAIL_CAMPAIGN_2017_04_07&amp;utm_medium=email&amp;utm_term=0_411a82e59d-2641c6cfe7-55451365</a:t>
            </a:r>
            <a:endParaRPr lang="en-US" sz="800" baseline="30000" dirty="0"/>
          </a:p>
        </p:txBody>
      </p:sp>
      <p:pic>
        <p:nvPicPr>
          <p:cNvPr id="1024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7575" y="848414"/>
            <a:ext cx="8229600" cy="5455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Rectangle 6"/>
          <p:cNvSpPr>
            <a:spLocks noChangeArrowheads="1"/>
          </p:cNvSpPr>
          <p:nvPr/>
        </p:nvSpPr>
        <p:spPr bwMode="auto">
          <a:xfrm>
            <a:off x="7358744" y="953290"/>
            <a:ext cx="1603225" cy="369332"/>
          </a:xfrm>
          <a:prstGeom prst="rect">
            <a:avLst/>
          </a:prstGeom>
          <a:noFill/>
          <a:ln w="9525">
            <a:noFill/>
            <a:miter lim="800000"/>
            <a:headEnd/>
            <a:tailEnd/>
          </a:ln>
        </p:spPr>
        <p:txBody>
          <a:bodyPr wrap="square">
            <a:spAutoFit/>
          </a:bodyPr>
          <a:lstStyle/>
          <a:p>
            <a:pPr algn="ctr"/>
            <a:r>
              <a:rPr lang="en-US" dirty="0">
                <a:solidFill>
                  <a:srgbClr val="000000"/>
                </a:solidFill>
                <a:latin typeface="Arial" charset="0"/>
              </a:rPr>
              <a:t>06 April 2017     </a:t>
            </a:r>
          </a:p>
        </p:txBody>
      </p:sp>
    </p:spTree>
    <p:extLst>
      <p:ext uri="{BB962C8B-B14F-4D97-AF65-F5344CB8AC3E}">
        <p14:creationId xmlns:p14="http://schemas.microsoft.com/office/powerpoint/2010/main" val="2790805460"/>
      </p:ext>
    </p:extLst>
  </p:cSld>
  <p:clrMapOvr>
    <a:masterClrMapping/>
  </p:clrMapOvr>
  <p:transition/>
</p:sld>
</file>

<file path=ppt/slides/slide15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7" name="Text Box 2"/>
          <p:cNvSpPr txBox="1">
            <a:spLocks noChangeArrowheads="1"/>
          </p:cNvSpPr>
          <p:nvPr/>
        </p:nvSpPr>
        <p:spPr bwMode="auto">
          <a:xfrm>
            <a:off x="3396168" y="6573606"/>
            <a:ext cx="2324675" cy="195858"/>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http://www.bbc.com/news/magazine-34290981</a:t>
            </a:r>
            <a:endParaRPr lang="en-US" sz="800" dirty="0">
              <a:solidFill>
                <a:srgbClr val="000000"/>
              </a:solidFill>
              <a:latin typeface="Arial" charset="0"/>
            </a:endParaRP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1675" y="285524"/>
            <a:ext cx="5200650" cy="62579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77005" y="812799"/>
            <a:ext cx="1328347" cy="638628"/>
          </a:xfrm>
          <a:prstGeom prst="rect">
            <a:avLst/>
          </a:prstGeom>
        </p:spPr>
      </p:pic>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A4FD52B0-0B77-48E0-8C8C-5B720D8374BD}"/>
                  </a:ext>
                </a:extLst>
              </p14:cNvPr>
              <p14:cNvContentPartPr/>
              <p14:nvPr/>
            </p14:nvContentPartPr>
            <p14:xfrm>
              <a:off x="3810941" y="5620093"/>
              <a:ext cx="952560" cy="39600"/>
            </p14:xfrm>
          </p:contentPart>
        </mc:Choice>
        <mc:Fallback xmlns="">
          <p:pic>
            <p:nvPicPr>
              <p:cNvPr id="3" name="Ink 2">
                <a:extLst>
                  <a:ext uri="{FF2B5EF4-FFF2-40B4-BE49-F238E27FC236}">
                    <a16:creationId xmlns:a16="http://schemas.microsoft.com/office/drawing/2014/main" id="{A4FD52B0-0B77-48E0-8C8C-5B720D8374BD}"/>
                  </a:ext>
                </a:extLst>
              </p:cNvPr>
              <p:cNvPicPr/>
              <p:nvPr/>
            </p:nvPicPr>
            <p:blipFill>
              <a:blip r:embed="rId7"/>
              <a:stretch>
                <a:fillRect/>
              </a:stretch>
            </p:blipFill>
            <p:spPr>
              <a:xfrm>
                <a:off x="3757301" y="5512093"/>
                <a:ext cx="106020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4" name="Ink 3">
                <a:extLst>
                  <a:ext uri="{FF2B5EF4-FFF2-40B4-BE49-F238E27FC236}">
                    <a16:creationId xmlns:a16="http://schemas.microsoft.com/office/drawing/2014/main" id="{8D4633EB-F97E-41A7-A03C-BBE4C3F141C2}"/>
                  </a:ext>
                </a:extLst>
              </p14:cNvPr>
              <p14:cNvContentPartPr/>
              <p14:nvPr/>
            </p14:nvContentPartPr>
            <p14:xfrm>
              <a:off x="2127221" y="5812693"/>
              <a:ext cx="2790360" cy="59040"/>
            </p14:xfrm>
          </p:contentPart>
        </mc:Choice>
        <mc:Fallback xmlns="">
          <p:pic>
            <p:nvPicPr>
              <p:cNvPr id="4" name="Ink 3">
                <a:extLst>
                  <a:ext uri="{FF2B5EF4-FFF2-40B4-BE49-F238E27FC236}">
                    <a16:creationId xmlns:a16="http://schemas.microsoft.com/office/drawing/2014/main" id="{8D4633EB-F97E-41A7-A03C-BBE4C3F141C2}"/>
                  </a:ext>
                </a:extLst>
              </p:cNvPr>
              <p:cNvPicPr/>
              <p:nvPr/>
            </p:nvPicPr>
            <p:blipFill>
              <a:blip r:embed="rId9"/>
              <a:stretch>
                <a:fillRect/>
              </a:stretch>
            </p:blipFill>
            <p:spPr>
              <a:xfrm>
                <a:off x="2073221" y="5704693"/>
                <a:ext cx="2898000" cy="27468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5" name="Ink 4">
                <a:extLst>
                  <a:ext uri="{FF2B5EF4-FFF2-40B4-BE49-F238E27FC236}">
                    <a16:creationId xmlns:a16="http://schemas.microsoft.com/office/drawing/2014/main" id="{8FD70C76-B4CD-4A32-8FE7-566581505CF5}"/>
                  </a:ext>
                </a:extLst>
              </p14:cNvPr>
              <p14:cNvContentPartPr/>
              <p14:nvPr/>
            </p14:nvContentPartPr>
            <p14:xfrm>
              <a:off x="2117141" y="6005293"/>
              <a:ext cx="416160" cy="31680"/>
            </p14:xfrm>
          </p:contentPart>
        </mc:Choice>
        <mc:Fallback xmlns="">
          <p:pic>
            <p:nvPicPr>
              <p:cNvPr id="5" name="Ink 4">
                <a:extLst>
                  <a:ext uri="{FF2B5EF4-FFF2-40B4-BE49-F238E27FC236}">
                    <a16:creationId xmlns:a16="http://schemas.microsoft.com/office/drawing/2014/main" id="{8FD70C76-B4CD-4A32-8FE7-566581505CF5}"/>
                  </a:ext>
                </a:extLst>
              </p:cNvPr>
              <p:cNvPicPr/>
              <p:nvPr/>
            </p:nvPicPr>
            <p:blipFill>
              <a:blip r:embed="rId11"/>
              <a:stretch>
                <a:fillRect/>
              </a:stretch>
            </p:blipFill>
            <p:spPr>
              <a:xfrm>
                <a:off x="2063501" y="5897293"/>
                <a:ext cx="523800" cy="247320"/>
              </a:xfrm>
              <a:prstGeom prst="rect">
                <a:avLst/>
              </a:prstGeom>
            </p:spPr>
          </p:pic>
        </mc:Fallback>
      </mc:AlternateContent>
      <p:sp>
        <p:nvSpPr>
          <p:cNvPr id="8" name="AutoShape 8">
            <a:extLst>
              <a:ext uri="{FF2B5EF4-FFF2-40B4-BE49-F238E27FC236}">
                <a16:creationId xmlns:a16="http://schemas.microsoft.com/office/drawing/2014/main" id="{65C8EE4B-8F3C-F175-5DB0-925399CB70DB}"/>
              </a:ext>
            </a:extLst>
          </p:cNvPr>
          <p:cNvSpPr>
            <a:spLocks noChangeArrowheads="1"/>
          </p:cNvSpPr>
          <p:nvPr/>
        </p:nvSpPr>
        <p:spPr bwMode="auto">
          <a:xfrm rot="3282556">
            <a:off x="5261445" y="404151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4410973"/>
      </p:ext>
    </p:extLst>
  </p:cSld>
  <p:clrMapOvr>
    <a:masterClrMapping/>
  </p:clrMapOvr>
  <p:transition/>
</p:sld>
</file>

<file path=ppt/slides/slide15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solidFill>
                  <a:srgbClr val="FF0000"/>
                </a:solidFill>
              </a:rPr>
            </a:br>
            <a:r>
              <a:rPr lang="en-US" sz="2400" b="1" dirty="0">
                <a:solidFill>
                  <a:srgbClr val="000000"/>
                </a:solidFill>
              </a:rPr>
              <a:t> 	</a:t>
            </a:r>
            <a:r>
              <a:rPr lang="en-US" sz="2400" b="1" dirty="0">
                <a:solidFill>
                  <a:srgbClr val="FFFFFF"/>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302716"/>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4800" b="1" i="1" dirty="0" err="1">
                <a:solidFill>
                  <a:srgbClr val="FF0000"/>
                </a:solidFill>
              </a:rPr>
              <a:t>Idea</a:t>
            </a:r>
            <a:r>
              <a:rPr lang="en-US" sz="2800" b="1" i="1" dirty="0" err="1">
                <a:solidFill>
                  <a:schemeClr val="bg1">
                    <a:lumMod val="50000"/>
                  </a:schemeClr>
                </a:solidFill>
              </a:rPr>
              <a:t>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rgbClr val="FFFFFF"/>
                </a:solidFill>
              </a:rPr>
            </a:br>
            <a:endParaRPr lang="en-US" sz="2800" b="1" i="1" dirty="0">
              <a:solidFill>
                <a:srgbClr val="FFFFFF"/>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
        <p:nvSpPr>
          <p:cNvPr id="2" name="Rectangle 3">
            <a:extLst>
              <a:ext uri="{FF2B5EF4-FFF2-40B4-BE49-F238E27FC236}">
                <a16:creationId xmlns:a16="http://schemas.microsoft.com/office/drawing/2014/main" id="{168F9303-7419-4CC1-3DED-173FCFF00F49}"/>
              </a:ext>
            </a:extLst>
          </p:cNvPr>
          <p:cNvSpPr txBox="1">
            <a:spLocks noChangeArrowheads="1"/>
          </p:cNvSpPr>
          <p:nvPr/>
        </p:nvSpPr>
        <p:spPr bwMode="auto">
          <a:xfrm>
            <a:off x="899092" y="3700943"/>
            <a:ext cx="7358062" cy="19389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algn="ctr" eaLnBrk="1" hangingPunct="1">
              <a:spcBef>
                <a:spcPts val="0"/>
              </a:spcBef>
              <a:spcAft>
                <a:spcPts val="0"/>
              </a:spcAft>
              <a:buFontTx/>
              <a:buNone/>
              <a:tabLst>
                <a:tab pos="0" algn="l"/>
              </a:tabLst>
              <a:defRPr/>
            </a:pPr>
            <a:r>
              <a:rPr lang="en-US" sz="4800" b="1" i="1" kern="0" dirty="0" err="1">
                <a:solidFill>
                  <a:srgbClr val="FF0000"/>
                </a:solidFill>
              </a:rPr>
              <a:t>Ideationism</a:t>
            </a:r>
            <a:r>
              <a:rPr lang="en-US" sz="4800" b="1" i="1" kern="0" dirty="0">
                <a:solidFill>
                  <a:srgbClr val="FF0000"/>
                </a:solidFill>
              </a:rPr>
              <a:t> vs. Cultural Materialism</a:t>
            </a:r>
          </a:p>
          <a:p>
            <a:pPr marL="0" indent="0" algn="ctr" eaLnBrk="1" hangingPunct="1">
              <a:spcBef>
                <a:spcPts val="0"/>
              </a:spcBef>
              <a:spcAft>
                <a:spcPts val="0"/>
              </a:spcAft>
              <a:buFontTx/>
              <a:buNone/>
              <a:tabLst>
                <a:tab pos="0" algn="l"/>
              </a:tabLst>
              <a:defRPr/>
            </a:pPr>
            <a:r>
              <a:rPr lang="en-US" sz="2400" b="1" kern="0" dirty="0">
                <a:solidFill>
                  <a:srgbClr val="FFFFFF"/>
                </a:solidFill>
              </a:rPr>
              <a:t>(ideas vs. things)</a:t>
            </a:r>
            <a:endParaRPr lang="en-US" sz="2800" b="1" i="1" kern="0" dirty="0">
              <a:solidFill>
                <a:srgbClr val="000000"/>
              </a:solidFill>
            </a:endParaRPr>
          </a:p>
        </p:txBody>
      </p:sp>
      <p:sp>
        <p:nvSpPr>
          <p:cNvPr id="6" name="Rectangle 3">
            <a:extLst>
              <a:ext uri="{FF2B5EF4-FFF2-40B4-BE49-F238E27FC236}">
                <a16:creationId xmlns:a16="http://schemas.microsoft.com/office/drawing/2014/main" id="{C0C01818-1883-7F66-E44E-5F032801631E}"/>
              </a:ext>
            </a:extLst>
          </p:cNvPr>
          <p:cNvSpPr txBox="1">
            <a:spLocks noChangeArrowheads="1"/>
          </p:cNvSpPr>
          <p:nvPr/>
        </p:nvSpPr>
        <p:spPr bwMode="auto">
          <a:xfrm>
            <a:off x="441891" y="3718872"/>
            <a:ext cx="7358062" cy="83099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marL="0" indent="0" eaLnBrk="1" hangingPunct="1">
              <a:spcBef>
                <a:spcPts val="0"/>
              </a:spcBef>
              <a:spcAft>
                <a:spcPts val="0"/>
              </a:spcAft>
              <a:buFontTx/>
              <a:buNone/>
              <a:tabLst>
                <a:tab pos="0" algn="l"/>
              </a:tabLst>
              <a:defRPr/>
            </a:pPr>
            <a:r>
              <a:rPr lang="en-US" sz="4800" b="1" i="1" kern="0" dirty="0">
                <a:solidFill>
                  <a:srgbClr val="FF0000"/>
                </a:solidFill>
              </a:rPr>
              <a:t>2.</a:t>
            </a:r>
            <a:endParaRPr lang="en-US" sz="2800" b="1" i="1" kern="0" dirty="0">
              <a:solidFill>
                <a:srgbClr val="000000"/>
              </a:solidFill>
            </a:endParaRPr>
          </a:p>
        </p:txBody>
      </p:sp>
    </p:spTree>
    <p:extLst>
      <p:ext uri="{BB962C8B-B14F-4D97-AF65-F5344CB8AC3E}">
        <p14:creationId xmlns:p14="http://schemas.microsoft.com/office/powerpoint/2010/main" val="2426571211"/>
      </p:ext>
    </p:extLst>
  </p:cSld>
  <p:clrMapOvr>
    <a:masterClrMapping/>
  </p:clrMapOvr>
  <p:transition/>
</p:sld>
</file>

<file path=ppt/slides/slide15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TextBox 3"/>
          <p:cNvSpPr txBox="1">
            <a:spLocks noChangeArrowheads="1"/>
          </p:cNvSpPr>
          <p:nvPr/>
        </p:nvSpPr>
        <p:spPr bwMode="auto">
          <a:xfrm>
            <a:off x="3018025" y="4267200"/>
            <a:ext cx="3459986" cy="1938992"/>
          </a:xfrm>
          <a:prstGeom prst="rect">
            <a:avLst/>
          </a:prstGeom>
          <a:noFill/>
          <a:ln w="9525">
            <a:noFill/>
            <a:miter lim="800000"/>
            <a:headEnd/>
            <a:tailEnd/>
          </a:ln>
        </p:spPr>
        <p:txBody>
          <a:bodyPr wrap="none">
            <a:spAutoFit/>
          </a:bodyPr>
          <a:lstStyle/>
          <a:p>
            <a:r>
              <a:rPr lang="en-US" sz="2000" b="1" dirty="0">
                <a:solidFill>
                  <a:srgbClr val="000000"/>
                </a:solidFill>
                <a:latin typeface="Arial" charset="0"/>
              </a:rPr>
              <a:t>Peace</a:t>
            </a:r>
          </a:p>
          <a:p>
            <a:r>
              <a:rPr lang="en-US" sz="2000" b="1" dirty="0">
                <a:solidFill>
                  <a:srgbClr val="000000"/>
                </a:solidFill>
                <a:latin typeface="Arial" charset="0"/>
              </a:rPr>
              <a:t>Justice</a:t>
            </a:r>
          </a:p>
          <a:p>
            <a:r>
              <a:rPr lang="en-US" sz="2000" b="1" dirty="0">
                <a:solidFill>
                  <a:srgbClr val="000000"/>
                </a:solidFill>
                <a:latin typeface="Arial" charset="0"/>
              </a:rPr>
              <a:t>Security</a:t>
            </a:r>
          </a:p>
          <a:p>
            <a:r>
              <a:rPr lang="en-US" sz="2000" b="1" dirty="0">
                <a:solidFill>
                  <a:srgbClr val="000000"/>
                </a:solidFill>
                <a:latin typeface="Arial" charset="0"/>
              </a:rPr>
              <a:t>Freedom</a:t>
            </a:r>
          </a:p>
          <a:p>
            <a:r>
              <a:rPr lang="en-US" sz="2000" b="1" dirty="0">
                <a:solidFill>
                  <a:srgbClr val="000000"/>
                </a:solidFill>
                <a:latin typeface="Arial" charset="0"/>
              </a:rPr>
              <a:t>Honor</a:t>
            </a:r>
          </a:p>
          <a:p>
            <a:r>
              <a:rPr lang="en-US" sz="2000" b="1" dirty="0">
                <a:solidFill>
                  <a:srgbClr val="000000"/>
                </a:solidFill>
                <a:latin typeface="Arial" charset="0"/>
              </a:rPr>
              <a:t>God’s  will / Allah’s will . . . </a:t>
            </a:r>
          </a:p>
        </p:txBody>
      </p:sp>
      <p:sp>
        <p:nvSpPr>
          <p:cNvPr id="6"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3" name="TextBox 2">
            <a:extLst>
              <a:ext uri="{FF2B5EF4-FFF2-40B4-BE49-F238E27FC236}">
                <a16:creationId xmlns:a16="http://schemas.microsoft.com/office/drawing/2014/main" id="{D374DA93-AE1E-CB77-DBD7-F5FAB89691CD}"/>
              </a:ext>
            </a:extLst>
          </p:cNvPr>
          <p:cNvSpPr txBox="1"/>
          <p:nvPr/>
        </p:nvSpPr>
        <p:spPr>
          <a:xfrm>
            <a:off x="1443316" y="4293204"/>
            <a:ext cx="1963271" cy="369332"/>
          </a:xfrm>
          <a:prstGeom prst="rect">
            <a:avLst/>
          </a:prstGeom>
          <a:noFill/>
        </p:spPr>
        <p:txBody>
          <a:bodyPr wrap="square">
            <a:spAutoFit/>
          </a:bodyPr>
          <a:lstStyle/>
          <a:p>
            <a:r>
              <a:rPr lang="en-US" sz="1800" b="1" kern="0" dirty="0">
                <a:latin typeface="Arial"/>
              </a:rPr>
              <a:t>Relates to . . .</a:t>
            </a:r>
            <a:endParaRPr lang="en-US" dirty="0"/>
          </a:p>
        </p:txBody>
      </p:sp>
    </p:spTree>
  </p:cSld>
  <p:clrMapOvr>
    <a:masterClrMapping/>
  </p:clrMapOvr>
  <p:transition/>
</p:sld>
</file>

<file path=ppt/slides/slide1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b="1" i="1" dirty="0" err="1">
                <a:solidFill>
                  <a:srgbClr val="FF0000"/>
                </a:solidFill>
              </a:rPr>
              <a:t>Ideationism</a:t>
            </a:r>
            <a:r>
              <a:rPr lang="en-US" b="1" i="1" dirty="0">
                <a:solidFill>
                  <a:srgbClr val="BADDE1"/>
                </a:solidFill>
              </a:rPr>
              <a:t> </a:t>
            </a:r>
            <a:r>
              <a:rPr lang="en-US" sz="2800" b="1" i="1" dirty="0">
                <a:solidFill>
                  <a:srgbClr val="BADDE1"/>
                </a:solidFill>
              </a:rPr>
              <a:t>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6" name="TextBox 3"/>
          <p:cNvSpPr txBox="1">
            <a:spLocks noChangeArrowheads="1"/>
          </p:cNvSpPr>
          <p:nvPr/>
        </p:nvSpPr>
        <p:spPr bwMode="auto">
          <a:xfrm>
            <a:off x="691297" y="4369032"/>
            <a:ext cx="7772400" cy="2246769"/>
          </a:xfrm>
          <a:prstGeom prst="rect">
            <a:avLst/>
          </a:prstGeom>
          <a:solidFill>
            <a:schemeClr val="bg1"/>
          </a:solidFill>
          <a:ln w="76200">
            <a:solidFill>
              <a:schemeClr val="tx1"/>
            </a:solidFill>
            <a:miter lim="800000"/>
            <a:headEnd/>
            <a:tailEnd/>
          </a:ln>
        </p:spPr>
        <p:txBody>
          <a:bodyPr wrap="none">
            <a:spAutoFit/>
          </a:bodyPr>
          <a:lstStyle/>
          <a:p>
            <a:pPr algn="ctr"/>
            <a:r>
              <a:rPr lang="en-US" sz="2800" b="1" dirty="0">
                <a:solidFill>
                  <a:srgbClr val="000000"/>
                </a:solidFill>
                <a:latin typeface="Arial" charset="0"/>
              </a:rPr>
              <a:t>e.g., Aztecs must sacrifice and eat humans</a:t>
            </a:r>
          </a:p>
          <a:p>
            <a:pPr algn="ctr"/>
            <a:r>
              <a:rPr lang="en-US" sz="2800" b="1" dirty="0">
                <a:solidFill>
                  <a:srgbClr val="000000"/>
                </a:solidFill>
                <a:latin typeface="Arial" charset="0"/>
              </a:rPr>
              <a:t>in order to please the gods</a:t>
            </a:r>
          </a:p>
          <a:p>
            <a:pPr algn="ctr"/>
            <a:r>
              <a:rPr lang="en-US" sz="2800" b="1" dirty="0">
                <a:solidFill>
                  <a:srgbClr val="000000"/>
                </a:solidFill>
                <a:latin typeface="Arial" charset="0"/>
              </a:rPr>
              <a:t>in order that the gods allow</a:t>
            </a:r>
          </a:p>
          <a:p>
            <a:pPr algn="ctr"/>
            <a:r>
              <a:rPr lang="en-US" sz="2800" b="1" dirty="0">
                <a:solidFill>
                  <a:srgbClr val="000000"/>
                </a:solidFill>
                <a:latin typeface="Arial" charset="0"/>
              </a:rPr>
              <a:t>the sun to rise each day,</a:t>
            </a:r>
          </a:p>
          <a:p>
            <a:pPr algn="ctr"/>
            <a:r>
              <a:rPr lang="en-US" sz="2800" b="1" dirty="0">
                <a:solidFill>
                  <a:srgbClr val="000000"/>
                </a:solidFill>
                <a:latin typeface="Arial" charset="0"/>
              </a:rPr>
              <a:t>so that the world doesn’t end</a:t>
            </a:r>
          </a:p>
        </p:txBody>
      </p:sp>
      <p:sp>
        <p:nvSpPr>
          <p:cNvPr id="7"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5" name="Rectangle 3"/>
          <p:cNvSpPr txBox="1">
            <a:spLocks noChangeArrowheads="1"/>
          </p:cNvSpPr>
          <p:nvPr/>
        </p:nvSpPr>
        <p:spPr bwMode="auto">
          <a:xfrm>
            <a:off x="886052" y="2514606"/>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l" defTabSz="914400" rtl="0" eaLnBrk="1" fontAlgn="base" latinLnBrk="0" hangingPunct="1">
              <a:lnSpc>
                <a:spcPct val="150000"/>
              </a:lnSpc>
              <a:spcBef>
                <a:spcPct val="20000"/>
              </a:spcBef>
              <a:spcAft>
                <a:spcPts val="500"/>
              </a:spcAft>
              <a:buClrTx/>
              <a:buSzTx/>
              <a:buFont typeface="+mj-lt"/>
              <a:buAutoNum type="arabicPeriod"/>
              <a:tabLst>
                <a:tab pos="0" algn="l"/>
              </a:tabLst>
              <a:defRPr/>
            </a:pPr>
            <a:r>
              <a:rPr kumimoji="0" lang="en-US" sz="3200" b="1" i="1" u="none" strike="noStrike" kern="0" cap="none" spc="0" normalizeH="0" baseline="0" noProof="0" dirty="0" err="1">
                <a:ln>
                  <a:noFill/>
                </a:ln>
                <a:solidFill>
                  <a:srgbClr val="FF0000"/>
                </a:solidFill>
                <a:effectLst/>
                <a:uLnTx/>
                <a:uFillTx/>
                <a:latin typeface="+mn-lt"/>
                <a:ea typeface="+mn-ea"/>
                <a:cs typeface="+mn-cs"/>
              </a:rPr>
              <a:t>Ideationism</a:t>
            </a:r>
            <a:r>
              <a:rPr kumimoji="0" lang="en-US" sz="3200" b="1" i="1" u="none" strike="noStrike" kern="0" cap="none" spc="0" normalizeH="0" baseline="0" noProof="0" dirty="0">
                <a:ln>
                  <a:noFill/>
                </a:ln>
                <a:solidFill>
                  <a:srgbClr val="BADDE1"/>
                </a:solidFill>
                <a:effectLst/>
                <a:uLnTx/>
                <a:uFillTx/>
                <a:latin typeface="+mn-lt"/>
                <a:ea typeface="+mn-ea"/>
                <a:cs typeface="+mn-cs"/>
              </a:rPr>
              <a:t> </a:t>
            </a:r>
            <a:r>
              <a:rPr kumimoji="0" lang="en-US" sz="2400" b="1" i="1" u="none" strike="noStrike" kern="0" cap="none" spc="0" normalizeH="0" baseline="0" noProof="0" dirty="0">
                <a:ln>
                  <a:noFill/>
                </a:ln>
                <a:solidFill>
                  <a:srgbClr val="BADDE1"/>
                </a:solidFill>
                <a:effectLst/>
                <a:uLnTx/>
                <a:uFillTx/>
                <a:latin typeface="+mn-lt"/>
                <a:ea typeface="+mn-ea"/>
                <a:cs typeface="+mn-cs"/>
              </a:rPr>
              <a:t>vs. Cultural Materialism</a:t>
            </a:r>
            <a:endParaRPr kumimoji="0" lang="en-US" sz="2800" b="1" i="1" u="none" strike="noStrike" kern="0" cap="none" spc="0" normalizeH="0" baseline="0" noProof="0" dirty="0">
              <a:ln>
                <a:noFill/>
              </a:ln>
              <a:solidFill>
                <a:schemeClr val="accent1">
                  <a:lumMod val="90000"/>
                </a:schemeClr>
              </a:solidFill>
              <a:effectLst/>
              <a:uLnTx/>
              <a:uFillTx/>
              <a:latin typeface="+mn-lt"/>
              <a:ea typeface="+mn-ea"/>
              <a:cs typeface="+mn-cs"/>
            </a:endParaRPr>
          </a:p>
        </p:txBody>
      </p:sp>
      <p:sp>
        <p:nvSpPr>
          <p:cNvPr id="8" name="AutoShape 8">
            <a:extLst>
              <a:ext uri="{FF2B5EF4-FFF2-40B4-BE49-F238E27FC236}">
                <a16:creationId xmlns:a16="http://schemas.microsoft.com/office/drawing/2014/main" id="{836488C1-5350-4549-9BD5-D3122B7E6955}"/>
              </a:ext>
            </a:extLst>
          </p:cNvPr>
          <p:cNvSpPr>
            <a:spLocks noChangeArrowheads="1"/>
          </p:cNvSpPr>
          <p:nvPr/>
        </p:nvSpPr>
        <p:spPr bwMode="auto">
          <a:xfrm>
            <a:off x="2668782" y="1201215"/>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5202"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pic>
        <p:nvPicPr>
          <p:cNvPr id="435203" name="Picture 2"/>
          <p:cNvPicPr>
            <a:picLocks noChangeAspect="1" noChangeArrowheads="1"/>
          </p:cNvPicPr>
          <p:nvPr/>
        </p:nvPicPr>
        <p:blipFill>
          <a:blip r:embed="rId3" cstate="print"/>
          <a:srcRect/>
          <a:stretch>
            <a:fillRect/>
          </a:stretch>
        </p:blipFill>
        <p:spPr bwMode="auto">
          <a:xfrm>
            <a:off x="1963744" y="368074"/>
            <a:ext cx="5202936" cy="5486400"/>
          </a:xfrm>
          <a:prstGeom prst="rect">
            <a:avLst/>
          </a:prstGeom>
          <a:noFill/>
          <a:ln w="9525">
            <a:noFill/>
            <a:miter lim="800000"/>
            <a:headEnd/>
            <a:tailEnd/>
          </a:ln>
        </p:spPr>
      </p:pic>
      <p:sp>
        <p:nvSpPr>
          <p:cNvPr id="435204" name="Text Box 2"/>
          <p:cNvSpPr txBox="1">
            <a:spLocks noChangeArrowheads="1"/>
          </p:cNvSpPr>
          <p:nvPr/>
        </p:nvSpPr>
        <p:spPr bwMode="auto">
          <a:xfrm>
            <a:off x="1312869" y="5894395"/>
            <a:ext cx="6519734" cy="369332"/>
          </a:xfrm>
          <a:prstGeom prst="rect">
            <a:avLst/>
          </a:prstGeom>
          <a:noFill/>
          <a:ln w="9525">
            <a:noFill/>
            <a:miter lim="800000"/>
            <a:headEnd/>
            <a:tailEnd/>
          </a:ln>
        </p:spPr>
        <p:txBody>
          <a:bodyPr wrap="none">
            <a:spAutoFit/>
          </a:bodyPr>
          <a:lstStyle/>
          <a:p>
            <a:pPr eaLnBrk="0" hangingPunct="0"/>
            <a:r>
              <a:rPr lang="en-US" dirty="0">
                <a:solidFill>
                  <a:srgbClr val="FFFFFF"/>
                </a:solidFill>
                <a:latin typeface="Arial" charset="0"/>
              </a:rPr>
              <a:t>Aztec human sacrifice as shown in the Codex </a:t>
            </a:r>
            <a:r>
              <a:rPr lang="en-US" dirty="0" err="1">
                <a:solidFill>
                  <a:srgbClr val="FFFFFF"/>
                </a:solidFill>
                <a:latin typeface="Arial" charset="0"/>
              </a:rPr>
              <a:t>Magliabechiano</a:t>
            </a:r>
            <a:endParaRPr kumimoji="1" lang="en-US" dirty="0">
              <a:solidFill>
                <a:srgbClr val="FFFFFF"/>
              </a:solidFill>
              <a:latin typeface="Arial" charset="0"/>
            </a:endParaRPr>
          </a:p>
        </p:txBody>
      </p:sp>
    </p:spTree>
  </p:cSld>
  <p:clrMapOvr>
    <a:masterClrMapping/>
  </p:clrMapOvr>
  <p:transition/>
</p:sld>
</file>

<file path=ppt/slides/slide1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585704"/>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chemeClr val="bg1"/>
                </a:solidFill>
              </a:rPr>
              <a:t>Ideationism</a:t>
            </a:r>
            <a:r>
              <a:rPr lang="en-US" sz="2800" b="1" i="1" dirty="0">
                <a:solidFill>
                  <a:schemeClr val="bg1"/>
                </a:solidFill>
              </a:rPr>
              <a:t> vs. </a:t>
            </a:r>
            <a:r>
              <a:rPr lang="en-US" b="1" i="1" dirty="0">
                <a:solidFill>
                  <a:schemeClr val="bg1"/>
                </a:solidFill>
              </a:rPr>
              <a:t>Cultural Materialism</a:t>
            </a:r>
            <a:endParaRPr lang="en-US" sz="2800" b="1" i="1" dirty="0">
              <a:solidFill>
                <a:schemeClr val="bg1"/>
              </a:solidFill>
            </a:endParaRPr>
          </a:p>
          <a:p>
            <a:pPr marL="0" indent="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5" name="Rectangle 2"/>
          <p:cNvSpPr txBox="1">
            <a:spLocks noChangeArrowheads="1"/>
          </p:cNvSpPr>
          <p:nvPr/>
        </p:nvSpPr>
        <p:spPr bwMode="auto">
          <a:xfrm>
            <a:off x="871550"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a:solidFill>
                  <a:srgbClr val="BADDE1"/>
                </a:solidFill>
                <a:latin typeface="Arial"/>
              </a:rPr>
              <a:t>three major contemporary debates</a:t>
            </a:r>
            <a:endParaRPr lang="en-US" sz="2800" b="1" kern="0" dirty="0">
              <a:solidFill>
                <a:srgbClr val="BADDE1"/>
              </a:solidFill>
              <a:latin typeface="Arial"/>
            </a:endParaRPr>
          </a:p>
        </p:txBody>
      </p:sp>
      <p:sp>
        <p:nvSpPr>
          <p:cNvPr id="6" name="TextBox 3"/>
          <p:cNvSpPr txBox="1">
            <a:spLocks noChangeArrowheads="1"/>
          </p:cNvSpPr>
          <p:nvPr/>
        </p:nvSpPr>
        <p:spPr bwMode="auto">
          <a:xfrm>
            <a:off x="685801" y="3081817"/>
            <a:ext cx="7772400" cy="3357078"/>
          </a:xfrm>
          <a:prstGeom prst="rect">
            <a:avLst/>
          </a:prstGeom>
          <a:solidFill>
            <a:srgbClr val="FFFFFF"/>
          </a:solidFill>
          <a:ln w="76200">
            <a:solidFill>
              <a:srgbClr val="000000"/>
            </a:solidFill>
            <a:miter lim="800000"/>
            <a:headEnd/>
            <a:tailEnd/>
          </a:ln>
        </p:spPr>
        <p:txBody>
          <a:bodyPr wrap="square" lIns="228600" tIns="228600" rIns="228600" bIns="228600">
            <a:noAutofit/>
          </a:bodyPr>
          <a:lstStyle/>
          <a:p>
            <a:pPr algn="ctr"/>
            <a:r>
              <a:rPr lang="en-US" sz="2800" b="1" kern="0" dirty="0">
                <a:solidFill>
                  <a:srgbClr val="000000"/>
                </a:solidFill>
                <a:latin typeface="Arial" charset="0"/>
              </a:rPr>
              <a:t>e.g., </a:t>
            </a:r>
            <a:r>
              <a:rPr lang="en-US" sz="2800" b="1" dirty="0">
                <a:solidFill>
                  <a:srgbClr val="000000"/>
                </a:solidFill>
                <a:latin typeface="Arial" charset="0"/>
              </a:rPr>
              <a:t>Aztecs sacrificed and ate humans</a:t>
            </a:r>
          </a:p>
          <a:p>
            <a:pPr algn="ctr"/>
            <a:r>
              <a:rPr lang="en-US" sz="2800" b="1" dirty="0">
                <a:solidFill>
                  <a:srgbClr val="000000"/>
                </a:solidFill>
                <a:latin typeface="Arial" charset="0"/>
              </a:rPr>
              <a:t>in order to control population size</a:t>
            </a:r>
          </a:p>
          <a:p>
            <a:pPr algn="ctr"/>
            <a:r>
              <a:rPr lang="en-US" sz="2800" b="1" dirty="0">
                <a:solidFill>
                  <a:srgbClr val="000000"/>
                </a:solidFill>
                <a:latin typeface="Arial" charset="0"/>
              </a:rPr>
              <a:t>in order to preserve their property,</a:t>
            </a:r>
          </a:p>
          <a:p>
            <a:pPr algn="ctr"/>
            <a:r>
              <a:rPr lang="en-US" sz="2800" b="1" dirty="0">
                <a:solidFill>
                  <a:srgbClr val="000000"/>
                </a:solidFill>
                <a:latin typeface="Arial" charset="0"/>
              </a:rPr>
              <a:t>to terrorize their neighbors</a:t>
            </a:r>
          </a:p>
          <a:p>
            <a:pPr algn="ctr"/>
            <a:r>
              <a:rPr lang="en-US" sz="2800" b="1" dirty="0">
                <a:solidFill>
                  <a:srgbClr val="000000"/>
                </a:solidFill>
                <a:latin typeface="Arial" charset="0"/>
              </a:rPr>
              <a:t>so they will continue to provide</a:t>
            </a:r>
          </a:p>
          <a:p>
            <a:pPr algn="ctr"/>
            <a:r>
              <a:rPr lang="en-US" sz="2800" b="1" dirty="0">
                <a:solidFill>
                  <a:srgbClr val="000000"/>
                </a:solidFill>
                <a:latin typeface="Arial" charset="0"/>
              </a:rPr>
              <a:t>goods and services as tribute,</a:t>
            </a:r>
          </a:p>
          <a:p>
            <a:pPr algn="ctr"/>
            <a:r>
              <a:rPr lang="en-US" sz="2800" b="1" kern="0" dirty="0">
                <a:solidFill>
                  <a:srgbClr val="000000"/>
                </a:solidFill>
                <a:latin typeface="Arial" charset="0"/>
              </a:rPr>
              <a:t>and because they tasted good</a:t>
            </a:r>
          </a:p>
        </p:txBody>
      </p:sp>
      <p:sp>
        <p:nvSpPr>
          <p:cNvPr id="7" name="Rectangle 3"/>
          <p:cNvSpPr txBox="1">
            <a:spLocks noChangeArrowheads="1"/>
          </p:cNvSpPr>
          <p:nvPr/>
        </p:nvSpPr>
        <p:spPr bwMode="auto">
          <a:xfrm>
            <a:off x="886052" y="1237370"/>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8" name="AutoShape 8">
            <a:extLst>
              <a:ext uri="{FF2B5EF4-FFF2-40B4-BE49-F238E27FC236}">
                <a16:creationId xmlns:a16="http://schemas.microsoft.com/office/drawing/2014/main" id="{49937F36-1532-4F08-AF03-4D6C20A8AF6D}"/>
              </a:ext>
            </a:extLst>
          </p:cNvPr>
          <p:cNvSpPr>
            <a:spLocks noChangeArrowheads="1"/>
          </p:cNvSpPr>
          <p:nvPr/>
        </p:nvSpPr>
        <p:spPr bwMode="auto">
          <a:xfrm>
            <a:off x="5403516" y="457200"/>
            <a:ext cx="485775" cy="1379008"/>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extLst>
      <p:ext uri="{BB962C8B-B14F-4D97-AF65-F5344CB8AC3E}">
        <p14:creationId xmlns:p14="http://schemas.microsoft.com/office/powerpoint/2010/main" val="2215969968"/>
      </p:ext>
    </p:extLst>
  </p:cSld>
  <p:clrMapOvr>
    <a:masterClrMapping/>
  </p:clrMapOvr>
  <p:transition/>
</p:sld>
</file>

<file path=ppt/slides/slide1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37250" name="Text Box 2"/>
          <p:cNvSpPr txBox="1">
            <a:spLocks noChangeArrowheads="1"/>
          </p:cNvSpPr>
          <p:nvPr/>
        </p:nvSpPr>
        <p:spPr bwMode="auto">
          <a:xfrm>
            <a:off x="3003540" y="6395599"/>
            <a:ext cx="3108543" cy="215444"/>
          </a:xfrm>
          <a:prstGeom prst="rect">
            <a:avLst/>
          </a:prstGeom>
          <a:noFill/>
          <a:ln w="9525">
            <a:noFill/>
            <a:miter lim="800000"/>
            <a:headEnd/>
            <a:tailEnd/>
          </a:ln>
        </p:spPr>
        <p:txBody>
          <a:bodyPr wrap="none">
            <a:spAutoFit/>
          </a:bodyPr>
          <a:lstStyle/>
          <a:p>
            <a:pPr eaLnBrk="0" hangingPunct="0"/>
            <a:r>
              <a:rPr kumimoji="1" lang="en-US" sz="800" dirty="0">
                <a:solidFill>
                  <a:srgbClr val="FFFFFF"/>
                </a:solidFill>
                <a:latin typeface="Arial" charset="0"/>
                <a:hlinkClick r:id="rId2"/>
              </a:rPr>
              <a:t>http://en.wikipedia.org/wiki/Image:Mendoza_HumanSacrifice.jpg</a:t>
            </a:r>
            <a:endParaRPr kumimoji="1" lang="en-US" sz="800" dirty="0">
              <a:solidFill>
                <a:srgbClr val="FFFFFF"/>
              </a:solidFill>
              <a:latin typeface="Arial" charset="0"/>
            </a:endParaRPr>
          </a:p>
        </p:txBody>
      </p:sp>
      <p:sp>
        <p:nvSpPr>
          <p:cNvPr id="437251" name="Text Box 2"/>
          <p:cNvSpPr txBox="1">
            <a:spLocks noChangeArrowheads="1"/>
          </p:cNvSpPr>
          <p:nvPr/>
        </p:nvSpPr>
        <p:spPr bwMode="auto">
          <a:xfrm>
            <a:off x="1065222" y="5908909"/>
            <a:ext cx="6975371" cy="338554"/>
          </a:xfrm>
          <a:prstGeom prst="rect">
            <a:avLst/>
          </a:prstGeom>
          <a:noFill/>
          <a:ln w="9525">
            <a:noFill/>
            <a:miter lim="800000"/>
            <a:headEnd/>
            <a:tailEnd/>
          </a:ln>
        </p:spPr>
        <p:txBody>
          <a:bodyPr wrap="none">
            <a:spAutoFit/>
          </a:bodyPr>
          <a:lstStyle/>
          <a:p>
            <a:pPr eaLnBrk="0" hangingPunct="0"/>
            <a:r>
              <a:rPr kumimoji="1" lang="en-US" sz="1600" i="1" dirty="0">
                <a:solidFill>
                  <a:srgbClr val="FFFFFF"/>
                </a:solidFill>
                <a:latin typeface="Arial" charset="0"/>
              </a:rPr>
              <a:t>A </a:t>
            </a:r>
            <a:r>
              <a:rPr kumimoji="1" lang="en-US" sz="1600" i="1" dirty="0" err="1">
                <a:solidFill>
                  <a:srgbClr val="FFFFFF"/>
                </a:solidFill>
                <a:latin typeface="Arial" charset="0"/>
              </a:rPr>
              <a:t>tzompantli</a:t>
            </a:r>
            <a:r>
              <a:rPr kumimoji="1" lang="en-US" sz="1600" i="1" dirty="0">
                <a:solidFill>
                  <a:srgbClr val="FFFFFF"/>
                </a:solidFill>
                <a:latin typeface="Arial" charset="0"/>
              </a:rPr>
              <a:t>, </a:t>
            </a:r>
            <a:r>
              <a:rPr kumimoji="1" lang="en-US" sz="1600" dirty="0">
                <a:solidFill>
                  <a:srgbClr val="FFFFFF"/>
                </a:solidFill>
                <a:latin typeface="Arial" charset="0"/>
              </a:rPr>
              <a:t>or skull rack, as shown in the post-Conquest Ramirez Codex.</a:t>
            </a:r>
          </a:p>
        </p:txBody>
      </p:sp>
      <p:pic>
        <p:nvPicPr>
          <p:cNvPr id="437252" name="Picture 2"/>
          <p:cNvPicPr>
            <a:picLocks noChangeAspect="1" noChangeArrowheads="1"/>
          </p:cNvPicPr>
          <p:nvPr/>
        </p:nvPicPr>
        <p:blipFill>
          <a:blip r:embed="rId3" cstate="print"/>
          <a:srcRect/>
          <a:stretch>
            <a:fillRect/>
          </a:stretch>
        </p:blipFill>
        <p:spPr bwMode="auto">
          <a:xfrm>
            <a:off x="917802" y="608714"/>
            <a:ext cx="7315200" cy="5237163"/>
          </a:xfrm>
          <a:prstGeom prst="rect">
            <a:avLst/>
          </a:prstGeom>
          <a:noFill/>
          <a:ln w="9525">
            <a:noFill/>
            <a:miter lim="800000"/>
            <a:headEnd/>
            <a:tailEnd/>
          </a:ln>
        </p:spPr>
      </p:pic>
    </p:spTree>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FF0000"/>
                </a:solidFill>
              </a:rPr>
              <a:t>Biological Determinism </a:t>
            </a:r>
            <a:br>
              <a:rPr lang="en-US" b="1" i="1" dirty="0">
                <a:solidFill>
                  <a:srgbClr val="FF0000"/>
                </a:solidFill>
              </a:rPr>
            </a:br>
            <a:r>
              <a:rPr lang="en-US" b="1" i="1" dirty="0">
                <a:solidFill>
                  <a:srgbClr val="FF0000"/>
                </a:solidFill>
              </a:rPr>
              <a:t>	vs. Cultural </a:t>
            </a:r>
            <a:r>
              <a:rPr lang="en-US" b="1" i="1" dirty="0" err="1">
                <a:solidFill>
                  <a:srgbClr val="FF0000"/>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t>(“nature vs. nurture”)</a:t>
            </a:r>
            <a:br>
              <a:rPr lang="en-US" sz="2800" b="1" dirty="0"/>
            </a:br>
            <a:r>
              <a:rPr lang="en-US" sz="2800" b="1" dirty="0"/>
              <a:t>	(“inherited vs. learned”)</a:t>
            </a:r>
          </a:p>
          <a:p>
            <a:pPr marL="285750" lvl="0" indent="-285750" eaLnBrk="1" hangingPunct="1">
              <a:lnSpc>
                <a:spcPct val="150000"/>
              </a:lnSpc>
              <a:buNone/>
              <a:tabLst>
                <a:tab pos="0" algn="l"/>
              </a:tabLst>
              <a:defRPr/>
            </a:pPr>
            <a:r>
              <a:rPr lang="en-US" sz="2800" b="1" dirty="0"/>
              <a:t>			(“</a:t>
            </a:r>
            <a:r>
              <a:rPr lang="en-US" sz="2800" b="1" dirty="0" err="1"/>
              <a:t>nativism</a:t>
            </a:r>
            <a:r>
              <a:rPr lang="en-US" sz="2800" b="1" dirty="0"/>
              <a:t>” vs. “empiricism”</a:t>
            </a:r>
          </a:p>
          <a:p>
            <a:pPr marL="509588" lvl="0" indent="-509588" eaLnBrk="1" hangingPunct="1">
              <a:lnSpc>
                <a:spcPct val="150000"/>
              </a:lnSpc>
              <a:buNone/>
              <a:tabLst>
                <a:tab pos="0" algn="l"/>
              </a:tabLst>
              <a:defRPr/>
            </a:pPr>
            <a:r>
              <a:rPr lang="en-US" sz="2800" b="1" dirty="0"/>
              <a:t>			(“biology” vs. “culture”)</a:t>
            </a:r>
            <a:endParaRPr lang="en-US" sz="28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Tree>
  </p:cSld>
  <p:clrMapOvr>
    <a:masterClrMapping/>
  </p:clrMapOvr>
  <p:transition/>
</p:sld>
</file>

<file path=ppt/slides/slide16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A1B0297-E636-D0E4-83ED-E8EA314B20DF}"/>
              </a:ext>
            </a:extLst>
          </p:cNvPr>
          <p:cNvSpPr>
            <a:spLocks noChangeArrowheads="1"/>
          </p:cNvSpPr>
          <p:nvPr/>
        </p:nvSpPr>
        <p:spPr bwMode="auto">
          <a:xfrm rot="7705331">
            <a:off x="55863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Tree>
    <p:extLst>
      <p:ext uri="{BB962C8B-B14F-4D97-AF65-F5344CB8AC3E}">
        <p14:creationId xmlns:p14="http://schemas.microsoft.com/office/powerpoint/2010/main" val="3664490708"/>
      </p:ext>
    </p:extLst>
  </p:cSld>
  <p:clrMapOvr>
    <a:masterClrMapping/>
  </p:clrMapOvr>
  <p:transition/>
</p:sld>
</file>

<file path=ppt/slides/slide16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6770" name="Text Box 2">
            <a:hlinkClick r:id="rId3"/>
          </p:cNvPr>
          <p:cNvSpPr txBox="1">
            <a:spLocks noChangeArrowheads="1"/>
          </p:cNvSpPr>
          <p:nvPr/>
        </p:nvSpPr>
        <p:spPr bwMode="auto">
          <a:xfrm>
            <a:off x="1607237" y="6583381"/>
            <a:ext cx="592001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http://rawstory.com/news/afp/Bush_says_Iraq_war_about_al_Qaeda_07242007.html</a:t>
            </a:r>
            <a:endParaRPr lang="en-US" sz="1200">
              <a:solidFill>
                <a:srgbClr val="FFFFFF"/>
              </a:solidFill>
              <a:latin typeface="Arial" charset="0"/>
            </a:endParaRPr>
          </a:p>
        </p:txBody>
      </p:sp>
      <p:pic>
        <p:nvPicPr>
          <p:cNvPr id="416771" name="Picture 2"/>
          <p:cNvPicPr>
            <a:picLocks noChangeAspect="1" noChangeArrowheads="1"/>
          </p:cNvPicPr>
          <p:nvPr/>
        </p:nvPicPr>
        <p:blipFill>
          <a:blip r:embed="rId5" cstate="print"/>
          <a:srcRect/>
          <a:stretch>
            <a:fillRect/>
          </a:stretch>
        </p:blipFill>
        <p:spPr bwMode="auto">
          <a:xfrm>
            <a:off x="457200" y="533418"/>
            <a:ext cx="8229600" cy="5743575"/>
          </a:xfrm>
          <a:prstGeom prst="rect">
            <a:avLst/>
          </a:prstGeom>
          <a:noFill/>
          <a:ln w="9525">
            <a:noFill/>
            <a:miter lim="800000"/>
            <a:headEnd/>
            <a:tailEnd/>
          </a:ln>
        </p:spPr>
      </p:pic>
      <p:sp>
        <p:nvSpPr>
          <p:cNvPr id="5" name="Freeform 4"/>
          <p:cNvSpPr/>
          <p:nvPr/>
        </p:nvSpPr>
        <p:spPr>
          <a:xfrm>
            <a:off x="1403350" y="900131"/>
            <a:ext cx="4078288" cy="1265237"/>
          </a:xfrm>
          <a:custGeom>
            <a:avLst/>
            <a:gdLst>
              <a:gd name="connsiteX0" fmla="*/ 1644953 w 4078515"/>
              <a:gd name="connsiteY0" fmla="*/ 1132114 h 1265161"/>
              <a:gd name="connsiteX1" fmla="*/ 861182 w 4078515"/>
              <a:gd name="connsiteY1" fmla="*/ 1190171 h 1265161"/>
              <a:gd name="connsiteX2" fmla="*/ 280610 w 4078515"/>
              <a:gd name="connsiteY2" fmla="*/ 1190171 h 1265161"/>
              <a:gd name="connsiteX3" fmla="*/ 33867 w 4078515"/>
              <a:gd name="connsiteY3" fmla="*/ 740228 h 1265161"/>
              <a:gd name="connsiteX4" fmla="*/ 77410 w 4078515"/>
              <a:gd name="connsiteY4" fmla="*/ 217714 h 1265161"/>
              <a:gd name="connsiteX5" fmla="*/ 411239 w 4078515"/>
              <a:gd name="connsiteY5" fmla="*/ 0 h 1265161"/>
              <a:gd name="connsiteX6" fmla="*/ 1354667 w 4078515"/>
              <a:gd name="connsiteY6" fmla="*/ 217714 h 1265161"/>
              <a:gd name="connsiteX7" fmla="*/ 1891696 w 4078515"/>
              <a:gd name="connsiteY7" fmla="*/ 275771 h 1265161"/>
              <a:gd name="connsiteX8" fmla="*/ 2530324 w 4078515"/>
              <a:gd name="connsiteY8" fmla="*/ 333828 h 1265161"/>
              <a:gd name="connsiteX9" fmla="*/ 3110896 w 4078515"/>
              <a:gd name="connsiteY9" fmla="*/ 348343 h 1265161"/>
              <a:gd name="connsiteX10" fmla="*/ 3720496 w 4078515"/>
              <a:gd name="connsiteY10" fmla="*/ 348343 h 1265161"/>
              <a:gd name="connsiteX11" fmla="*/ 4025296 w 4078515"/>
              <a:gd name="connsiteY11" fmla="*/ 551543 h 1265161"/>
              <a:gd name="connsiteX12" fmla="*/ 4039810 w 4078515"/>
              <a:gd name="connsiteY12" fmla="*/ 798285 h 1265161"/>
              <a:gd name="connsiteX13" fmla="*/ 3807582 w 4078515"/>
              <a:gd name="connsiteY13" fmla="*/ 885371 h 1265161"/>
              <a:gd name="connsiteX14" fmla="*/ 3372153 w 4078515"/>
              <a:gd name="connsiteY14" fmla="*/ 943428 h 1265161"/>
              <a:gd name="connsiteX15" fmla="*/ 2951239 w 4078515"/>
              <a:gd name="connsiteY15" fmla="*/ 986971 h 1265161"/>
              <a:gd name="connsiteX16" fmla="*/ 1572382 w 4078515"/>
              <a:gd name="connsiteY16" fmla="*/ 1146628 h 12651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078515" h="1265161">
                <a:moveTo>
                  <a:pt x="1644953" y="1132114"/>
                </a:moveTo>
                <a:cubicBezTo>
                  <a:pt x="1366762" y="1156304"/>
                  <a:pt x="1088572" y="1180495"/>
                  <a:pt x="861182" y="1190171"/>
                </a:cubicBezTo>
                <a:cubicBezTo>
                  <a:pt x="633792" y="1199847"/>
                  <a:pt x="418496" y="1265161"/>
                  <a:pt x="280610" y="1190171"/>
                </a:cubicBezTo>
                <a:cubicBezTo>
                  <a:pt x="142724" y="1115181"/>
                  <a:pt x="67734" y="902304"/>
                  <a:pt x="33867" y="740228"/>
                </a:cubicBezTo>
                <a:cubicBezTo>
                  <a:pt x="0" y="578152"/>
                  <a:pt x="14515" y="341085"/>
                  <a:pt x="77410" y="217714"/>
                </a:cubicBezTo>
                <a:cubicBezTo>
                  <a:pt x="140305" y="94343"/>
                  <a:pt x="198363" y="0"/>
                  <a:pt x="411239" y="0"/>
                </a:cubicBezTo>
                <a:cubicBezTo>
                  <a:pt x="624115" y="0"/>
                  <a:pt x="1107924" y="171752"/>
                  <a:pt x="1354667" y="217714"/>
                </a:cubicBezTo>
                <a:cubicBezTo>
                  <a:pt x="1601410" y="263676"/>
                  <a:pt x="1891696" y="275771"/>
                  <a:pt x="1891696" y="275771"/>
                </a:cubicBezTo>
                <a:cubicBezTo>
                  <a:pt x="2087639" y="295123"/>
                  <a:pt x="2327124" y="321733"/>
                  <a:pt x="2530324" y="333828"/>
                </a:cubicBezTo>
                <a:cubicBezTo>
                  <a:pt x="2733524" y="345923"/>
                  <a:pt x="2912534" y="345924"/>
                  <a:pt x="3110896" y="348343"/>
                </a:cubicBezTo>
                <a:cubicBezTo>
                  <a:pt x="3309258" y="350762"/>
                  <a:pt x="3568096" y="314476"/>
                  <a:pt x="3720496" y="348343"/>
                </a:cubicBezTo>
                <a:cubicBezTo>
                  <a:pt x="3872896" y="382210"/>
                  <a:pt x="3972077" y="476553"/>
                  <a:pt x="4025296" y="551543"/>
                </a:cubicBezTo>
                <a:cubicBezTo>
                  <a:pt x="4078515" y="626533"/>
                  <a:pt x="4076096" y="742647"/>
                  <a:pt x="4039810" y="798285"/>
                </a:cubicBezTo>
                <a:cubicBezTo>
                  <a:pt x="4003524" y="853923"/>
                  <a:pt x="3918858" y="861180"/>
                  <a:pt x="3807582" y="885371"/>
                </a:cubicBezTo>
                <a:cubicBezTo>
                  <a:pt x="3696306" y="909562"/>
                  <a:pt x="3514877" y="926495"/>
                  <a:pt x="3372153" y="943428"/>
                </a:cubicBezTo>
                <a:cubicBezTo>
                  <a:pt x="3229429" y="960361"/>
                  <a:pt x="2951239" y="986971"/>
                  <a:pt x="2951239" y="986971"/>
                </a:cubicBezTo>
                <a:lnTo>
                  <a:pt x="1572382" y="1146628"/>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3" name="Rectangle 2">
            <a:extLst>
              <a:ext uri="{FF2B5EF4-FFF2-40B4-BE49-F238E27FC236}">
                <a16:creationId xmlns:a16="http://schemas.microsoft.com/office/drawing/2014/main" id="{C83299CE-CECE-4594-E8D2-C74B165E1868}"/>
              </a:ext>
            </a:extLst>
          </p:cNvPr>
          <p:cNvSpPr/>
          <p:nvPr/>
        </p:nvSpPr>
        <p:spPr>
          <a:xfrm>
            <a:off x="5664200" y="1778000"/>
            <a:ext cx="1863056" cy="635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E7F0E64-12B5-76BD-F854-CE532DED731B}"/>
              </a:ext>
            </a:extLst>
          </p:cNvPr>
          <p:cNvSpPr/>
          <p:nvPr/>
        </p:nvSpPr>
        <p:spPr>
          <a:xfrm>
            <a:off x="4432300" y="1981200"/>
            <a:ext cx="1011238" cy="749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983CDCEF-8548-BC85-D9F7-A9C4B64872F5}"/>
              </a:ext>
            </a:extLst>
          </p:cNvPr>
          <p:cNvSpPr txBox="1">
            <a:spLocks noChangeArrowheads="1"/>
          </p:cNvSpPr>
          <p:nvPr/>
        </p:nvSpPr>
        <p:spPr bwMode="auto">
          <a:xfrm>
            <a:off x="1954210" y="2336801"/>
            <a:ext cx="5950732" cy="3539430"/>
          </a:xfrm>
          <a:prstGeom prst="rect">
            <a:avLst/>
          </a:prstGeom>
          <a:solidFill>
            <a:schemeClr val="bg1"/>
          </a:solidFill>
          <a:ln w="76200">
            <a:solidFill>
              <a:srgbClr val="FFC000"/>
            </a:solidFill>
            <a:miter lim="800000"/>
            <a:headEnd/>
            <a:tailEnd/>
          </a:ln>
        </p:spPr>
        <p:txBody>
          <a:bodyPr wrap="none">
            <a:spAutoFit/>
          </a:bodyPr>
          <a:lstStyle/>
          <a:p>
            <a:r>
              <a:rPr lang="en-US" sz="2800" b="1" dirty="0">
                <a:solidFill>
                  <a:srgbClr val="000000"/>
                </a:solidFill>
                <a:latin typeface="Arial" charset="0"/>
              </a:rPr>
              <a:t>	</a:t>
            </a:r>
          </a:p>
          <a:p>
            <a:r>
              <a:rPr lang="en-US" sz="2800" b="1" dirty="0">
                <a:solidFill>
                  <a:srgbClr val="000000"/>
                </a:solidFill>
                <a:latin typeface="Arial" charset="0"/>
              </a:rPr>
              <a:t>	Peace</a:t>
            </a:r>
          </a:p>
          <a:p>
            <a:r>
              <a:rPr lang="en-US" sz="2800" b="1" dirty="0">
                <a:solidFill>
                  <a:srgbClr val="000000"/>
                </a:solidFill>
                <a:latin typeface="Arial" charset="0"/>
              </a:rPr>
              <a:t>	Justice</a:t>
            </a:r>
          </a:p>
          <a:p>
            <a:r>
              <a:rPr lang="en-US" sz="2800" b="1" dirty="0">
                <a:solidFill>
                  <a:srgbClr val="000000"/>
                </a:solidFill>
                <a:latin typeface="Arial" charset="0"/>
              </a:rPr>
              <a:t>	Security</a:t>
            </a:r>
          </a:p>
          <a:p>
            <a:r>
              <a:rPr lang="en-US" sz="2800" b="1" dirty="0">
                <a:solidFill>
                  <a:srgbClr val="000000"/>
                </a:solidFill>
                <a:latin typeface="Arial" charset="0"/>
              </a:rPr>
              <a:t>	Freedom</a:t>
            </a:r>
          </a:p>
          <a:p>
            <a:r>
              <a:rPr lang="en-US" sz="2800" b="1" dirty="0">
                <a:solidFill>
                  <a:srgbClr val="000000"/>
                </a:solidFill>
                <a:latin typeface="Arial" charset="0"/>
              </a:rPr>
              <a:t>	Honor</a:t>
            </a:r>
          </a:p>
          <a:p>
            <a:r>
              <a:rPr lang="en-US" sz="2800" b="1" dirty="0">
                <a:solidFill>
                  <a:srgbClr val="000000"/>
                </a:solidFill>
                <a:latin typeface="Arial" charset="0"/>
              </a:rPr>
              <a:t>	[God’s will  / Allah’s will . . .] </a:t>
            </a:r>
          </a:p>
          <a:p>
            <a:endParaRPr lang="en-US" sz="2800" b="1" dirty="0">
              <a:solidFill>
                <a:srgbClr val="000000"/>
              </a:solidFill>
              <a:latin typeface="Arial" charset="0"/>
            </a:endParaRPr>
          </a:p>
        </p:txBody>
      </p:sp>
      <p:sp>
        <p:nvSpPr>
          <p:cNvPr id="6" name="Rectangle 3">
            <a:extLst>
              <a:ext uri="{FF2B5EF4-FFF2-40B4-BE49-F238E27FC236}">
                <a16:creationId xmlns:a16="http://schemas.microsoft.com/office/drawing/2014/main" id="{F5FA7FD2-4572-6548-6FF7-76D7AEFE2CDA}"/>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1296025835"/>
      </p:ext>
    </p:extLst>
  </p:cSld>
  <p:clrMapOvr>
    <a:masterClrMapping/>
  </p:clrMapOvr>
  <p:transition/>
</p:sld>
</file>

<file path=ppt/slides/slide1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23805"/>
            <a:ext cx="6908800" cy="31061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800" b="1" i="0" u="none" strike="noStrike" kern="1200" cap="none" spc="0" normalizeH="0" baseline="0" noProof="0" dirty="0">
                <a:ln>
                  <a:noFill/>
                </a:ln>
                <a:solidFill>
                  <a:srgbClr val="FFFFFF"/>
                </a:solidFill>
                <a:effectLst/>
                <a:uLnTx/>
                <a:uFillTx/>
                <a:latin typeface="Arial" charset="0"/>
                <a:ea typeface="+mn-ea"/>
                <a:cs typeface="+mn-cs"/>
              </a:rPr>
              <a:t>God’s will / Allah’s will</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is often a </a:t>
            </a:r>
            <a:r>
              <a:rPr kumimoji="1" lang="en-US" sz="4400" b="1" i="1" u="none" strike="noStrike" kern="1200" cap="none" spc="0" normalizeH="0" baseline="0" noProof="0" dirty="0">
                <a:ln>
                  <a:noFill/>
                </a:ln>
                <a:solidFill>
                  <a:srgbClr val="FFFFFF"/>
                </a:solidFill>
                <a:effectLst/>
                <a:uLnTx/>
                <a:uFillTx/>
                <a:latin typeface="Arial" charset="0"/>
                <a:ea typeface="+mn-ea"/>
                <a:cs typeface="+mn-cs"/>
              </a:rPr>
              <a:t>huge</a:t>
            </a:r>
            <a:r>
              <a:rPr kumimoji="1" lang="en-US" sz="4400" b="1" u="none" strike="noStrike" kern="1200" cap="none" spc="0" normalizeH="0" baseline="0" noProof="0" dirty="0">
                <a:ln>
                  <a:noFill/>
                </a:ln>
                <a:solidFill>
                  <a:srgbClr val="FFFFFF"/>
                </a:solidFill>
                <a:effectLst/>
                <a:uLnTx/>
                <a:uFillTx/>
                <a:latin typeface="Arial" charset="0"/>
                <a:ea typeface="+mn-ea"/>
                <a:cs typeface="+mn-cs"/>
              </a:rPr>
              <a:t> motivating force</a:t>
            </a:r>
            <a:r>
              <a:rPr kumimoji="1" lang="en-US" sz="4400" b="1" i="0" u="none" strike="noStrike" kern="1200" cap="none" spc="0" normalizeH="0" baseline="0" noProof="0" dirty="0">
                <a:ln>
                  <a:noFill/>
                </a:ln>
                <a:solidFill>
                  <a:srgbClr val="FFFFFF"/>
                </a:solidFill>
                <a:effectLst/>
                <a:uLnTx/>
                <a:uFillTx/>
                <a:latin typeface="Arial" charset="0"/>
                <a:ea typeface="+mn-ea"/>
                <a:cs typeface="+mn-cs"/>
              </a:rPr>
              <a:t>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43105271"/>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2012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154806991"/>
      </p:ext>
    </p:extLst>
  </p:cSld>
  <p:clrMapOvr>
    <a:masterClrMapping/>
  </p:clrMapOvr>
  <p:transition/>
</p:sld>
</file>

<file path=ppt/slides/slide1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8" name="Picture 4" descr="=">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6949" y="698263"/>
            <a:ext cx="1571625" cy="2486025"/>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p:cNvSpPr/>
          <p:nvPr/>
        </p:nvSpPr>
        <p:spPr>
          <a:xfrm>
            <a:off x="1041334" y="3191978"/>
            <a:ext cx="124906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5" tooltip="Rick Perry"/>
              </a:rPr>
              <a:t>Rick Perry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806620" y="1197839"/>
            <a:ext cx="2095500"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2818195" y="3834635"/>
            <a:ext cx="214674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7"/>
              </a:rPr>
              <a:t>Michele Bachmann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03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43871" y="698263"/>
            <a:ext cx="1641985" cy="2052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080687" y="3507925"/>
            <a:ext cx="2095500" cy="266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Rectangle 17"/>
          <p:cNvSpPr/>
          <p:nvPr/>
        </p:nvSpPr>
        <p:spPr>
          <a:xfrm>
            <a:off x="6678584" y="2763719"/>
            <a:ext cx="156106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0"/>
              </a:rPr>
              <a:t>Tim </a:t>
            </a:r>
            <a:r>
              <a:rPr kumimoji="0" lang="en-US" sz="1800" b="0" i="0" u="none" strike="noStrike" kern="1200" cap="none" spc="0" normalizeH="0" baseline="0" noProof="0" dirty="0" err="1">
                <a:ln>
                  <a:noFill/>
                </a:ln>
                <a:solidFill>
                  <a:srgbClr val="000000"/>
                </a:solidFill>
                <a:effectLst/>
                <a:uLnTx/>
                <a:uFillTx/>
                <a:latin typeface="Arial" pitchFamily="34" charset="0"/>
                <a:ea typeface="+mn-ea"/>
                <a:cs typeface="+mn-cs"/>
                <a:hlinkClick r:id="rId10"/>
              </a:rPr>
              <a:t>Pawlenty</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2" name="Rectangle 11"/>
          <p:cNvSpPr/>
          <p:nvPr/>
        </p:nvSpPr>
        <p:spPr>
          <a:xfrm>
            <a:off x="5439787" y="6172726"/>
            <a:ext cx="137730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hlinkClick r:id="rId11"/>
              </a:rPr>
              <a:t>Sarah Palin</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0" name="Rectangle 19"/>
          <p:cNvSpPr/>
          <p:nvPr/>
        </p:nvSpPr>
        <p:spPr>
          <a:xfrm>
            <a:off x="357969" y="4590111"/>
            <a:ext cx="4851008" cy="1938992"/>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Five candidates</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were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00"/>
                </a:solidFill>
                <a:effectLst/>
                <a:uLnTx/>
                <a:uFillTx/>
                <a:latin typeface="Arial" pitchFamily="34" charset="0"/>
                <a:ea typeface="+mn-ea"/>
                <a:cs typeface="+mn-cs"/>
              </a:rPr>
              <a:t>called by God</a:t>
            </a: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to run for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President of the United States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pitchFamily="34" charset="0"/>
                <a:ea typeface="+mn-ea"/>
                <a:cs typeface="+mn-cs"/>
              </a:rPr>
              <a:t>In the 2012 Presidential election</a:t>
            </a:r>
            <a:endParaRPr kumimoji="0" lang="en-US" sz="1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5" name="TextBox 4">
            <a:extLst>
              <a:ext uri="{FF2B5EF4-FFF2-40B4-BE49-F238E27FC236}">
                <a16:creationId xmlns:a16="http://schemas.microsoft.com/office/drawing/2014/main" id="{07580100-A8DA-7FD3-3CA8-5FE8B4CF6E53}"/>
              </a:ext>
            </a:extLst>
          </p:cNvPr>
          <p:cNvSpPr txBox="1"/>
          <p:nvPr/>
        </p:nvSpPr>
        <p:spPr>
          <a:xfrm>
            <a:off x="1199496" y="3468595"/>
            <a:ext cx="847737"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Texas</a:t>
            </a:r>
            <a:endParaRPr lang="en-US" dirty="0"/>
          </a:p>
        </p:txBody>
      </p:sp>
      <p:sp>
        <p:nvSpPr>
          <p:cNvPr id="6" name="TextBox 5">
            <a:extLst>
              <a:ext uri="{FF2B5EF4-FFF2-40B4-BE49-F238E27FC236}">
                <a16:creationId xmlns:a16="http://schemas.microsoft.com/office/drawing/2014/main" id="{F1A156A8-3D8E-25C8-5D9C-731722822F75}"/>
              </a:ext>
            </a:extLst>
          </p:cNvPr>
          <p:cNvSpPr txBox="1"/>
          <p:nvPr/>
        </p:nvSpPr>
        <p:spPr>
          <a:xfrm>
            <a:off x="3288277" y="4140954"/>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7" name="TextBox 6">
            <a:extLst>
              <a:ext uri="{FF2B5EF4-FFF2-40B4-BE49-F238E27FC236}">
                <a16:creationId xmlns:a16="http://schemas.microsoft.com/office/drawing/2014/main" id="{9C2CCFA3-A771-FCB4-9441-B99CBBD7CB6A}"/>
              </a:ext>
            </a:extLst>
          </p:cNvPr>
          <p:cNvSpPr txBox="1"/>
          <p:nvPr/>
        </p:nvSpPr>
        <p:spPr>
          <a:xfrm>
            <a:off x="6972770" y="3047261"/>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Minnesota</a:t>
            </a:r>
            <a:endParaRPr lang="en-US" dirty="0"/>
          </a:p>
        </p:txBody>
      </p:sp>
      <p:sp>
        <p:nvSpPr>
          <p:cNvPr id="10" name="TextBox 9">
            <a:extLst>
              <a:ext uri="{FF2B5EF4-FFF2-40B4-BE49-F238E27FC236}">
                <a16:creationId xmlns:a16="http://schemas.microsoft.com/office/drawing/2014/main" id="{6552F376-D6B7-ED3E-3DA7-08D7494E103B}"/>
              </a:ext>
            </a:extLst>
          </p:cNvPr>
          <p:cNvSpPr txBox="1"/>
          <p:nvPr/>
        </p:nvSpPr>
        <p:spPr>
          <a:xfrm>
            <a:off x="5601172" y="6462813"/>
            <a:ext cx="1014785" cy="307777"/>
          </a:xfrm>
          <a:prstGeom prst="rect">
            <a:avLst/>
          </a:prstGeom>
          <a:noFill/>
        </p:spPr>
        <p:txBody>
          <a:bodyPr wrap="square">
            <a:spAutoFit/>
          </a:bodyPr>
          <a:lstStyle/>
          <a:p>
            <a:pPr algn="ctr"/>
            <a:r>
              <a:rPr kumimoji="0" lang="en-US" sz="1400" i="0" u="none" strike="noStrike" kern="1200" cap="none" spc="0" normalizeH="0" baseline="0" noProof="0" dirty="0">
                <a:ln>
                  <a:noFill/>
                </a:ln>
                <a:solidFill>
                  <a:srgbClr val="FFFFFF"/>
                </a:solidFill>
                <a:effectLst/>
                <a:uLnTx/>
                <a:uFillTx/>
                <a:latin typeface="Arial" pitchFamily="34" charset="0"/>
                <a:ea typeface="+mn-ea"/>
                <a:cs typeface="+mn-cs"/>
              </a:rPr>
              <a:t>Alaska</a:t>
            </a:r>
            <a:endParaRPr lang="en-US" dirty="0"/>
          </a:p>
        </p:txBody>
      </p:sp>
    </p:spTree>
    <p:extLst>
      <p:ext uri="{BB962C8B-B14F-4D97-AF65-F5344CB8AC3E}">
        <p14:creationId xmlns:p14="http://schemas.microsoft.com/office/powerpoint/2010/main" val="562449210"/>
      </p:ext>
    </p:extLst>
  </p:cSld>
  <p:clrMapOvr>
    <a:masterClrMapping/>
  </p:clrMapOvr>
  <p:transition/>
</p:sld>
</file>

<file path=ppt/slides/slide16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81346" name="Picture 2"/>
          <p:cNvPicPr>
            <a:picLocks noChangeAspect="1" noChangeArrowheads="1"/>
          </p:cNvPicPr>
          <p:nvPr/>
        </p:nvPicPr>
        <p:blipFill>
          <a:blip r:embed="rId3" cstate="print"/>
          <a:srcRect/>
          <a:stretch>
            <a:fillRect/>
          </a:stretch>
        </p:blipFill>
        <p:spPr bwMode="auto">
          <a:xfrm>
            <a:off x="685800" y="776514"/>
            <a:ext cx="7772400" cy="5357367"/>
          </a:xfrm>
          <a:prstGeom prst="rect">
            <a:avLst/>
          </a:prstGeom>
          <a:noFill/>
          <a:ln w="9525">
            <a:noFill/>
            <a:miter lim="800000"/>
            <a:headEnd/>
            <a:tailEnd/>
          </a:ln>
        </p:spPr>
      </p:pic>
    </p:spTree>
    <p:extLst>
      <p:ext uri="{BB962C8B-B14F-4D97-AF65-F5344CB8AC3E}">
        <p14:creationId xmlns:p14="http://schemas.microsoft.com/office/powerpoint/2010/main" val="1566467894"/>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2016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327875651"/>
      </p:ext>
    </p:extLst>
  </p:cSld>
  <p:clrMapOvr>
    <a:masterClrMapping/>
  </p:clrMapOvr>
  <p:transition/>
</p:sld>
</file>

<file path=ppt/slides/slide16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378255" y="282579"/>
            <a:ext cx="6400800" cy="6236924"/>
          </a:xfrm>
          <a:prstGeom prst="rect">
            <a:avLst/>
          </a:prstGeom>
        </p:spPr>
      </p:pic>
      <p:sp>
        <p:nvSpPr>
          <p:cNvPr id="9" name="Text Box 2">
            <a:hlinkClick r:id="rId4"/>
          </p:cNvPr>
          <p:cNvSpPr txBox="1">
            <a:spLocks noChangeArrowheads="1"/>
          </p:cNvSpPr>
          <p:nvPr/>
        </p:nvSpPr>
        <p:spPr bwMode="auto">
          <a:xfrm>
            <a:off x="2606140" y="6539839"/>
            <a:ext cx="3901582"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https://www.bbc.com/news/world-us-canada-47066659</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92570" y="932543"/>
            <a:ext cx="1270000" cy="609600"/>
          </a:xfrm>
          <a:prstGeom prst="rect">
            <a:avLst/>
          </a:prstGeom>
        </p:spPr>
      </p:pic>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CAC9010-2E4F-49FB-9CB9-A7A172237C13}"/>
                  </a:ext>
                </a:extLst>
              </p14:cNvPr>
              <p14:cNvContentPartPr/>
              <p14:nvPr/>
            </p14:nvContentPartPr>
            <p14:xfrm>
              <a:off x="4529453" y="507533"/>
              <a:ext cx="2743200" cy="68400"/>
            </p14:xfrm>
          </p:contentPart>
        </mc:Choice>
        <mc:Fallback xmlns="">
          <p:pic>
            <p:nvPicPr>
              <p:cNvPr id="3" name="Ink 2">
                <a:extLst>
                  <a:ext uri="{FF2B5EF4-FFF2-40B4-BE49-F238E27FC236}">
                    <a16:creationId xmlns:a16="http://schemas.microsoft.com/office/drawing/2014/main" id="{1CAC9010-2E4F-49FB-9CB9-A7A172237C13}"/>
                  </a:ext>
                </a:extLst>
              </p:cNvPr>
              <p:cNvPicPr/>
              <p:nvPr/>
            </p:nvPicPr>
            <p:blipFill>
              <a:blip r:embed="rId8"/>
              <a:stretch>
                <a:fillRect/>
              </a:stretch>
            </p:blipFill>
            <p:spPr>
              <a:xfrm>
                <a:off x="4475813" y="399533"/>
                <a:ext cx="2850840" cy="2840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4" name="Ink 3">
                <a:extLst>
                  <a:ext uri="{FF2B5EF4-FFF2-40B4-BE49-F238E27FC236}">
                    <a16:creationId xmlns:a16="http://schemas.microsoft.com/office/drawing/2014/main" id="{2259218A-1D93-48F0-873B-21822E017B2A}"/>
                  </a:ext>
                </a:extLst>
              </p14:cNvPr>
              <p14:cNvContentPartPr/>
              <p14:nvPr/>
            </p14:nvContentPartPr>
            <p14:xfrm>
              <a:off x="1515173" y="829013"/>
              <a:ext cx="2163960" cy="51840"/>
            </p14:xfrm>
          </p:contentPart>
        </mc:Choice>
        <mc:Fallback xmlns="">
          <p:pic>
            <p:nvPicPr>
              <p:cNvPr id="4" name="Ink 3">
                <a:extLst>
                  <a:ext uri="{FF2B5EF4-FFF2-40B4-BE49-F238E27FC236}">
                    <a16:creationId xmlns:a16="http://schemas.microsoft.com/office/drawing/2014/main" id="{2259218A-1D93-48F0-873B-21822E017B2A}"/>
                  </a:ext>
                </a:extLst>
              </p:cNvPr>
              <p:cNvPicPr/>
              <p:nvPr/>
            </p:nvPicPr>
            <p:blipFill>
              <a:blip r:embed="rId10"/>
              <a:stretch>
                <a:fillRect/>
              </a:stretch>
            </p:blipFill>
            <p:spPr>
              <a:xfrm>
                <a:off x="1461173" y="721013"/>
                <a:ext cx="2271600" cy="267480"/>
              </a:xfrm>
              <a:prstGeom prst="rect">
                <a:avLst/>
              </a:prstGeom>
            </p:spPr>
          </p:pic>
        </mc:Fallback>
      </mc:AlternateContent>
      <p:sp>
        <p:nvSpPr>
          <p:cNvPr id="7" name="Rectangle 6">
            <a:extLst>
              <a:ext uri="{FF2B5EF4-FFF2-40B4-BE49-F238E27FC236}">
                <a16:creationId xmlns:a16="http://schemas.microsoft.com/office/drawing/2014/main" id="{CDA6A076-4487-02CF-C148-908B90A0E72D}"/>
              </a:ext>
            </a:extLst>
          </p:cNvPr>
          <p:cNvSpPr/>
          <p:nvPr/>
        </p:nvSpPr>
        <p:spPr>
          <a:xfrm>
            <a:off x="5156200" y="1130300"/>
            <a:ext cx="1270000" cy="41184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D44748DA-F89D-508C-D5EA-3800C2D8B5A6}"/>
              </a:ext>
            </a:extLst>
          </p:cNvPr>
          <p:cNvSpPr>
            <a:spLocks noChangeArrowheads="1"/>
          </p:cNvSpPr>
          <p:nvPr/>
        </p:nvSpPr>
        <p:spPr bwMode="auto">
          <a:xfrm rot="7705331">
            <a:off x="5853007" y="522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064001579"/>
      </p:ext>
    </p:extLst>
  </p:cSld>
  <p:clrMapOvr>
    <a:masterClrMapping/>
  </p:clrMapOvr>
  <p:transition/>
</p:sld>
</file>

<file path=ppt/slides/slide1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9" name="Text Box 2">
            <a:hlinkClick r:id="rId3"/>
          </p:cNvPr>
          <p:cNvSpPr txBox="1">
            <a:spLocks noChangeArrowheads="1"/>
          </p:cNvSpPr>
          <p:nvPr/>
        </p:nvSpPr>
        <p:spPr bwMode="auto">
          <a:xfrm>
            <a:off x="4234568" y="6539839"/>
            <a:ext cx="644728"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p:cNvPicPr>
            <a:picLocks noChangeAspect="1"/>
          </p:cNvPicPr>
          <p:nvPr/>
        </p:nvPicPr>
        <p:blipFill>
          <a:blip r:embed="rId5"/>
          <a:stretch>
            <a:fillRect/>
          </a:stretch>
        </p:blipFill>
        <p:spPr>
          <a:xfrm>
            <a:off x="1867580" y="215901"/>
            <a:ext cx="5398569" cy="6400800"/>
          </a:xfrm>
          <a:prstGeom prst="rect">
            <a:avLst/>
          </a:prstGeom>
        </p:spPr>
      </p:pic>
      <p:sp>
        <p:nvSpPr>
          <p:cNvPr id="6" name="Rectangle 5"/>
          <p:cNvSpPr/>
          <p:nvPr/>
        </p:nvSpPr>
        <p:spPr>
          <a:xfrm>
            <a:off x="2242417" y="1717614"/>
            <a:ext cx="1941557"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 February 2019 </a:t>
            </a:r>
          </a:p>
        </p:txBody>
      </p:sp>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33456" y="860423"/>
            <a:ext cx="1828800" cy="402566"/>
          </a:xfrm>
          <a:prstGeom prst="rect">
            <a:avLst/>
          </a:prstGeom>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A11B4D4-9E8E-458F-8260-B5F3B1BACF69}"/>
                  </a:ext>
                </a:extLst>
              </p14:cNvPr>
              <p14:cNvContentPartPr/>
              <p14:nvPr/>
            </p14:nvContentPartPr>
            <p14:xfrm>
              <a:off x="4817093" y="363173"/>
              <a:ext cx="922320" cy="34920"/>
            </p14:xfrm>
          </p:contentPart>
        </mc:Choice>
        <mc:Fallback xmlns="">
          <p:pic>
            <p:nvPicPr>
              <p:cNvPr id="2" name="Ink 1">
                <a:extLst>
                  <a:ext uri="{FF2B5EF4-FFF2-40B4-BE49-F238E27FC236}">
                    <a16:creationId xmlns:a16="http://schemas.microsoft.com/office/drawing/2014/main" id="{3A11B4D4-9E8E-458F-8260-B5F3B1BACF69}"/>
                  </a:ext>
                </a:extLst>
              </p:cNvPr>
              <p:cNvPicPr/>
              <p:nvPr/>
            </p:nvPicPr>
            <p:blipFill>
              <a:blip r:embed="rId8"/>
              <a:stretch>
                <a:fillRect/>
              </a:stretch>
            </p:blipFill>
            <p:spPr>
              <a:xfrm>
                <a:off x="4763093" y="255173"/>
                <a:ext cx="1029960" cy="25056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37164783-A03C-418B-876B-8BBF2F311D34}"/>
                  </a:ext>
                </a:extLst>
              </p14:cNvPr>
              <p14:cNvContentPartPr/>
              <p14:nvPr/>
            </p14:nvContentPartPr>
            <p14:xfrm>
              <a:off x="1972373" y="667733"/>
              <a:ext cx="3476160" cy="61200"/>
            </p14:xfrm>
          </p:contentPart>
        </mc:Choice>
        <mc:Fallback xmlns="">
          <p:pic>
            <p:nvPicPr>
              <p:cNvPr id="5" name="Ink 4">
                <a:extLst>
                  <a:ext uri="{FF2B5EF4-FFF2-40B4-BE49-F238E27FC236}">
                    <a16:creationId xmlns:a16="http://schemas.microsoft.com/office/drawing/2014/main" id="{37164783-A03C-418B-876B-8BBF2F311D34}"/>
                  </a:ext>
                </a:extLst>
              </p:cNvPr>
              <p:cNvPicPr/>
              <p:nvPr/>
            </p:nvPicPr>
            <p:blipFill>
              <a:blip r:embed="rId10"/>
              <a:stretch>
                <a:fillRect/>
              </a:stretch>
            </p:blipFill>
            <p:spPr>
              <a:xfrm>
                <a:off x="1918733" y="560093"/>
                <a:ext cx="3583800" cy="276840"/>
              </a:xfrm>
              <a:prstGeom prst="rect">
                <a:avLst/>
              </a:prstGeom>
            </p:spPr>
          </p:pic>
        </mc:Fallback>
      </mc:AlternateContent>
      <p:sp>
        <p:nvSpPr>
          <p:cNvPr id="7" name="AutoShape 8">
            <a:extLst>
              <a:ext uri="{FF2B5EF4-FFF2-40B4-BE49-F238E27FC236}">
                <a16:creationId xmlns:a16="http://schemas.microsoft.com/office/drawing/2014/main" id="{6B8BAA87-02E2-5CA1-5EED-8F083679B1FF}"/>
              </a:ext>
            </a:extLst>
          </p:cNvPr>
          <p:cNvSpPr>
            <a:spLocks noChangeArrowheads="1"/>
          </p:cNvSpPr>
          <p:nvPr/>
        </p:nvSpPr>
        <p:spPr bwMode="auto">
          <a:xfrm rot="7705331">
            <a:off x="68944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8912761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8"/>
            <a:ext cx="7358062" cy="4444486"/>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chemeClr val="accent1"/>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chemeClr val="accent1"/>
                </a:solidFill>
              </a:rPr>
              <a:t>nature</a:t>
            </a:r>
            <a:r>
              <a:rPr lang="en-US" sz="2800" b="1" dirty="0">
                <a:solidFill>
                  <a:srgbClr val="000000"/>
                </a:solidFill>
              </a:rPr>
              <a:t>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(“inherited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b="1" dirty="0">
                <a:solidFill>
                  <a:srgbClr val="000000"/>
                </a:solidFill>
              </a:rPr>
              <a:t>(“</a:t>
            </a:r>
            <a:r>
              <a:rPr lang="en-US" b="1" dirty="0" err="1">
                <a:solidFill>
                  <a:srgbClr val="000000"/>
                </a:solidFill>
              </a:rPr>
              <a:t>nativism</a:t>
            </a:r>
            <a:r>
              <a:rPr lang="en-US" b="1" dirty="0">
                <a:solidFill>
                  <a:srgbClr val="000000"/>
                </a:solidFill>
              </a:rPr>
              <a:t>” vs. “empiricism”)</a:t>
            </a:r>
          </a:p>
          <a:p>
            <a:pPr marL="285750" lvl="0" indent="-285750" eaLnBrk="1" hangingPunct="1">
              <a:lnSpc>
                <a:spcPct val="150000"/>
              </a:lnSpc>
              <a:buNone/>
              <a:tabLst>
                <a:tab pos="0" algn="l"/>
              </a:tabLst>
              <a:defRPr/>
            </a:pPr>
            <a:r>
              <a:rPr lang="en-US" sz="2400" b="1" dirty="0">
                <a:solidFill>
                  <a:srgbClr val="000000"/>
                </a:solidFill>
              </a:rPr>
              <a:t>			</a:t>
            </a:r>
            <a:r>
              <a:rPr lang="en-US" sz="2800" b="1" dirty="0">
                <a:solidFill>
                  <a:srgbClr val="BFE2E5"/>
                </a:solidFill>
              </a:rPr>
              <a:t>(“biology” vs. “culture”)</a:t>
            </a:r>
            <a:endParaRPr lang="en-US" sz="2400" b="1" dirty="0">
              <a:solidFill>
                <a:srgbClr val="BFE2E5"/>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lgn="ctr">
              <a:defRPr/>
            </a:pPr>
            <a:r>
              <a:rPr kumimoji="0" lang="en-US" sz="2800" b="1" i="0" u="none" strike="noStrike" kern="0" cap="none" spc="0" normalizeH="0" baseline="0" noProof="0" dirty="0">
                <a:ln>
                  <a:noFill/>
                </a:ln>
                <a:solidFill>
                  <a:srgbClr val="BADDE1"/>
                </a:solidFill>
                <a:effectLst/>
                <a:uLnTx/>
                <a:uFillTx/>
                <a:latin typeface="+mj-lt"/>
                <a:ea typeface="+mj-ea"/>
                <a:cs typeface="+mj-cs"/>
              </a:rPr>
              <a:t>three major </a:t>
            </a:r>
            <a:r>
              <a:rPr lang="en-US" sz="2800" b="1" dirty="0">
                <a:solidFill>
                  <a:srgbClr val="BADDE1"/>
                </a:solidFill>
              </a:rPr>
              <a:t>perennial </a:t>
            </a:r>
            <a:r>
              <a:rPr kumimoji="0" lang="en-US" sz="2800" b="1" i="0" u="none" strike="noStrike" kern="0" cap="none" spc="0" normalizeH="0" baseline="0" noProof="0" dirty="0">
                <a:ln>
                  <a:noFill/>
                </a:ln>
                <a:solidFill>
                  <a:srgbClr val="BADDE1"/>
                </a:solidFill>
                <a:effectLst/>
                <a:uLnTx/>
                <a:uFillTx/>
                <a:latin typeface="+mj-lt"/>
                <a:ea typeface="+mj-ea"/>
                <a:cs typeface="+mj-cs"/>
              </a:rPr>
              <a:t>debates</a:t>
            </a:r>
          </a:p>
        </p:txBody>
      </p:sp>
    </p:spTree>
  </p:cSld>
  <p:clrMapOvr>
    <a:masterClrMapping/>
  </p:clrMapOvr>
  <p:transition/>
</p:sld>
</file>

<file path=ppt/slides/slide1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4221743" y="6539839"/>
            <a:ext cx="670376"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4"/>
              </a:rPr>
              <a:t>Source</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4915" y="269546"/>
            <a:ext cx="7132320" cy="626303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0349" y="1709321"/>
            <a:ext cx="1737360" cy="203849"/>
          </a:xfrm>
          <a:prstGeom prst="rect">
            <a:avLst/>
          </a:prstGeom>
        </p:spPr>
      </p:pic>
      <p:sp>
        <p:nvSpPr>
          <p:cNvPr id="4" name="Rectangle 3"/>
          <p:cNvSpPr/>
          <p:nvPr/>
        </p:nvSpPr>
        <p:spPr>
          <a:xfrm>
            <a:off x="6596705" y="2109500"/>
            <a:ext cx="140294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04/16/2019 </a:t>
            </a:r>
          </a:p>
        </p:txBody>
      </p:sp>
      <p:sp>
        <p:nvSpPr>
          <p:cNvPr id="2" name="AutoShape 8">
            <a:extLst>
              <a:ext uri="{FF2B5EF4-FFF2-40B4-BE49-F238E27FC236}">
                <a16:creationId xmlns:a16="http://schemas.microsoft.com/office/drawing/2014/main" id="{44E73A7D-8333-70F6-092C-51F4DDB58FD7}"/>
              </a:ext>
            </a:extLst>
          </p:cNvPr>
          <p:cNvSpPr>
            <a:spLocks noChangeArrowheads="1"/>
          </p:cNvSpPr>
          <p:nvPr/>
        </p:nvSpPr>
        <p:spPr bwMode="auto">
          <a:xfrm rot="9025431">
            <a:off x="6081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056076"/>
      </p:ext>
    </p:extLst>
  </p:cSld>
  <p:clrMapOvr>
    <a:masterClrMapping/>
  </p:clrMapOvr>
  <p:transition/>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752828" y="370342"/>
            <a:ext cx="7638343" cy="6400800"/>
          </a:xfrm>
          <a:prstGeom prst="rect">
            <a:avLst/>
          </a:prstGeom>
          <a:solidFill>
            <a:srgbClr val="FFFFFF"/>
          </a:solidFill>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2269" y="366937"/>
            <a:ext cx="1828800" cy="402566"/>
          </a:xfrm>
          <a:prstGeom prst="rect">
            <a:avLst/>
          </a:prstGeom>
        </p:spPr>
      </p:pic>
      <p:sp>
        <p:nvSpPr>
          <p:cNvPr id="6" name="Rectangle 5"/>
          <p:cNvSpPr/>
          <p:nvPr/>
        </p:nvSpPr>
        <p:spPr>
          <a:xfrm>
            <a:off x="6356618" y="842301"/>
            <a:ext cx="1838965"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0" i="0" u="none" strike="noStrike" kern="1200" cap="none" spc="0" normalizeH="0" baseline="0" noProof="0" dirty="0">
                <a:ln>
                  <a:noFill/>
                </a:ln>
                <a:solidFill>
                  <a:srgbClr val="000000"/>
                </a:solidFill>
                <a:effectLst/>
                <a:uLnTx/>
                <a:uFillTx/>
                <a:latin typeface="Arial" charset="0"/>
                <a:ea typeface="+mn-ea"/>
                <a:cs typeface="+mn-cs"/>
              </a:rPr>
              <a:t>3 October 2018</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362DBF48-8718-467D-B72F-11A09D495778}"/>
                  </a:ext>
                </a:extLst>
              </p14:cNvPr>
              <p14:cNvContentPartPr/>
              <p14:nvPr/>
            </p14:nvContentPartPr>
            <p14:xfrm>
              <a:off x="4555013" y="812093"/>
              <a:ext cx="584640" cy="18000"/>
            </p14:xfrm>
          </p:contentPart>
        </mc:Choice>
        <mc:Fallback xmlns="">
          <p:pic>
            <p:nvPicPr>
              <p:cNvPr id="2" name="Ink 1">
                <a:extLst>
                  <a:ext uri="{FF2B5EF4-FFF2-40B4-BE49-F238E27FC236}">
                    <a16:creationId xmlns:a16="http://schemas.microsoft.com/office/drawing/2014/main" id="{362DBF48-8718-467D-B72F-11A09D495778}"/>
                  </a:ext>
                </a:extLst>
              </p:cNvPr>
              <p:cNvPicPr/>
              <p:nvPr/>
            </p:nvPicPr>
            <p:blipFill>
              <a:blip r:embed="rId6"/>
              <a:stretch>
                <a:fillRect/>
              </a:stretch>
            </p:blipFill>
            <p:spPr>
              <a:xfrm>
                <a:off x="4501013" y="704453"/>
                <a:ext cx="692280" cy="2336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5B6ACAD0-DF53-4EDF-ADF9-D1460EC25931}"/>
                  </a:ext>
                </a:extLst>
              </p14:cNvPr>
              <p14:cNvContentPartPr/>
              <p14:nvPr/>
            </p14:nvContentPartPr>
            <p14:xfrm>
              <a:off x="4216253" y="820013"/>
              <a:ext cx="370800" cy="10800"/>
            </p14:xfrm>
          </p:contentPart>
        </mc:Choice>
        <mc:Fallback xmlns="">
          <p:pic>
            <p:nvPicPr>
              <p:cNvPr id="3" name="Ink 2">
                <a:extLst>
                  <a:ext uri="{FF2B5EF4-FFF2-40B4-BE49-F238E27FC236}">
                    <a16:creationId xmlns:a16="http://schemas.microsoft.com/office/drawing/2014/main" id="{5B6ACAD0-DF53-4EDF-ADF9-D1460EC25931}"/>
                  </a:ext>
                </a:extLst>
              </p:cNvPr>
              <p:cNvPicPr/>
              <p:nvPr/>
            </p:nvPicPr>
            <p:blipFill>
              <a:blip r:embed="rId8"/>
              <a:stretch>
                <a:fillRect/>
              </a:stretch>
            </p:blipFill>
            <p:spPr>
              <a:xfrm>
                <a:off x="4162253" y="712013"/>
                <a:ext cx="478440" cy="22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66B8366E-5CB5-4015-A65E-78AA367D4759}"/>
                  </a:ext>
                </a:extLst>
              </p14:cNvPr>
              <p14:cNvContentPartPr/>
              <p14:nvPr/>
            </p14:nvContentPartPr>
            <p14:xfrm>
              <a:off x="846293" y="1049333"/>
              <a:ext cx="388080" cy="34200"/>
            </p14:xfrm>
          </p:contentPart>
        </mc:Choice>
        <mc:Fallback xmlns="">
          <p:pic>
            <p:nvPicPr>
              <p:cNvPr id="7" name="Ink 6">
                <a:extLst>
                  <a:ext uri="{FF2B5EF4-FFF2-40B4-BE49-F238E27FC236}">
                    <a16:creationId xmlns:a16="http://schemas.microsoft.com/office/drawing/2014/main" id="{66B8366E-5CB5-4015-A65E-78AA367D4759}"/>
                  </a:ext>
                </a:extLst>
              </p:cNvPr>
              <p:cNvPicPr/>
              <p:nvPr/>
            </p:nvPicPr>
            <p:blipFill>
              <a:blip r:embed="rId10"/>
              <a:stretch>
                <a:fillRect/>
              </a:stretch>
            </p:blipFill>
            <p:spPr>
              <a:xfrm>
                <a:off x="792653" y="941333"/>
                <a:ext cx="495720" cy="249840"/>
              </a:xfrm>
              <a:prstGeom prst="rect">
                <a:avLst/>
              </a:prstGeom>
            </p:spPr>
          </p:pic>
        </mc:Fallback>
      </mc:AlternateContent>
      <p:sp>
        <p:nvSpPr>
          <p:cNvPr id="8" name="AutoShape 8">
            <a:extLst>
              <a:ext uri="{FF2B5EF4-FFF2-40B4-BE49-F238E27FC236}">
                <a16:creationId xmlns:a16="http://schemas.microsoft.com/office/drawing/2014/main" id="{69517F2F-85F4-C0CA-7AE0-CF06C117D0FD}"/>
              </a:ext>
            </a:extLst>
          </p:cNvPr>
          <p:cNvSpPr>
            <a:spLocks noChangeArrowheads="1"/>
          </p:cNvSpPr>
          <p:nvPr/>
        </p:nvSpPr>
        <p:spPr bwMode="auto">
          <a:xfrm rot="7705331">
            <a:off x="5611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78965729"/>
      </p:ext>
    </p:extLst>
  </p:cSld>
  <p:clrMapOvr>
    <a:masterClrMapping/>
  </p:clrMapOvr>
  <p:transition/>
</p:sld>
</file>

<file path=ppt/slides/slide1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469971"/>
            <a:ext cx="6908800" cy="3013838"/>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And part of the divine plan was also for Jesus to take care of COVID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8014272"/>
      </p:ext>
    </p:extLst>
  </p:cSld>
  <p:clrMapOvr>
    <a:masterClrMapping/>
  </p:clrMapOvr>
  <p:transition/>
</p:sld>
</file>

<file path=ppt/slides/slide17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a:hlinkClick r:id="rId3"/>
          </p:cNvPr>
          <p:cNvSpPr txBox="1">
            <a:spLocks noChangeArrowheads="1"/>
          </p:cNvSpPr>
          <p:nvPr/>
        </p:nvSpPr>
        <p:spPr bwMode="auto">
          <a:xfrm>
            <a:off x="1395645" y="6583381"/>
            <a:ext cx="632256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https://www.theguardian.com/society/2018/feb/07/evangelical-flu-shot-pray-donald-trump-gloria-copeland?CMP=Share_iOSApp_Other</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3934" y="495757"/>
            <a:ext cx="6858000" cy="57632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950506" y="4595359"/>
            <a:ext cx="1971675" cy="657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37515" y="2039257"/>
            <a:ext cx="2590800"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0984D0B8-1C42-4968-9B2B-C14973338715}"/>
                  </a:ext>
                </a:extLst>
              </p14:cNvPr>
              <p14:cNvContentPartPr/>
              <p14:nvPr/>
            </p14:nvContentPartPr>
            <p14:xfrm>
              <a:off x="1633613" y="1014773"/>
              <a:ext cx="4243680" cy="52200"/>
            </p14:xfrm>
          </p:contentPart>
        </mc:Choice>
        <mc:Fallback xmlns="">
          <p:pic>
            <p:nvPicPr>
              <p:cNvPr id="3" name="Ink 2">
                <a:extLst>
                  <a:ext uri="{FF2B5EF4-FFF2-40B4-BE49-F238E27FC236}">
                    <a16:creationId xmlns:a16="http://schemas.microsoft.com/office/drawing/2014/main" id="{0984D0B8-1C42-4968-9B2B-C14973338715}"/>
                  </a:ext>
                </a:extLst>
              </p:cNvPr>
              <p:cNvPicPr/>
              <p:nvPr/>
            </p:nvPicPr>
            <p:blipFill>
              <a:blip r:embed="rId9"/>
              <a:stretch>
                <a:fillRect/>
              </a:stretch>
            </p:blipFill>
            <p:spPr>
              <a:xfrm>
                <a:off x="1579973" y="907133"/>
                <a:ext cx="4351320" cy="2678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CBE0082E-2B59-4F3C-9482-0FC4082DAE06}"/>
                  </a:ext>
                </a:extLst>
              </p14:cNvPr>
              <p14:cNvContentPartPr/>
              <p14:nvPr/>
            </p14:nvContentPartPr>
            <p14:xfrm>
              <a:off x="4080893" y="668093"/>
              <a:ext cx="2566080" cy="60120"/>
            </p14:xfrm>
          </p:contentPart>
        </mc:Choice>
        <mc:Fallback xmlns="">
          <p:pic>
            <p:nvPicPr>
              <p:cNvPr id="4" name="Ink 3">
                <a:extLst>
                  <a:ext uri="{FF2B5EF4-FFF2-40B4-BE49-F238E27FC236}">
                    <a16:creationId xmlns:a16="http://schemas.microsoft.com/office/drawing/2014/main" id="{CBE0082E-2B59-4F3C-9482-0FC4082DAE06}"/>
                  </a:ext>
                </a:extLst>
              </p:cNvPr>
              <p:cNvPicPr/>
              <p:nvPr/>
            </p:nvPicPr>
            <p:blipFill>
              <a:blip r:embed="rId11"/>
              <a:stretch>
                <a:fillRect/>
              </a:stretch>
            </p:blipFill>
            <p:spPr>
              <a:xfrm>
                <a:off x="4026893" y="560453"/>
                <a:ext cx="267372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5" name="Ink 4">
                <a:extLst>
                  <a:ext uri="{FF2B5EF4-FFF2-40B4-BE49-F238E27FC236}">
                    <a16:creationId xmlns:a16="http://schemas.microsoft.com/office/drawing/2014/main" id="{CB49987F-5E50-4C8D-BF3D-2929C7991285}"/>
                  </a:ext>
                </a:extLst>
              </p14:cNvPr>
              <p14:cNvContentPartPr/>
              <p14:nvPr/>
            </p14:nvContentPartPr>
            <p14:xfrm>
              <a:off x="1303493" y="1059773"/>
              <a:ext cx="280080" cy="7200"/>
            </p14:xfrm>
          </p:contentPart>
        </mc:Choice>
        <mc:Fallback xmlns="">
          <p:pic>
            <p:nvPicPr>
              <p:cNvPr id="5" name="Ink 4">
                <a:extLst>
                  <a:ext uri="{FF2B5EF4-FFF2-40B4-BE49-F238E27FC236}">
                    <a16:creationId xmlns:a16="http://schemas.microsoft.com/office/drawing/2014/main" id="{CB49987F-5E50-4C8D-BF3D-2929C7991285}"/>
                  </a:ext>
                </a:extLst>
              </p:cNvPr>
              <p:cNvPicPr/>
              <p:nvPr/>
            </p:nvPicPr>
            <p:blipFill>
              <a:blip r:embed="rId13"/>
              <a:stretch>
                <a:fillRect/>
              </a:stretch>
            </p:blipFill>
            <p:spPr>
              <a:xfrm>
                <a:off x="1249493" y="951773"/>
                <a:ext cx="387720" cy="222840"/>
              </a:xfrm>
              <a:prstGeom prst="rect">
                <a:avLst/>
              </a:prstGeom>
            </p:spPr>
          </p:pic>
        </mc:Fallback>
      </mc:AlternateContent>
      <p:sp>
        <p:nvSpPr>
          <p:cNvPr id="7" name="AutoShape 8">
            <a:extLst>
              <a:ext uri="{FF2B5EF4-FFF2-40B4-BE49-F238E27FC236}">
                <a16:creationId xmlns:a16="http://schemas.microsoft.com/office/drawing/2014/main" id="{B491BA6C-B92D-D9E7-3352-4802753D381F}"/>
              </a:ext>
            </a:extLst>
          </p:cNvPr>
          <p:cNvSpPr>
            <a:spLocks noChangeArrowheads="1"/>
          </p:cNvSpPr>
          <p:nvPr/>
        </p:nvSpPr>
        <p:spPr bwMode="auto">
          <a:xfrm rot="9340256">
            <a:off x="5535507" y="1220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69255903"/>
      </p:ext>
    </p:extLst>
  </p:cSld>
  <p:clrMapOvr>
    <a:masterClrMapping/>
  </p:clrMapOvr>
  <p:transition/>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aphical user interface, text, application, email&#10;&#10;Description automatically generated">
            <a:extLst>
              <a:ext uri="{FF2B5EF4-FFF2-40B4-BE49-F238E27FC236}">
                <a16:creationId xmlns:a16="http://schemas.microsoft.com/office/drawing/2014/main" id="{2FD1CD82-6342-47EA-BFD1-3A26C715FD01}"/>
              </a:ext>
            </a:extLst>
          </p:cNvPr>
          <p:cNvPicPr>
            <a:picLocks noChangeAspect="1"/>
          </p:cNvPicPr>
          <p:nvPr/>
        </p:nvPicPr>
        <p:blipFill>
          <a:blip r:embed="rId2"/>
          <a:stretch>
            <a:fillRect/>
          </a:stretch>
        </p:blipFill>
        <p:spPr>
          <a:xfrm>
            <a:off x="905561" y="1465794"/>
            <a:ext cx="7315200" cy="4727810"/>
          </a:xfrm>
          <a:prstGeom prst="rect">
            <a:avLst/>
          </a:prstGeom>
        </p:spPr>
      </p:pic>
      <p:sp>
        <p:nvSpPr>
          <p:cNvPr id="5" name="TextBox 4">
            <a:extLst>
              <a:ext uri="{FF2B5EF4-FFF2-40B4-BE49-F238E27FC236}">
                <a16:creationId xmlns:a16="http://schemas.microsoft.com/office/drawing/2014/main" id="{6C7E2356-EA6A-4DE9-BDF2-D312ED9CCAA0}"/>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3"/>
              </a:rPr>
              <a:t>https://www.galvnews.com/opinion/letters_to_editor/article_425c89e8-86fc-5a4c-80a5-a67fd681ea75.html</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7" name="Rectangle 2">
            <a:extLst>
              <a:ext uri="{FF2B5EF4-FFF2-40B4-BE49-F238E27FC236}">
                <a16:creationId xmlns:a16="http://schemas.microsoft.com/office/drawing/2014/main" id="{94B7F1D4-559D-4BD9-94B3-CE93F3ADBF8D}"/>
              </a:ext>
            </a:extLst>
          </p:cNvPr>
          <p:cNvSpPr>
            <a:spLocks noChangeArrowheads="1"/>
          </p:cNvSpPr>
          <p:nvPr/>
        </p:nvSpPr>
        <p:spPr bwMode="auto">
          <a:xfrm>
            <a:off x="2034988" y="2473485"/>
            <a:ext cx="1313180" cy="278679"/>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7 Jul 2020</a:t>
            </a:r>
          </a:p>
        </p:txBody>
      </p:sp>
      <p:pic>
        <p:nvPicPr>
          <p:cNvPr id="9" name="Picture 8" descr="Black text on a white background&#10;&#10;Description automatically generated">
            <a:extLst>
              <a:ext uri="{FF2B5EF4-FFF2-40B4-BE49-F238E27FC236}">
                <a16:creationId xmlns:a16="http://schemas.microsoft.com/office/drawing/2014/main" id="{B72DB739-684A-4A63-9CCA-6E53D734D0C0}"/>
              </a:ext>
            </a:extLst>
          </p:cNvPr>
          <p:cNvPicPr>
            <a:picLocks noChangeAspect="1"/>
          </p:cNvPicPr>
          <p:nvPr/>
        </p:nvPicPr>
        <p:blipFill>
          <a:blip r:embed="rId4"/>
          <a:stretch>
            <a:fillRect/>
          </a:stretch>
        </p:blipFill>
        <p:spPr>
          <a:xfrm>
            <a:off x="5156494" y="2330047"/>
            <a:ext cx="2883048" cy="520727"/>
          </a:xfrm>
          <a:prstGeom prst="rect">
            <a:avLst/>
          </a:prstGeom>
        </p:spPr>
      </p:pic>
      <p:sp>
        <p:nvSpPr>
          <p:cNvPr id="2" name="AutoShape 8">
            <a:extLst>
              <a:ext uri="{FF2B5EF4-FFF2-40B4-BE49-F238E27FC236}">
                <a16:creationId xmlns:a16="http://schemas.microsoft.com/office/drawing/2014/main" id="{00D6BE60-1544-C9A7-C68F-5D32F774E6FD}"/>
              </a:ext>
            </a:extLst>
          </p:cNvPr>
          <p:cNvSpPr>
            <a:spLocks noChangeArrowheads="1"/>
          </p:cNvSpPr>
          <p:nvPr/>
        </p:nvSpPr>
        <p:spPr bwMode="auto">
          <a:xfrm rot="8124570">
            <a:off x="6691207" y="1703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85895919"/>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0E8C833A-4898-41E2-8C61-D630698C3CB3}"/>
              </a:ext>
            </a:extLst>
          </p:cNvPr>
          <p:cNvPicPr>
            <a:picLocks noChangeAspect="1"/>
          </p:cNvPicPr>
          <p:nvPr/>
        </p:nvPicPr>
        <p:blipFill>
          <a:blip r:embed="rId2"/>
          <a:stretch>
            <a:fillRect/>
          </a:stretch>
        </p:blipFill>
        <p:spPr>
          <a:xfrm>
            <a:off x="1389530" y="699032"/>
            <a:ext cx="6400800" cy="6040582"/>
          </a:xfrm>
          <a:prstGeom prst="rect">
            <a:avLst/>
          </a:prstGeom>
        </p:spPr>
      </p:pic>
      <p:sp>
        <p:nvSpPr>
          <p:cNvPr id="10" name="Rectangle 2">
            <a:extLst>
              <a:ext uri="{FF2B5EF4-FFF2-40B4-BE49-F238E27FC236}">
                <a16:creationId xmlns:a16="http://schemas.microsoft.com/office/drawing/2014/main" id="{08065F55-EA18-4BD7-B7A3-90A133B13ACD}"/>
              </a:ext>
            </a:extLst>
          </p:cNvPr>
          <p:cNvSpPr>
            <a:spLocks noChangeArrowheads="1"/>
          </p:cNvSpPr>
          <p:nvPr/>
        </p:nvSpPr>
        <p:spPr bwMode="auto">
          <a:xfrm>
            <a:off x="1452280" y="3007273"/>
            <a:ext cx="2017059" cy="309670"/>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August 2020</a:t>
            </a:r>
          </a:p>
        </p:txBody>
      </p:sp>
      <p:pic>
        <p:nvPicPr>
          <p:cNvPr id="11" name="Picture 10">
            <a:extLst>
              <a:ext uri="{FF2B5EF4-FFF2-40B4-BE49-F238E27FC236}">
                <a16:creationId xmlns:a16="http://schemas.microsoft.com/office/drawing/2014/main" id="{80A4982C-3ADD-4252-B63D-E8F79EC9801B}"/>
              </a:ext>
            </a:extLst>
          </p:cNvPr>
          <p:cNvPicPr>
            <a:picLocks noChangeAspect="1"/>
          </p:cNvPicPr>
          <p:nvPr/>
        </p:nvPicPr>
        <p:blipFill>
          <a:blip r:embed="rId3"/>
          <a:stretch>
            <a:fillRect/>
          </a:stretch>
        </p:blipFill>
        <p:spPr>
          <a:xfrm>
            <a:off x="1545357" y="279756"/>
            <a:ext cx="4654789" cy="400071"/>
          </a:xfrm>
          <a:prstGeom prst="rect">
            <a:avLst/>
          </a:prstGeom>
        </p:spPr>
      </p:pic>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https://web.colby.edu/coronaguidance/2020/08/31/davis-jesus-is-vaccine-and-mask/</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422A8D3D-5864-2FB5-B28A-18829CAE3381}"/>
              </a:ext>
            </a:extLst>
          </p:cNvPr>
          <p:cNvSpPr>
            <a:spLocks noChangeArrowheads="1"/>
          </p:cNvSpPr>
          <p:nvPr/>
        </p:nvSpPr>
        <p:spPr bwMode="auto">
          <a:xfrm rot="7705331">
            <a:off x="7161107" y="1360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04871883"/>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D1B2ADA6-9880-4F11-B13E-8EA76E5FADB4}"/>
              </a:ext>
            </a:extLst>
          </p:cNvPr>
          <p:cNvSpPr txBox="1"/>
          <p:nvPr/>
        </p:nvSpPr>
        <p:spPr>
          <a:xfrm>
            <a:off x="1748117" y="6614104"/>
            <a:ext cx="5683624" cy="215444"/>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hlinkClick r:id="rId2"/>
              </a:rPr>
              <a:t>https://www.youtube.com/watch?v=2Yoo0CLJ25A</a:t>
            </a:r>
            <a:endParaRPr kumimoji="0" lang="en-US" sz="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3" name="Picture 2" descr="Graphical user interface, application&#10;&#10;Description automatically generated">
            <a:extLst>
              <a:ext uri="{FF2B5EF4-FFF2-40B4-BE49-F238E27FC236}">
                <a16:creationId xmlns:a16="http://schemas.microsoft.com/office/drawing/2014/main" id="{DFC7CA29-5069-4ACC-B41E-A02135672A8A}"/>
              </a:ext>
            </a:extLst>
          </p:cNvPr>
          <p:cNvPicPr>
            <a:picLocks noChangeAspect="1"/>
          </p:cNvPicPr>
          <p:nvPr/>
        </p:nvPicPr>
        <p:blipFill>
          <a:blip r:embed="rId3"/>
          <a:stretch>
            <a:fillRect/>
          </a:stretch>
        </p:blipFill>
        <p:spPr>
          <a:xfrm>
            <a:off x="1380566" y="967818"/>
            <a:ext cx="6400800" cy="5433350"/>
          </a:xfrm>
          <a:prstGeom prst="rect">
            <a:avLst/>
          </a:prstGeom>
        </p:spPr>
      </p:pic>
      <p:sp>
        <p:nvSpPr>
          <p:cNvPr id="8" name="Rectangle 2">
            <a:extLst>
              <a:ext uri="{FF2B5EF4-FFF2-40B4-BE49-F238E27FC236}">
                <a16:creationId xmlns:a16="http://schemas.microsoft.com/office/drawing/2014/main" id="{E3DA134B-24A4-47C6-98F3-1BC5F4C713AC}"/>
              </a:ext>
            </a:extLst>
          </p:cNvPr>
          <p:cNvSpPr>
            <a:spLocks noChangeArrowheads="1"/>
          </p:cNvSpPr>
          <p:nvPr/>
        </p:nvSpPr>
        <p:spPr bwMode="auto">
          <a:xfrm>
            <a:off x="1443322" y="5351930"/>
            <a:ext cx="6400800" cy="430307"/>
          </a:xfrm>
          <a:prstGeom prst="rect">
            <a:avLst/>
          </a:prstGeom>
          <a:solidFill>
            <a:schemeClr val="bg1"/>
          </a:solidFill>
          <a:ln>
            <a:noFill/>
          </a:ln>
          <a:effectLst/>
        </p:spPr>
        <p:txBody>
          <a:bodyPr vert="horz" wrap="none" lIns="91440" tIns="45720" rIns="91440" bIns="45720" numCol="1" anchor="ctr" anchorCtr="0" compatLnSpc="1">
            <a:prstTxWarp prst="textNoShape">
              <a:avLst/>
            </a:prstTxWarp>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31 July 2021</a:t>
            </a:r>
          </a:p>
        </p:txBody>
      </p:sp>
      <p:pic>
        <p:nvPicPr>
          <p:cNvPr id="6" name="Picture 5" descr="A red sign with white letters&#10;&#10;Description automatically generated with low confidence">
            <a:extLst>
              <a:ext uri="{FF2B5EF4-FFF2-40B4-BE49-F238E27FC236}">
                <a16:creationId xmlns:a16="http://schemas.microsoft.com/office/drawing/2014/main" id="{C05E71EC-A416-42F9-8B27-D1D1237037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3322" y="300306"/>
            <a:ext cx="1828800" cy="667512"/>
          </a:xfrm>
          <a:prstGeom prst="rect">
            <a:avLst/>
          </a:prstGeom>
        </p:spPr>
      </p:pic>
      <p:sp>
        <p:nvSpPr>
          <p:cNvPr id="2" name="AutoShape 8">
            <a:extLst>
              <a:ext uri="{FF2B5EF4-FFF2-40B4-BE49-F238E27FC236}">
                <a16:creationId xmlns:a16="http://schemas.microsoft.com/office/drawing/2014/main" id="{1978E097-588B-E9ED-9D5C-3DFD0AB8D9CA}"/>
              </a:ext>
            </a:extLst>
          </p:cNvPr>
          <p:cNvSpPr>
            <a:spLocks noChangeArrowheads="1"/>
          </p:cNvSpPr>
          <p:nvPr/>
        </p:nvSpPr>
        <p:spPr bwMode="auto">
          <a:xfrm rot="7705331">
            <a:off x="6068907" y="4192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583569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2020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0201855"/>
      </p:ext>
    </p:extLst>
  </p:cSld>
  <p:clrMapOvr>
    <a:masterClrMapping/>
  </p:clrMapOvr>
  <p:transition/>
</p:sld>
</file>

<file path=ppt/slides/slide1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7161" y="400050"/>
            <a:ext cx="6675120" cy="627086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4"/>
          </p:cNvPr>
          <p:cNvSpPr txBox="1">
            <a:spLocks noChangeArrowheads="1"/>
          </p:cNvSpPr>
          <p:nvPr/>
        </p:nvSpPr>
        <p:spPr bwMode="auto">
          <a:xfrm>
            <a:off x="1108932" y="6583381"/>
            <a:ext cx="6895991" cy="276999"/>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charset="0"/>
                <a:ea typeface="+mn-ea"/>
                <a:cs typeface="+mn-cs"/>
                <a:hlinkClick r:id="rId5"/>
              </a:rPr>
              <a:t>https://www.mprnews.org/story/2018/02/05/michele-bachmann-not-running-for-franken-senate-seat</a:t>
            </a:r>
            <a:endParaRPr kumimoji="0" lang="en-US" sz="1200" b="0" i="0" u="none" strike="noStrike" kern="1200" cap="none" spc="0" normalizeH="0" baseline="0" noProof="0" dirty="0">
              <a:ln>
                <a:noFill/>
              </a:ln>
              <a:solidFill>
                <a:srgbClr val="FFFFFF"/>
              </a:solidFill>
              <a:effectLst/>
              <a:uLnTx/>
              <a:uFillTx/>
              <a:latin typeface="Arial" charset="0"/>
              <a:ea typeface="+mn-ea"/>
              <a:cs typeface="+mn-cs"/>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259FF56C-34E6-4BCC-A87E-BEFFBD0765C1}"/>
                  </a:ext>
                </a:extLst>
              </p14:cNvPr>
              <p14:cNvContentPartPr/>
              <p14:nvPr/>
            </p14:nvContentPartPr>
            <p14:xfrm>
              <a:off x="3919973" y="1226813"/>
              <a:ext cx="2474640" cy="35280"/>
            </p14:xfrm>
          </p:contentPart>
        </mc:Choice>
        <mc:Fallback xmlns="">
          <p:pic>
            <p:nvPicPr>
              <p:cNvPr id="2" name="Ink 1">
                <a:extLst>
                  <a:ext uri="{FF2B5EF4-FFF2-40B4-BE49-F238E27FC236}">
                    <a16:creationId xmlns:a16="http://schemas.microsoft.com/office/drawing/2014/main" id="{259FF56C-34E6-4BCC-A87E-BEFFBD0765C1}"/>
                  </a:ext>
                </a:extLst>
              </p:cNvPr>
              <p:cNvPicPr/>
              <p:nvPr/>
            </p:nvPicPr>
            <p:blipFill>
              <a:blip r:embed="rId7"/>
              <a:stretch>
                <a:fillRect/>
              </a:stretch>
            </p:blipFill>
            <p:spPr>
              <a:xfrm>
                <a:off x="3865973" y="1119173"/>
                <a:ext cx="2582280" cy="250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6FBCC431-C75A-4D74-8B0D-D90F81643449}"/>
                  </a:ext>
                </a:extLst>
              </p14:cNvPr>
              <p14:cNvContentPartPr/>
              <p14:nvPr/>
            </p14:nvContentPartPr>
            <p14:xfrm>
              <a:off x="6417293" y="1226093"/>
              <a:ext cx="1176840" cy="62280"/>
            </p14:xfrm>
          </p:contentPart>
        </mc:Choice>
        <mc:Fallback xmlns="">
          <p:pic>
            <p:nvPicPr>
              <p:cNvPr id="3" name="Ink 2">
                <a:extLst>
                  <a:ext uri="{FF2B5EF4-FFF2-40B4-BE49-F238E27FC236}">
                    <a16:creationId xmlns:a16="http://schemas.microsoft.com/office/drawing/2014/main" id="{6FBCC431-C75A-4D74-8B0D-D90F81643449}"/>
                  </a:ext>
                </a:extLst>
              </p:cNvPr>
              <p:cNvPicPr/>
              <p:nvPr/>
            </p:nvPicPr>
            <p:blipFill>
              <a:blip r:embed="rId9"/>
              <a:stretch>
                <a:fillRect/>
              </a:stretch>
            </p:blipFill>
            <p:spPr>
              <a:xfrm>
                <a:off x="6363653" y="1118453"/>
                <a:ext cx="1284480" cy="277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4" name="Ink 3">
                <a:extLst>
                  <a:ext uri="{FF2B5EF4-FFF2-40B4-BE49-F238E27FC236}">
                    <a16:creationId xmlns:a16="http://schemas.microsoft.com/office/drawing/2014/main" id="{61E36357-1C63-455F-8963-F35486C6A370}"/>
                  </a:ext>
                </a:extLst>
              </p14:cNvPr>
              <p14:cNvContentPartPr/>
              <p14:nvPr/>
            </p14:nvContentPartPr>
            <p14:xfrm>
              <a:off x="1413653" y="1608413"/>
              <a:ext cx="728280" cy="34200"/>
            </p14:xfrm>
          </p:contentPart>
        </mc:Choice>
        <mc:Fallback xmlns="">
          <p:pic>
            <p:nvPicPr>
              <p:cNvPr id="4" name="Ink 3">
                <a:extLst>
                  <a:ext uri="{FF2B5EF4-FFF2-40B4-BE49-F238E27FC236}">
                    <a16:creationId xmlns:a16="http://schemas.microsoft.com/office/drawing/2014/main" id="{61E36357-1C63-455F-8963-F35486C6A370}"/>
                  </a:ext>
                </a:extLst>
              </p:cNvPr>
              <p:cNvPicPr/>
              <p:nvPr/>
            </p:nvPicPr>
            <p:blipFill>
              <a:blip r:embed="rId11"/>
              <a:stretch>
                <a:fillRect/>
              </a:stretch>
            </p:blipFill>
            <p:spPr>
              <a:xfrm>
                <a:off x="1360013" y="1500773"/>
                <a:ext cx="835920" cy="249840"/>
              </a:xfrm>
              <a:prstGeom prst="rect">
                <a:avLst/>
              </a:prstGeom>
            </p:spPr>
          </p:pic>
        </mc:Fallback>
      </mc:AlternateContent>
      <p:sp>
        <p:nvSpPr>
          <p:cNvPr id="11" name="TextBox 10">
            <a:extLst>
              <a:ext uri="{FF2B5EF4-FFF2-40B4-BE49-F238E27FC236}">
                <a16:creationId xmlns:a16="http://schemas.microsoft.com/office/drawing/2014/main" id="{F4005D1F-08F4-4E5B-2645-0872C1F15552}"/>
              </a:ext>
            </a:extLst>
          </p:cNvPr>
          <p:cNvSpPr txBox="1"/>
          <p:nvPr/>
        </p:nvSpPr>
        <p:spPr>
          <a:xfrm>
            <a:off x="2202038" y="1431222"/>
            <a:ext cx="2033080" cy="400110"/>
          </a:xfrm>
          <a:prstGeom prst="rect">
            <a:avLst/>
          </a:prstGeom>
          <a:noFill/>
        </p:spPr>
        <p:txBody>
          <a:bodyPr wrap="square">
            <a:spAutoFit/>
          </a:bodyPr>
          <a:lstStyle/>
          <a:p>
            <a:r>
              <a:rPr lang="en-US" sz="2000" b="1" dirty="0">
                <a:cs typeface="Arial" panose="020B0604020202020204" pitchFamily="34" charset="0"/>
              </a:rPr>
              <a:t>[in Minnesota]</a:t>
            </a:r>
          </a:p>
        </p:txBody>
      </p:sp>
      <p:sp>
        <p:nvSpPr>
          <p:cNvPr id="5" name="AutoShape 8">
            <a:extLst>
              <a:ext uri="{FF2B5EF4-FFF2-40B4-BE49-F238E27FC236}">
                <a16:creationId xmlns:a16="http://schemas.microsoft.com/office/drawing/2014/main" id="{3039BB83-817B-477F-AF2C-05FD84877137}"/>
              </a:ext>
            </a:extLst>
          </p:cNvPr>
          <p:cNvSpPr>
            <a:spLocks noChangeArrowheads="1"/>
          </p:cNvSpPr>
          <p:nvPr/>
        </p:nvSpPr>
        <p:spPr bwMode="auto">
          <a:xfrm rot="7705331">
            <a:off x="7262707" y="1296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880DA7A7-6181-6107-C203-1EBE864DF75A}"/>
              </a:ext>
            </a:extLst>
          </p:cNvPr>
          <p:cNvSpPr/>
          <p:nvPr/>
        </p:nvSpPr>
        <p:spPr>
          <a:xfrm>
            <a:off x="3060700" y="342900"/>
            <a:ext cx="2895600" cy="5136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65621135"/>
      </p:ext>
    </p:extLst>
  </p:cSld>
  <p:clrMapOvr>
    <a:masterClrMapping/>
  </p:clrMapOvr>
  <p:transition/>
</p:sld>
</file>

<file path=ppt/slides/slide17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664479" y="228374"/>
            <a:ext cx="7772400" cy="6088683"/>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10685303-3B22-461A-8AC3-723B8D9530AC}"/>
                  </a:ext>
                </a:extLst>
              </p14:cNvPr>
              <p14:cNvContentPartPr/>
              <p14:nvPr/>
            </p14:nvContentPartPr>
            <p14:xfrm>
              <a:off x="846293" y="2284853"/>
              <a:ext cx="7089840" cy="69840"/>
            </p14:xfrm>
          </p:contentPart>
        </mc:Choice>
        <mc:Fallback xmlns="">
          <p:pic>
            <p:nvPicPr>
              <p:cNvPr id="2" name="Ink 1">
                <a:extLst>
                  <a:ext uri="{FF2B5EF4-FFF2-40B4-BE49-F238E27FC236}">
                    <a16:creationId xmlns:a16="http://schemas.microsoft.com/office/drawing/2014/main" id="{10685303-3B22-461A-8AC3-723B8D9530AC}"/>
                  </a:ext>
                </a:extLst>
              </p:cNvPr>
              <p:cNvPicPr/>
              <p:nvPr/>
            </p:nvPicPr>
            <p:blipFill>
              <a:blip r:embed="rId5"/>
              <a:stretch>
                <a:fillRect/>
              </a:stretch>
            </p:blipFill>
            <p:spPr>
              <a:xfrm>
                <a:off x="792653" y="2176853"/>
                <a:ext cx="7197480" cy="28548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C55F843D-007B-4CE4-9C2F-C2BD7E35E66A}"/>
                  </a:ext>
                </a:extLst>
              </p14:cNvPr>
              <p14:cNvContentPartPr/>
              <p14:nvPr/>
            </p14:nvContentPartPr>
            <p14:xfrm>
              <a:off x="769973" y="2674373"/>
              <a:ext cx="7285680" cy="120240"/>
            </p14:xfrm>
          </p:contentPart>
        </mc:Choice>
        <mc:Fallback xmlns="">
          <p:pic>
            <p:nvPicPr>
              <p:cNvPr id="3" name="Ink 2">
                <a:extLst>
                  <a:ext uri="{FF2B5EF4-FFF2-40B4-BE49-F238E27FC236}">
                    <a16:creationId xmlns:a16="http://schemas.microsoft.com/office/drawing/2014/main" id="{C55F843D-007B-4CE4-9C2F-C2BD7E35E66A}"/>
                  </a:ext>
                </a:extLst>
              </p:cNvPr>
              <p:cNvPicPr/>
              <p:nvPr/>
            </p:nvPicPr>
            <p:blipFill>
              <a:blip r:embed="rId7"/>
              <a:stretch>
                <a:fillRect/>
              </a:stretch>
            </p:blipFill>
            <p:spPr>
              <a:xfrm>
                <a:off x="716333" y="2566373"/>
                <a:ext cx="7393320" cy="33588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5" name="Ink 4">
                <a:extLst>
                  <a:ext uri="{FF2B5EF4-FFF2-40B4-BE49-F238E27FC236}">
                    <a16:creationId xmlns:a16="http://schemas.microsoft.com/office/drawing/2014/main" id="{448A1F1B-982E-4270-A447-496B005ABC83}"/>
                  </a:ext>
                </a:extLst>
              </p14:cNvPr>
              <p14:cNvContentPartPr/>
              <p14:nvPr/>
            </p14:nvContentPartPr>
            <p14:xfrm>
              <a:off x="1938533" y="3707573"/>
              <a:ext cx="1633680" cy="42840"/>
            </p14:xfrm>
          </p:contentPart>
        </mc:Choice>
        <mc:Fallback xmlns="">
          <p:pic>
            <p:nvPicPr>
              <p:cNvPr id="5" name="Ink 4">
                <a:extLst>
                  <a:ext uri="{FF2B5EF4-FFF2-40B4-BE49-F238E27FC236}">
                    <a16:creationId xmlns:a16="http://schemas.microsoft.com/office/drawing/2014/main" id="{448A1F1B-982E-4270-A447-496B005ABC83}"/>
                  </a:ext>
                </a:extLst>
              </p:cNvPr>
              <p:cNvPicPr/>
              <p:nvPr/>
            </p:nvPicPr>
            <p:blipFill>
              <a:blip r:embed="rId11"/>
              <a:stretch>
                <a:fillRect/>
              </a:stretch>
            </p:blipFill>
            <p:spPr>
              <a:xfrm>
                <a:off x="1884533" y="3599573"/>
                <a:ext cx="1741320" cy="258480"/>
              </a:xfrm>
              <a:prstGeom prst="rect">
                <a:avLst/>
              </a:prstGeom>
            </p:spPr>
          </p:pic>
        </mc:Fallback>
      </mc:AlternateContent>
      <p:sp>
        <p:nvSpPr>
          <p:cNvPr id="6" name="TextBox 5">
            <a:extLst>
              <a:ext uri="{FF2B5EF4-FFF2-40B4-BE49-F238E27FC236}">
                <a16:creationId xmlns:a16="http://schemas.microsoft.com/office/drawing/2014/main" id="{B3386025-871D-6852-F42B-47E88195D2FA}"/>
              </a:ext>
            </a:extLst>
          </p:cNvPr>
          <p:cNvSpPr txBox="1"/>
          <p:nvPr/>
        </p:nvSpPr>
        <p:spPr>
          <a:xfrm>
            <a:off x="944908" y="1262686"/>
            <a:ext cx="7209360" cy="830997"/>
          </a:xfrm>
          <a:prstGeom prst="rect">
            <a:avLst/>
          </a:prstGeom>
          <a:solidFill>
            <a:schemeClr val="bg1"/>
          </a:solidFill>
        </p:spPr>
        <p:txBody>
          <a:bodyPr wrap="square">
            <a:spAutoFit/>
          </a:bodyPr>
          <a:lstStyle/>
          <a:p>
            <a:pPr algn="ctr"/>
            <a:r>
              <a:rPr lang="en-US" sz="2400" b="1" dirty="0">
                <a:solidFill>
                  <a:srgbClr val="C00000"/>
                </a:solidFill>
                <a:cs typeface="Arial" panose="020B0604020202020204" pitchFamily="34" charset="0"/>
              </a:rPr>
              <a:t>[But god will curse us if we do not listen to her in spite of the fact that she is not a senator.]</a:t>
            </a:r>
          </a:p>
        </p:txBody>
      </p:sp>
      <p:sp>
        <p:nvSpPr>
          <p:cNvPr id="4" name="AutoShape 8">
            <a:extLst>
              <a:ext uri="{FF2B5EF4-FFF2-40B4-BE49-F238E27FC236}">
                <a16:creationId xmlns:a16="http://schemas.microsoft.com/office/drawing/2014/main" id="{A781A640-1916-284F-94DA-2CE43E34FE9F}"/>
              </a:ext>
            </a:extLst>
          </p:cNvPr>
          <p:cNvSpPr>
            <a:spLocks noChangeArrowheads="1"/>
          </p:cNvSpPr>
          <p:nvPr/>
        </p:nvSpPr>
        <p:spPr bwMode="auto">
          <a:xfrm rot="8287949">
            <a:off x="7961207" y="2770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F6556143-2B1E-8C23-2B9B-78EE8804E57D}"/>
              </a:ext>
            </a:extLst>
          </p:cNvPr>
          <p:cNvSpPr/>
          <p:nvPr/>
        </p:nvSpPr>
        <p:spPr>
          <a:xfrm>
            <a:off x="1938533" y="914400"/>
            <a:ext cx="2925567" cy="34828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908811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BEA635BE-6328-F72B-8C43-D16CBD1CB3B7}"/>
                  </a:ext>
                </a:extLst>
              </p14:cNvPr>
              <p14:cNvContentPartPr/>
              <p14:nvPr/>
            </p14:nvContentPartPr>
            <p14:xfrm>
              <a:off x="5746285" y="2877904"/>
              <a:ext cx="1229400" cy="35640"/>
            </p14:xfrm>
          </p:contentPart>
        </mc:Choice>
        <mc:Fallback xmlns="">
          <p:pic>
            <p:nvPicPr>
              <p:cNvPr id="2" name="Ink 1">
                <a:extLst>
                  <a:ext uri="{FF2B5EF4-FFF2-40B4-BE49-F238E27FC236}">
                    <a16:creationId xmlns:a16="http://schemas.microsoft.com/office/drawing/2014/main" id="{BEA635BE-6328-F72B-8C43-D16CBD1CB3B7}"/>
                  </a:ext>
                </a:extLst>
              </p:cNvPr>
              <p:cNvPicPr/>
              <p:nvPr/>
            </p:nvPicPr>
            <p:blipFill>
              <a:blip r:embed="rId5"/>
              <a:stretch>
                <a:fillRect/>
              </a:stretch>
            </p:blipFill>
            <p:spPr>
              <a:xfrm>
                <a:off x="5692285" y="2769904"/>
                <a:ext cx="1337040" cy="251280"/>
              </a:xfrm>
              <a:prstGeom prst="rect">
                <a:avLst/>
              </a:prstGeom>
            </p:spPr>
          </p:pic>
        </mc:Fallback>
      </mc:AlternateContent>
    </p:spTree>
  </p:cSld>
  <p:clrMapOvr>
    <a:masterClrMapping/>
  </p:clrMapOvr>
  <p:transition/>
</p:sld>
</file>

<file path=ppt/slides/slide18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890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5"/>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AutoShape 2" descr="HuffPost"/>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HuffPost"/>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6" descr="HuffPost"/>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0" name="Rectangle 9"/>
          <p:cNvSpPr/>
          <p:nvPr/>
        </p:nvSpPr>
        <p:spPr>
          <a:xfrm>
            <a:off x="1957676" y="4623188"/>
            <a:ext cx="1338828" cy="369332"/>
          </a:xfrm>
          <a:prstGeom prst="rect">
            <a:avLst/>
          </a:prstGeom>
        </p:spPr>
        <p:txBody>
          <a:bodyPr wrap="none">
            <a:spAutoFit/>
          </a:bodyPr>
          <a:lstStyle/>
          <a:p>
            <a:r>
              <a:rPr lang="en-US" dirty="0"/>
              <a:t>02/28/2018</a:t>
            </a:r>
          </a:p>
        </p:txBody>
      </p:sp>
    </p:spTree>
    <p:extLst>
      <p:ext uri="{BB962C8B-B14F-4D97-AF65-F5344CB8AC3E}">
        <p14:creationId xmlns:p14="http://schemas.microsoft.com/office/powerpoint/2010/main" val="2997466009"/>
      </p:ext>
    </p:extLst>
  </p:cSld>
  <p:clrMapOvr>
    <a:masterClrMapping/>
  </p:clrMapOvr>
  <p:transition/>
</p:sld>
</file>

<file path=ppt/slides/slide18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050" name="Picture 2" descr="https://img.huffingtonpost.com/asset/5a96b1cc2000008806eb037e.jpeg?ops=scalefit_720_noupsca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0" y="101761"/>
            <a:ext cx="9144000" cy="63373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1738" y="3216448"/>
            <a:ext cx="8229601" cy="18851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8890" y="5066828"/>
            <a:ext cx="8229600" cy="13905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 Box 2">
            <a:hlinkClick r:id="rId6"/>
          </p:cNvPr>
          <p:cNvSpPr txBox="1">
            <a:spLocks noChangeArrowheads="1"/>
          </p:cNvSpPr>
          <p:nvPr/>
        </p:nvSpPr>
        <p:spPr bwMode="auto">
          <a:xfrm>
            <a:off x="1290647" y="6583381"/>
            <a:ext cx="653255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7"/>
              </a:rPr>
              <a:t>https://www.huffingtonpost.com/entry/oprah-one-thing-make-her-run-president_us_5a96abd0e4b07dffeb6e6502?ncid=APPLENEWS00001</a:t>
            </a:r>
            <a:endParaRPr lang="en-US" sz="800" dirty="0">
              <a:solidFill>
                <a:srgbClr val="FFFFFF"/>
              </a:solidFill>
              <a:latin typeface="Arial" charset="0"/>
            </a:endParaRPr>
          </a:p>
        </p:txBody>
      </p:sp>
      <p:sp>
        <p:nvSpPr>
          <p:cNvPr id="2" name="Rectangle 1"/>
          <p:cNvSpPr/>
          <p:nvPr/>
        </p:nvSpPr>
        <p:spPr>
          <a:xfrm>
            <a:off x="1957676" y="4623188"/>
            <a:ext cx="1338828" cy="369332"/>
          </a:xfrm>
          <a:prstGeom prst="rect">
            <a:avLst/>
          </a:prstGeom>
        </p:spPr>
        <p:txBody>
          <a:bodyPr wrap="none">
            <a:spAutoFit/>
          </a:bodyPr>
          <a:lstStyle/>
          <a:p>
            <a:r>
              <a:rPr lang="en-US" dirty="0"/>
              <a:t>02/28/2018</a:t>
            </a:r>
          </a:p>
        </p:txBody>
      </p:sp>
      <mc:AlternateContent xmlns:mc="http://schemas.openxmlformats.org/markup-compatibility/2006" xmlns:p14="http://schemas.microsoft.com/office/powerpoint/2010/main">
        <mc:Choice Requires="p14">
          <p:contentPart p14:bwMode="auto" r:id="rId8">
            <p14:nvContentPartPr>
              <p14:cNvPr id="3" name="Ink 2">
                <a:extLst>
                  <a:ext uri="{FF2B5EF4-FFF2-40B4-BE49-F238E27FC236}">
                    <a16:creationId xmlns:a16="http://schemas.microsoft.com/office/drawing/2014/main" id="{BF8FB1AB-E1E0-4B09-A8C8-FEC9B263F42D}"/>
                  </a:ext>
                </a:extLst>
              </p14:cNvPr>
              <p14:cNvContentPartPr/>
              <p14:nvPr/>
            </p14:nvContentPartPr>
            <p14:xfrm>
              <a:off x="1955093" y="5256653"/>
              <a:ext cx="1625760" cy="44280"/>
            </p14:xfrm>
          </p:contentPart>
        </mc:Choice>
        <mc:Fallback xmlns="">
          <p:pic>
            <p:nvPicPr>
              <p:cNvPr id="3" name="Ink 2">
                <a:extLst>
                  <a:ext uri="{FF2B5EF4-FFF2-40B4-BE49-F238E27FC236}">
                    <a16:creationId xmlns:a16="http://schemas.microsoft.com/office/drawing/2014/main" id="{BF8FB1AB-E1E0-4B09-A8C8-FEC9B263F42D}"/>
                  </a:ext>
                </a:extLst>
              </p:cNvPr>
              <p:cNvPicPr/>
              <p:nvPr/>
            </p:nvPicPr>
            <p:blipFill>
              <a:blip r:embed="rId9"/>
              <a:stretch>
                <a:fillRect/>
              </a:stretch>
            </p:blipFill>
            <p:spPr>
              <a:xfrm>
                <a:off x="1901453" y="5148653"/>
                <a:ext cx="1733400" cy="2599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11" name="Ink 10">
                <a:extLst>
                  <a:ext uri="{FF2B5EF4-FFF2-40B4-BE49-F238E27FC236}">
                    <a16:creationId xmlns:a16="http://schemas.microsoft.com/office/drawing/2014/main" id="{CAFDFE38-5812-AD70-F659-83EE09895DCD}"/>
                  </a:ext>
                </a:extLst>
              </p14:cNvPr>
              <p14:cNvContentPartPr/>
              <p14:nvPr/>
            </p14:nvContentPartPr>
            <p14:xfrm>
              <a:off x="618445" y="5854024"/>
              <a:ext cx="360" cy="360"/>
            </p14:xfrm>
          </p:contentPart>
        </mc:Choice>
        <mc:Fallback xmlns="">
          <p:pic>
            <p:nvPicPr>
              <p:cNvPr id="11" name="Ink 10">
                <a:extLst>
                  <a:ext uri="{FF2B5EF4-FFF2-40B4-BE49-F238E27FC236}">
                    <a16:creationId xmlns:a16="http://schemas.microsoft.com/office/drawing/2014/main" id="{CAFDFE38-5812-AD70-F659-83EE09895DCD}"/>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2">
            <p14:nvContentPartPr>
              <p14:cNvPr id="12" name="Ink 11">
                <a:extLst>
                  <a:ext uri="{FF2B5EF4-FFF2-40B4-BE49-F238E27FC236}">
                    <a16:creationId xmlns:a16="http://schemas.microsoft.com/office/drawing/2014/main" id="{1BAE9512-0D0D-3FAA-7470-482DEE17D64A}"/>
                  </a:ext>
                </a:extLst>
              </p14:cNvPr>
              <p14:cNvContentPartPr/>
              <p14:nvPr/>
            </p14:nvContentPartPr>
            <p14:xfrm>
              <a:off x="618445" y="5854024"/>
              <a:ext cx="360" cy="360"/>
            </p14:xfrm>
          </p:contentPart>
        </mc:Choice>
        <mc:Fallback xmlns="">
          <p:pic>
            <p:nvPicPr>
              <p:cNvPr id="12" name="Ink 11">
                <a:extLst>
                  <a:ext uri="{FF2B5EF4-FFF2-40B4-BE49-F238E27FC236}">
                    <a16:creationId xmlns:a16="http://schemas.microsoft.com/office/drawing/2014/main" id="{1BAE9512-0D0D-3FAA-7470-482DEE17D64A}"/>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3">
            <p14:nvContentPartPr>
              <p14:cNvPr id="13" name="Ink 12">
                <a:extLst>
                  <a:ext uri="{FF2B5EF4-FFF2-40B4-BE49-F238E27FC236}">
                    <a16:creationId xmlns:a16="http://schemas.microsoft.com/office/drawing/2014/main" id="{8707613C-8977-DE65-D0AD-F9D9E7305691}"/>
                  </a:ext>
                </a:extLst>
              </p14:cNvPr>
              <p14:cNvContentPartPr/>
              <p14:nvPr/>
            </p14:nvContentPartPr>
            <p14:xfrm>
              <a:off x="618445" y="5854024"/>
              <a:ext cx="360" cy="360"/>
            </p14:xfrm>
          </p:contentPart>
        </mc:Choice>
        <mc:Fallback xmlns="">
          <p:pic>
            <p:nvPicPr>
              <p:cNvPr id="13" name="Ink 12">
                <a:extLst>
                  <a:ext uri="{FF2B5EF4-FFF2-40B4-BE49-F238E27FC236}">
                    <a16:creationId xmlns:a16="http://schemas.microsoft.com/office/drawing/2014/main" id="{8707613C-8977-DE65-D0AD-F9D9E7305691}"/>
                  </a:ext>
                </a:extLst>
              </p:cNvPr>
              <p:cNvPicPr/>
              <p:nvPr/>
            </p:nvPicPr>
            <p:blipFill>
              <a:blip r:embed="rId11"/>
              <a:stretch>
                <a:fillRect/>
              </a:stretch>
            </p:blipFill>
            <p:spPr>
              <a:xfrm>
                <a:off x="564805" y="5746024"/>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14" name="Ink 13">
                <a:extLst>
                  <a:ext uri="{FF2B5EF4-FFF2-40B4-BE49-F238E27FC236}">
                    <a16:creationId xmlns:a16="http://schemas.microsoft.com/office/drawing/2014/main" id="{EEA089AE-0E57-8AB9-60F3-2EBB31E0E269}"/>
                  </a:ext>
                </a:extLst>
              </p14:cNvPr>
              <p14:cNvContentPartPr/>
              <p14:nvPr/>
            </p14:nvContentPartPr>
            <p14:xfrm>
              <a:off x="645445" y="5745664"/>
              <a:ext cx="7834680" cy="216720"/>
            </p14:xfrm>
          </p:contentPart>
        </mc:Choice>
        <mc:Fallback xmlns="">
          <p:pic>
            <p:nvPicPr>
              <p:cNvPr id="14" name="Ink 13">
                <a:extLst>
                  <a:ext uri="{FF2B5EF4-FFF2-40B4-BE49-F238E27FC236}">
                    <a16:creationId xmlns:a16="http://schemas.microsoft.com/office/drawing/2014/main" id="{EEA089AE-0E57-8AB9-60F3-2EBB31E0E269}"/>
                  </a:ext>
                </a:extLst>
              </p:cNvPr>
              <p:cNvPicPr/>
              <p:nvPr/>
            </p:nvPicPr>
            <p:blipFill>
              <a:blip r:embed="rId15"/>
              <a:stretch>
                <a:fillRect/>
              </a:stretch>
            </p:blipFill>
            <p:spPr>
              <a:xfrm>
                <a:off x="591805" y="5638024"/>
                <a:ext cx="7942320" cy="432360"/>
              </a:xfrm>
              <a:prstGeom prst="rect">
                <a:avLst/>
              </a:prstGeom>
            </p:spPr>
          </p:pic>
        </mc:Fallback>
      </mc:AlternateContent>
      <mc:AlternateContent xmlns:mc="http://schemas.openxmlformats.org/markup-compatibility/2006" xmlns:p14="http://schemas.microsoft.com/office/powerpoint/2010/main">
        <mc:Choice Requires="p14">
          <p:contentPart p14:bwMode="auto" r:id="rId16">
            <p14:nvContentPartPr>
              <p14:cNvPr id="15" name="Ink 14">
                <a:extLst>
                  <a:ext uri="{FF2B5EF4-FFF2-40B4-BE49-F238E27FC236}">
                    <a16:creationId xmlns:a16="http://schemas.microsoft.com/office/drawing/2014/main" id="{EDC26DAC-2F47-986B-5DAF-93DA0ECBDE39}"/>
                  </a:ext>
                </a:extLst>
              </p14:cNvPr>
              <p14:cNvContentPartPr/>
              <p14:nvPr/>
            </p14:nvContentPartPr>
            <p14:xfrm>
              <a:off x="654085" y="6113074"/>
              <a:ext cx="5871600" cy="144720"/>
            </p14:xfrm>
          </p:contentPart>
        </mc:Choice>
        <mc:Fallback xmlns="">
          <p:pic>
            <p:nvPicPr>
              <p:cNvPr id="15" name="Ink 14">
                <a:extLst>
                  <a:ext uri="{FF2B5EF4-FFF2-40B4-BE49-F238E27FC236}">
                    <a16:creationId xmlns:a16="http://schemas.microsoft.com/office/drawing/2014/main" id="{EDC26DAC-2F47-986B-5DAF-93DA0ECBDE39}"/>
                  </a:ext>
                </a:extLst>
              </p:cNvPr>
              <p:cNvPicPr/>
              <p:nvPr/>
            </p:nvPicPr>
            <p:blipFill>
              <a:blip r:embed="rId17"/>
              <a:stretch>
                <a:fillRect/>
              </a:stretch>
            </p:blipFill>
            <p:spPr>
              <a:xfrm>
                <a:off x="600445" y="6005434"/>
                <a:ext cx="5979240" cy="360360"/>
              </a:xfrm>
              <a:prstGeom prst="rect">
                <a:avLst/>
              </a:prstGeom>
            </p:spPr>
          </p:pic>
        </mc:Fallback>
      </mc:AlternateContent>
      <p:sp>
        <p:nvSpPr>
          <p:cNvPr id="4" name="AutoShape 8">
            <a:extLst>
              <a:ext uri="{FF2B5EF4-FFF2-40B4-BE49-F238E27FC236}">
                <a16:creationId xmlns:a16="http://schemas.microsoft.com/office/drawing/2014/main" id="{E775C421-BEC4-BB45-5FC0-F03927C7E9C0}"/>
              </a:ext>
            </a:extLst>
          </p:cNvPr>
          <p:cNvSpPr>
            <a:spLocks noChangeArrowheads="1"/>
          </p:cNvSpPr>
          <p:nvPr/>
        </p:nvSpPr>
        <p:spPr bwMode="auto">
          <a:xfrm rot="2744571">
            <a:off x="7885007" y="398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522562984"/>
      </p:ext>
    </p:extLst>
  </p:cSld>
  <p:clrMapOvr>
    <a:masterClrMapping/>
  </p:clrMapOvr>
  <p:transition/>
</p:sld>
</file>

<file path=ppt/slides/slide18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77802"/>
            <a:ext cx="6908800" cy="1998176"/>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In the U.S.A. 2024 presidential election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2463535"/>
      </p:ext>
    </p:extLst>
  </p:cSld>
  <p:clrMapOvr>
    <a:masterClrMapping/>
  </p:clrMapOvr>
  <p:transition/>
</p:sld>
</file>

<file path=ppt/slides/slide1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69ADDD9-57B9-F8D3-1253-845473E2566A}"/>
              </a:ext>
            </a:extLst>
          </p:cNvPr>
          <p:cNvPicPr>
            <a:picLocks noChangeAspect="1"/>
          </p:cNvPicPr>
          <p:nvPr/>
        </p:nvPicPr>
        <p:blipFill>
          <a:blip r:embed="rId3"/>
          <a:stretch>
            <a:fillRect/>
          </a:stretch>
        </p:blipFill>
        <p:spPr>
          <a:xfrm>
            <a:off x="690296" y="986747"/>
            <a:ext cx="7772400" cy="5415994"/>
          </a:xfrm>
          <a:prstGeom prst="rect">
            <a:avLst/>
          </a:prstGeom>
        </p:spPr>
      </p:pic>
      <p:sp>
        <p:nvSpPr>
          <p:cNvPr id="5" name="Text Box 2">
            <a:hlinkClick r:id="rId4"/>
            <a:extLst>
              <a:ext uri="{FF2B5EF4-FFF2-40B4-BE49-F238E27FC236}">
                <a16:creationId xmlns:a16="http://schemas.microsoft.com/office/drawing/2014/main" id="{3491AB9E-FCD1-C4E8-483D-69C2D925B604}"/>
              </a:ext>
            </a:extLst>
          </p:cNvPr>
          <p:cNvSpPr txBox="1">
            <a:spLocks noChangeArrowheads="1"/>
          </p:cNvSpPr>
          <p:nvPr/>
        </p:nvSpPr>
        <p:spPr bwMode="auto">
          <a:xfrm>
            <a:off x="1962306" y="6583381"/>
            <a:ext cx="518924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https://www2.cbn.com/news/us/2024-gop-presidential-candidates-fight-evangelical-vote-judeo-christian-nation</a:t>
            </a:r>
            <a:endParaRPr lang="en-US" sz="800" dirty="0">
              <a:solidFill>
                <a:srgbClr val="FFFFFF"/>
              </a:solidFill>
              <a:latin typeface="Arial" charset="0"/>
            </a:endParaRPr>
          </a:p>
        </p:txBody>
      </p:sp>
      <p:pic>
        <p:nvPicPr>
          <p:cNvPr id="7" name="Picture 6">
            <a:extLst>
              <a:ext uri="{FF2B5EF4-FFF2-40B4-BE49-F238E27FC236}">
                <a16:creationId xmlns:a16="http://schemas.microsoft.com/office/drawing/2014/main" id="{7A5690F2-E131-51AC-5269-52FE1CDF6949}"/>
              </a:ext>
            </a:extLst>
          </p:cNvPr>
          <p:cNvPicPr>
            <a:picLocks noChangeAspect="1"/>
          </p:cNvPicPr>
          <p:nvPr/>
        </p:nvPicPr>
        <p:blipFill>
          <a:blip r:embed="rId6"/>
          <a:stretch>
            <a:fillRect/>
          </a:stretch>
        </p:blipFill>
        <p:spPr>
          <a:xfrm>
            <a:off x="618576" y="303297"/>
            <a:ext cx="1454225" cy="406421"/>
          </a:xfrm>
          <a:prstGeom prst="rect">
            <a:avLst/>
          </a:prstGeom>
        </p:spPr>
      </p:pic>
      <p:sp>
        <p:nvSpPr>
          <p:cNvPr id="9" name="TextBox 8">
            <a:extLst>
              <a:ext uri="{FF2B5EF4-FFF2-40B4-BE49-F238E27FC236}">
                <a16:creationId xmlns:a16="http://schemas.microsoft.com/office/drawing/2014/main" id="{38044C52-9277-21D9-1D0C-4402865ACA31}"/>
              </a:ext>
            </a:extLst>
          </p:cNvPr>
          <p:cNvSpPr txBox="1"/>
          <p:nvPr/>
        </p:nvSpPr>
        <p:spPr>
          <a:xfrm>
            <a:off x="591654" y="659301"/>
            <a:ext cx="1604682" cy="369332"/>
          </a:xfrm>
          <a:prstGeom prst="rect">
            <a:avLst/>
          </a:prstGeom>
          <a:noFill/>
        </p:spPr>
        <p:txBody>
          <a:bodyPr wrap="square">
            <a:spAutoFit/>
          </a:bodyPr>
          <a:lstStyle/>
          <a:p>
            <a:r>
              <a:rPr lang="en-US" dirty="0"/>
              <a:t>05 April 2023</a:t>
            </a:r>
          </a:p>
        </p:txBody>
      </p:sp>
    </p:spTree>
    <p:extLst>
      <p:ext uri="{BB962C8B-B14F-4D97-AF65-F5344CB8AC3E}">
        <p14:creationId xmlns:p14="http://schemas.microsoft.com/office/powerpoint/2010/main" val="3578317109"/>
      </p:ext>
    </p:extLst>
  </p:cSld>
  <p:clrMapOvr>
    <a:masterClrMapping/>
  </p:clrMapOvr>
  <p:transition/>
</p:sld>
</file>

<file path=ppt/slides/slide184.xml><?xml version="1.0" encoding="utf-8"?>
<p:sld xmlns:a="http://schemas.openxmlformats.org/drawingml/2006/main" xmlns:r="http://schemas.openxmlformats.org/officeDocument/2006/relationships" xmlns:p="http://schemas.openxmlformats.org/presentationml/2006/main" showMasterSp="0">
  <p:cSld>
    <p:bg>
      <p:bgPr>
        <a:solidFill>
          <a:srgbClr val="1E0903"/>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21E23C9-C8CD-F82F-331B-97469CBE9573}"/>
              </a:ext>
            </a:extLst>
          </p:cNvPr>
          <p:cNvPicPr>
            <a:picLocks noChangeAspect="1"/>
          </p:cNvPicPr>
          <p:nvPr/>
        </p:nvPicPr>
        <p:blipFill>
          <a:blip r:embed="rId3"/>
          <a:stretch>
            <a:fillRect/>
          </a:stretch>
        </p:blipFill>
        <p:spPr>
          <a:xfrm>
            <a:off x="0" y="1228164"/>
            <a:ext cx="9134829" cy="5137245"/>
          </a:xfrm>
          <a:prstGeom prst="rect">
            <a:avLst/>
          </a:prstGeom>
        </p:spPr>
      </p:pic>
      <p:sp>
        <p:nvSpPr>
          <p:cNvPr id="6" name="Text Box 2">
            <a:hlinkClick r:id="rId4"/>
            <a:extLst>
              <a:ext uri="{FF2B5EF4-FFF2-40B4-BE49-F238E27FC236}">
                <a16:creationId xmlns:a16="http://schemas.microsoft.com/office/drawing/2014/main" id="{64397D45-BACB-FAF7-94AB-61C310785FC1}"/>
              </a:ext>
            </a:extLst>
          </p:cNvPr>
          <p:cNvSpPr txBox="1">
            <a:spLocks noChangeArrowheads="1"/>
          </p:cNvSpPr>
          <p:nvPr/>
        </p:nvSpPr>
        <p:spPr bwMode="auto">
          <a:xfrm>
            <a:off x="2484083" y="6583381"/>
            <a:ext cx="4145687" cy="33855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https://ny1.com/nyc/all-boroughs/news/2023/09/01/religion-2024-race-gop-candidates#</a:t>
            </a:r>
            <a:endParaRPr lang="en-US" sz="800" dirty="0">
              <a:solidFill>
                <a:srgbClr val="FFFFFF"/>
              </a:solidFill>
              <a:latin typeface="Arial" charset="0"/>
            </a:endParaRPr>
          </a:p>
          <a:p>
            <a:pPr algn="ctr"/>
            <a:endParaRPr lang="en-US" sz="800" dirty="0">
              <a:solidFill>
                <a:srgbClr val="FFFFFF"/>
              </a:solidFill>
              <a:latin typeface="Arial" charset="0"/>
            </a:endParaRPr>
          </a:p>
        </p:txBody>
      </p:sp>
      <p:sp>
        <p:nvSpPr>
          <p:cNvPr id="10" name="TextBox 9">
            <a:extLst>
              <a:ext uri="{FF2B5EF4-FFF2-40B4-BE49-F238E27FC236}">
                <a16:creationId xmlns:a16="http://schemas.microsoft.com/office/drawing/2014/main" id="{0C7F43D4-E001-AE6E-2D64-AE5F09187489}"/>
              </a:ext>
            </a:extLst>
          </p:cNvPr>
          <p:cNvSpPr txBox="1"/>
          <p:nvPr/>
        </p:nvSpPr>
        <p:spPr>
          <a:xfrm>
            <a:off x="923363" y="3664519"/>
            <a:ext cx="7315200" cy="1323439"/>
          </a:xfrm>
          <a:prstGeom prst="rect">
            <a:avLst/>
          </a:prstGeom>
          <a:noFill/>
        </p:spPr>
        <p:txBody>
          <a:bodyPr wrap="square">
            <a:spAutoFit/>
          </a:bodyPr>
          <a:lstStyle/>
          <a:p>
            <a:pPr algn="ctr"/>
            <a:r>
              <a:rPr lang="en-US" sz="4000" b="1" dirty="0">
                <a:solidFill>
                  <a:srgbClr val="FFFFFF"/>
                </a:solidFill>
                <a:effectLst/>
              </a:rPr>
              <a:t>The role religion plays in today’s Republican Party?</a:t>
            </a:r>
          </a:p>
        </p:txBody>
      </p:sp>
      <p:sp>
        <p:nvSpPr>
          <p:cNvPr id="12" name="TextBox 11">
            <a:extLst>
              <a:ext uri="{FF2B5EF4-FFF2-40B4-BE49-F238E27FC236}">
                <a16:creationId xmlns:a16="http://schemas.microsoft.com/office/drawing/2014/main" id="{43B82A18-486F-4A00-3EC0-8E3EC7431DDF}"/>
              </a:ext>
            </a:extLst>
          </p:cNvPr>
          <p:cNvSpPr txBox="1"/>
          <p:nvPr/>
        </p:nvSpPr>
        <p:spPr>
          <a:xfrm>
            <a:off x="322728" y="5940206"/>
            <a:ext cx="2124635" cy="370945"/>
          </a:xfrm>
          <a:prstGeom prst="rect">
            <a:avLst/>
          </a:prstGeom>
          <a:noFill/>
        </p:spPr>
        <p:txBody>
          <a:bodyPr wrap="square">
            <a:spAutoFit/>
          </a:bodyPr>
          <a:lstStyle/>
          <a:p>
            <a:r>
              <a:rPr lang="en-US" dirty="0">
                <a:solidFill>
                  <a:schemeClr val="bg1"/>
                </a:solidFill>
              </a:rPr>
              <a:t>1 September 2023</a:t>
            </a:r>
          </a:p>
        </p:txBody>
      </p:sp>
    </p:spTree>
    <p:extLst>
      <p:ext uri="{BB962C8B-B14F-4D97-AF65-F5344CB8AC3E}">
        <p14:creationId xmlns:p14="http://schemas.microsoft.com/office/powerpoint/2010/main" val="1487063636"/>
      </p:ext>
    </p:extLst>
  </p:cSld>
  <p:clrMapOvr>
    <a:masterClrMapping/>
  </p:clrMapOvr>
  <p:transition/>
</p:sld>
</file>

<file path=ppt/slides/slide1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3485633"/>
            <a:ext cx="6908800" cy="982513"/>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We’ll see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8002544"/>
      </p:ext>
    </p:extLst>
  </p:cSld>
  <p:clrMapOvr>
    <a:masterClrMapping/>
  </p:clrMapOvr>
  <p:transition/>
</p:sld>
</file>

<file path=ppt/slides/slide18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058721"/>
            <a:ext cx="6908800" cy="25521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also declared war (for “our” side)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960838863"/>
      </p:ext>
    </p:extLst>
  </p:cSld>
  <p:clrMapOvr>
    <a:masterClrMapping/>
  </p:clrMapOvr>
  <p:transition/>
</p:sld>
</file>

<file path=ppt/slides/slide187.xml><?xml version="1.0" encoding="utf-8"?>
<p:sld xmlns:a="http://schemas.openxmlformats.org/drawingml/2006/main" xmlns:r="http://schemas.openxmlformats.org/officeDocument/2006/relationships" xmlns:p="http://schemas.openxmlformats.org/presentationml/2006/main" showMasterSp="0">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A09F7A2D-3DF8-420C-B507-3E68F4E4A5AE}"/>
                  </a:ext>
                </a:extLst>
              </p14:cNvPr>
              <p14:cNvContentPartPr/>
              <p14:nvPr/>
            </p14:nvContentPartPr>
            <p14:xfrm>
              <a:off x="3174413" y="879413"/>
              <a:ext cx="2387520" cy="43920"/>
            </p14:xfrm>
          </p:contentPart>
        </mc:Choice>
        <mc:Fallback xmlns="">
          <p:pic>
            <p:nvPicPr>
              <p:cNvPr id="2" name="Ink 1">
                <a:extLst>
                  <a:ext uri="{FF2B5EF4-FFF2-40B4-BE49-F238E27FC236}">
                    <a16:creationId xmlns:a16="http://schemas.microsoft.com/office/drawing/2014/main" id="{A09F7A2D-3DF8-420C-B507-3E68F4E4A5AE}"/>
                  </a:ext>
                </a:extLst>
              </p:cNvPr>
              <p:cNvPicPr/>
              <p:nvPr/>
            </p:nvPicPr>
            <p:blipFill>
              <a:blip r:embed="rId7"/>
              <a:stretch>
                <a:fillRect/>
              </a:stretch>
            </p:blipFill>
            <p:spPr>
              <a:xfrm>
                <a:off x="3120773" y="771773"/>
                <a:ext cx="2495160" cy="259560"/>
              </a:xfrm>
              <a:prstGeom prst="rect">
                <a:avLst/>
              </a:prstGeom>
            </p:spPr>
          </p:pic>
        </mc:Fallback>
      </mc:AlternateContent>
      <p:sp>
        <p:nvSpPr>
          <p:cNvPr id="3" name="AutoShape 8">
            <a:extLst>
              <a:ext uri="{FF2B5EF4-FFF2-40B4-BE49-F238E27FC236}">
                <a16:creationId xmlns:a16="http://schemas.microsoft.com/office/drawing/2014/main" id="{DD4E3AD0-E8CF-C987-D5C8-74C051857865}"/>
              </a:ext>
            </a:extLst>
          </p:cNvPr>
          <p:cNvSpPr>
            <a:spLocks noChangeArrowheads="1"/>
          </p:cNvSpPr>
          <p:nvPr/>
        </p:nvSpPr>
        <p:spPr bwMode="auto">
          <a:xfrm rot="7705331">
            <a:off x="60181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18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18819" name="Picture 2"/>
          <p:cNvPicPr>
            <a:picLocks noChangeAspect="1" noChangeArrowheads="1"/>
          </p:cNvPicPr>
          <p:nvPr/>
        </p:nvPicPr>
        <p:blipFill>
          <a:blip r:embed="rId5" cstate="print"/>
          <a:srcRect/>
          <a:stretch>
            <a:fillRect/>
          </a:stretch>
        </p:blipFill>
        <p:spPr bwMode="auto">
          <a:xfrm>
            <a:off x="1582747" y="698518"/>
            <a:ext cx="5978525" cy="5413375"/>
          </a:xfrm>
          <a:prstGeom prst="rect">
            <a:avLst/>
          </a:prstGeom>
          <a:noFill/>
          <a:ln w="9525">
            <a:solidFill>
              <a:srgbClr val="FF0000"/>
            </a:solidFill>
            <a:miter lim="800000"/>
            <a:headEnd/>
            <a:tailEnd/>
          </a:ln>
        </p:spPr>
      </p:pic>
      <p:sp>
        <p:nvSpPr>
          <p:cNvPr id="5" name="Freeform 4"/>
          <p:cNvSpPr/>
          <p:nvPr/>
        </p:nvSpPr>
        <p:spPr>
          <a:xfrm>
            <a:off x="1279534" y="322263"/>
            <a:ext cx="4506913" cy="874712"/>
          </a:xfrm>
          <a:custGeom>
            <a:avLst/>
            <a:gdLst>
              <a:gd name="connsiteX0" fmla="*/ 2000553 w 4506686"/>
              <a:gd name="connsiteY0" fmla="*/ 810380 h 875694"/>
              <a:gd name="connsiteX1" fmla="*/ 1245810 w 4506686"/>
              <a:gd name="connsiteY1" fmla="*/ 810380 h 875694"/>
              <a:gd name="connsiteX2" fmla="*/ 795867 w 4506686"/>
              <a:gd name="connsiteY2" fmla="*/ 810380 h 875694"/>
              <a:gd name="connsiteX3" fmla="*/ 244324 w 4506686"/>
              <a:gd name="connsiteY3" fmla="*/ 795866 h 875694"/>
              <a:gd name="connsiteX4" fmla="*/ 55638 w 4506686"/>
              <a:gd name="connsiteY4" fmla="*/ 505580 h 875694"/>
              <a:gd name="connsiteX5" fmla="*/ 578153 w 4506686"/>
              <a:gd name="connsiteY5" fmla="*/ 70152 h 875694"/>
              <a:gd name="connsiteX6" fmla="*/ 1652210 w 4506686"/>
              <a:gd name="connsiteY6" fmla="*/ 84666 h 875694"/>
              <a:gd name="connsiteX7" fmla="*/ 2813353 w 4506686"/>
              <a:gd name="connsiteY7" fmla="*/ 99180 h 875694"/>
              <a:gd name="connsiteX8" fmla="*/ 3379410 w 4506686"/>
              <a:gd name="connsiteY8" fmla="*/ 99180 h 875694"/>
              <a:gd name="connsiteX9" fmla="*/ 4119638 w 4506686"/>
              <a:gd name="connsiteY9" fmla="*/ 113695 h 875694"/>
              <a:gd name="connsiteX10" fmla="*/ 4453467 w 4506686"/>
              <a:gd name="connsiteY10" fmla="*/ 403980 h 875694"/>
              <a:gd name="connsiteX11" fmla="*/ 4438953 w 4506686"/>
              <a:gd name="connsiteY11" fmla="*/ 766837 h 875694"/>
              <a:gd name="connsiteX12" fmla="*/ 4134153 w 4506686"/>
              <a:gd name="connsiteY12" fmla="*/ 868437 h 875694"/>
              <a:gd name="connsiteX13" fmla="*/ 3335867 w 4506686"/>
              <a:gd name="connsiteY13" fmla="*/ 810380 h 875694"/>
              <a:gd name="connsiteX14" fmla="*/ 2987524 w 4506686"/>
              <a:gd name="connsiteY14" fmla="*/ 824895 h 875694"/>
              <a:gd name="connsiteX15" fmla="*/ 2450495 w 4506686"/>
              <a:gd name="connsiteY15" fmla="*/ 795866 h 875694"/>
              <a:gd name="connsiteX16" fmla="*/ 1782838 w 4506686"/>
              <a:gd name="connsiteY16" fmla="*/ 810380 h 8756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506686" h="875694">
                <a:moveTo>
                  <a:pt x="2000553" y="810380"/>
                </a:moveTo>
                <a:lnTo>
                  <a:pt x="1245810" y="810380"/>
                </a:lnTo>
                <a:lnTo>
                  <a:pt x="795867" y="810380"/>
                </a:lnTo>
                <a:cubicBezTo>
                  <a:pt x="628953" y="807961"/>
                  <a:pt x="367695" y="846666"/>
                  <a:pt x="244324" y="795866"/>
                </a:cubicBezTo>
                <a:cubicBezTo>
                  <a:pt x="120953" y="745066"/>
                  <a:pt x="0" y="626532"/>
                  <a:pt x="55638" y="505580"/>
                </a:cubicBezTo>
                <a:cubicBezTo>
                  <a:pt x="111276" y="384628"/>
                  <a:pt x="312058" y="140304"/>
                  <a:pt x="578153" y="70152"/>
                </a:cubicBezTo>
                <a:cubicBezTo>
                  <a:pt x="844248" y="0"/>
                  <a:pt x="1652210" y="84666"/>
                  <a:pt x="1652210" y="84666"/>
                </a:cubicBezTo>
                <a:lnTo>
                  <a:pt x="2813353" y="99180"/>
                </a:lnTo>
                <a:lnTo>
                  <a:pt x="3379410" y="99180"/>
                </a:lnTo>
                <a:cubicBezTo>
                  <a:pt x="3597124" y="101599"/>
                  <a:pt x="3940629" y="62895"/>
                  <a:pt x="4119638" y="113695"/>
                </a:cubicBezTo>
                <a:cubicBezTo>
                  <a:pt x="4298648" y="164495"/>
                  <a:pt x="4400248" y="295123"/>
                  <a:pt x="4453467" y="403980"/>
                </a:cubicBezTo>
                <a:cubicBezTo>
                  <a:pt x="4506686" y="512837"/>
                  <a:pt x="4492172" y="689428"/>
                  <a:pt x="4438953" y="766837"/>
                </a:cubicBezTo>
                <a:cubicBezTo>
                  <a:pt x="4385734" y="844246"/>
                  <a:pt x="4318001" y="861180"/>
                  <a:pt x="4134153" y="868437"/>
                </a:cubicBezTo>
                <a:cubicBezTo>
                  <a:pt x="3950305" y="875694"/>
                  <a:pt x="3526972" y="817637"/>
                  <a:pt x="3335867" y="810380"/>
                </a:cubicBezTo>
                <a:cubicBezTo>
                  <a:pt x="3144762" y="803123"/>
                  <a:pt x="3135086" y="827314"/>
                  <a:pt x="2987524" y="824895"/>
                </a:cubicBezTo>
                <a:cubicBezTo>
                  <a:pt x="2839962" y="822476"/>
                  <a:pt x="2450495" y="795866"/>
                  <a:pt x="2450495" y="795866"/>
                </a:cubicBezTo>
                <a:lnTo>
                  <a:pt x="1782838" y="810380"/>
                </a:ln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7" name="AutoShape 8">
            <a:extLst>
              <a:ext uri="{FF2B5EF4-FFF2-40B4-BE49-F238E27FC236}">
                <a16:creationId xmlns:a16="http://schemas.microsoft.com/office/drawing/2014/main" id="{95F68B35-399C-4B4C-AADA-BAA5D5B486B4}"/>
              </a:ext>
            </a:extLst>
          </p:cNvPr>
          <p:cNvSpPr>
            <a:spLocks noChangeArrowheads="1"/>
          </p:cNvSpPr>
          <p:nvPr/>
        </p:nvSpPr>
        <p:spPr bwMode="auto">
          <a:xfrm>
            <a:off x="2668782" y="2064814"/>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8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782676"/>
            <a:ext cx="6908800" cy="55991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2400" i="0" u="none" strike="noStrike" kern="1200" cap="none" spc="0" normalizeH="0" baseline="0" noProof="0" dirty="0">
                <a:ln>
                  <a:noFill/>
                </a:ln>
                <a:solidFill>
                  <a:srgbClr val="FFFFFF"/>
                </a:solidFill>
                <a:effectLst/>
                <a:uLnTx/>
                <a:uFillTx/>
                <a:latin typeface="Arial" charset="0"/>
                <a:ea typeface="+mn-ea"/>
                <a:cs typeface="+mn-cs"/>
              </a:rPr>
              <a:t>According to Sarah Palin</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God supports gas and oil exploration and exploitation (at least for companies in Sarah Palin’s Alaska)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84905447"/>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4315000" y="2717059"/>
            <a:ext cx="2767379" cy="415108"/>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mc:AlternateContent xmlns:mc="http://schemas.openxmlformats.org/markup-compatibility/2006" xmlns:p14="http://schemas.microsoft.com/office/powerpoint/2010/main">
        <mc:Choice Requires="p14">
          <p:contentPart p14:bwMode="auto" r:id="rId4">
            <p14:nvContentPartPr>
              <p14:cNvPr id="2" name="Ink 1">
                <a:extLst>
                  <a:ext uri="{FF2B5EF4-FFF2-40B4-BE49-F238E27FC236}">
                    <a16:creationId xmlns:a16="http://schemas.microsoft.com/office/drawing/2014/main" id="{F505D5AD-AC94-490F-56E9-261827A54254}"/>
                  </a:ext>
                </a:extLst>
              </p14:cNvPr>
              <p14:cNvContentPartPr/>
              <p14:nvPr/>
            </p14:nvContentPartPr>
            <p14:xfrm>
              <a:off x="5753080" y="2894960"/>
              <a:ext cx="1256040" cy="39240"/>
            </p14:xfrm>
          </p:contentPart>
        </mc:Choice>
        <mc:Fallback xmlns="">
          <p:pic>
            <p:nvPicPr>
              <p:cNvPr id="2" name="Ink 1">
                <a:extLst>
                  <a:ext uri="{FF2B5EF4-FFF2-40B4-BE49-F238E27FC236}">
                    <a16:creationId xmlns:a16="http://schemas.microsoft.com/office/drawing/2014/main" id="{F505D5AD-AC94-490F-56E9-261827A54254}"/>
                  </a:ext>
                </a:extLst>
              </p:cNvPr>
              <p:cNvPicPr/>
              <p:nvPr/>
            </p:nvPicPr>
            <p:blipFill>
              <a:blip r:embed="rId5"/>
              <a:stretch>
                <a:fillRect/>
              </a:stretch>
            </p:blipFill>
            <p:spPr>
              <a:xfrm>
                <a:off x="5699440" y="2786960"/>
                <a:ext cx="1363680" cy="254880"/>
              </a:xfrm>
              <a:prstGeom prst="rect">
                <a:avLst/>
              </a:prstGeom>
            </p:spPr>
          </p:pic>
        </mc:Fallback>
      </mc:AlternateContent>
    </p:spTree>
    <p:extLst>
      <p:ext uri="{BB962C8B-B14F-4D97-AF65-F5344CB8AC3E}">
        <p14:creationId xmlns:p14="http://schemas.microsoft.com/office/powerpoint/2010/main" val="3041239258"/>
      </p:ext>
    </p:extLst>
  </p:cSld>
  <p:clrMapOvr>
    <a:masterClrMapping/>
  </p:clrMapOvr>
  <p:transition/>
</p:sld>
</file>

<file path=ppt/slides/slide19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2" name="AutoShape 8">
            <a:extLst>
              <a:ext uri="{FF2B5EF4-FFF2-40B4-BE49-F238E27FC236}">
                <a16:creationId xmlns:a16="http://schemas.microsoft.com/office/drawing/2014/main" id="{09572608-8AD5-1D34-E384-E2575C48E519}"/>
              </a:ext>
            </a:extLst>
          </p:cNvPr>
          <p:cNvSpPr>
            <a:spLocks noChangeArrowheads="1"/>
          </p:cNvSpPr>
          <p:nvPr/>
        </p:nvSpPr>
        <p:spPr bwMode="auto">
          <a:xfrm rot="7705331">
            <a:off x="7834207" y="903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25935845"/>
      </p:ext>
    </p:extLst>
  </p:cSld>
  <p:clrMapOvr>
    <a:masterClrMapping/>
  </p:clrMapOvr>
  <p:transition/>
</p:sld>
</file>

<file path=ppt/slides/slide19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20866" name="Text Box 2">
            <a:hlinkClick r:id="rId3"/>
          </p:cNvPr>
          <p:cNvSpPr txBox="1">
            <a:spLocks noChangeArrowheads="1"/>
          </p:cNvSpPr>
          <p:nvPr/>
        </p:nvSpPr>
        <p:spPr bwMode="auto">
          <a:xfrm>
            <a:off x="1721055" y="6583381"/>
            <a:ext cx="5671745"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http://news.aol.com/political-machine/2008/09/02/sarah-palin-iraq-war-gods-plan/</a:t>
            </a:r>
            <a:endParaRPr lang="en-US" sz="1200">
              <a:solidFill>
                <a:srgbClr val="FFFFFF"/>
              </a:solidFill>
              <a:latin typeface="Arial" charset="0"/>
            </a:endParaRPr>
          </a:p>
        </p:txBody>
      </p:sp>
      <p:pic>
        <p:nvPicPr>
          <p:cNvPr id="420867" name="Picture 3"/>
          <p:cNvPicPr>
            <a:picLocks noChangeAspect="1" noChangeArrowheads="1"/>
          </p:cNvPicPr>
          <p:nvPr/>
        </p:nvPicPr>
        <p:blipFill>
          <a:blip r:embed="rId5" cstate="print"/>
          <a:srcRect/>
          <a:stretch>
            <a:fillRect/>
          </a:stretch>
        </p:blipFill>
        <p:spPr bwMode="auto">
          <a:xfrm>
            <a:off x="923925" y="1185865"/>
            <a:ext cx="7315200" cy="4645025"/>
          </a:xfrm>
          <a:prstGeom prst="rect">
            <a:avLst/>
          </a:prstGeom>
          <a:noFill/>
          <a:ln w="9525">
            <a:noFill/>
            <a:miter lim="800000"/>
            <a:headEnd/>
            <a:tailEnd/>
          </a:ln>
        </p:spPr>
      </p:pic>
      <p:sp>
        <p:nvSpPr>
          <p:cNvPr id="6" name="Freeform 5"/>
          <p:cNvSpPr/>
          <p:nvPr/>
        </p:nvSpPr>
        <p:spPr>
          <a:xfrm>
            <a:off x="1289050" y="2257425"/>
            <a:ext cx="3608388" cy="1150938"/>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7" name="Rectangle 3"/>
          <p:cNvSpPr txBox="1">
            <a:spLocks noChangeArrowheads="1"/>
          </p:cNvSpPr>
          <p:nvPr/>
        </p:nvSpPr>
        <p:spPr bwMode="auto">
          <a:xfrm>
            <a:off x="878793" y="446306"/>
            <a:ext cx="7358062" cy="1453668"/>
          </a:xfrm>
          <a:prstGeom prst="rect">
            <a:avLst/>
          </a:prstGeom>
          <a:solidFill>
            <a:schemeClr val="bg1"/>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Sarah Palin on building a new natural gas pipeline </a:t>
            </a:r>
          </a:p>
          <a:p>
            <a:pPr marL="514350" indent="-514350" algn="ctr">
              <a:lnSpc>
                <a:spcPct val="150000"/>
              </a:lnSpc>
              <a:spcBef>
                <a:spcPct val="20000"/>
              </a:spcBef>
              <a:spcAft>
                <a:spcPts val="500"/>
              </a:spcAft>
              <a:tabLst>
                <a:tab pos="0" algn="l"/>
              </a:tabLst>
              <a:defRPr/>
            </a:pPr>
            <a:r>
              <a:rPr lang="en-US" sz="2000" b="1" kern="0" dirty="0">
                <a:solidFill>
                  <a:srgbClr val="000000"/>
                </a:solidFill>
                <a:latin typeface="Arial"/>
              </a:rPr>
              <a:t>in Alaska . . .</a:t>
            </a:r>
          </a:p>
        </p:txBody>
      </p:sp>
      <p:sp>
        <p:nvSpPr>
          <p:cNvPr id="8" name="Rectangle 3"/>
          <p:cNvSpPr txBox="1">
            <a:spLocks noChangeArrowheads="1"/>
          </p:cNvSpPr>
          <p:nvPr/>
        </p:nvSpPr>
        <p:spPr bwMode="auto">
          <a:xfrm>
            <a:off x="900566" y="3574127"/>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4022204076"/>
      </p:ext>
    </p:extLst>
  </p:cSld>
  <p:clrMapOvr>
    <a:masterClrMapping/>
  </p:clrMapOvr>
  <p:transition/>
</p:sld>
</file>

<file path=ppt/slides/slide19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pic>
        <p:nvPicPr>
          <p:cNvPr id="3075"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61187" y="4446786"/>
            <a:ext cx="6400800" cy="1198448"/>
          </a:xfrm>
          <a:prstGeom prst="rect">
            <a:avLst/>
          </a:prstGeom>
          <a:noFill/>
          <a:ln w="76200">
            <a:solidFill>
              <a:srgbClr val="FFC000"/>
            </a:solidFill>
            <a:miter lim="800000"/>
            <a:headEnd/>
            <a:tailEnd/>
          </a:ln>
          <a:extLst>
            <a:ext uri="{909E8E84-426E-40DD-AFC4-6F175D3DCCD1}">
              <a14:hiddenFill xmlns:a14="http://schemas.microsoft.com/office/drawing/2010/main">
                <a:solidFill>
                  <a:schemeClr val="accent1"/>
                </a:solidFill>
              </a14:hiddenFill>
            </a:ext>
          </a:extLst>
        </p:spPr>
      </p:pic>
      <mc:AlternateContent xmlns:mc="http://schemas.openxmlformats.org/markup-compatibility/2006" xmlns:p14="http://schemas.microsoft.com/office/powerpoint/2010/main">
        <mc:Choice Requires="p14">
          <p:contentPart p14:bwMode="auto" r:id="rId8">
            <p14:nvContentPartPr>
              <p14:cNvPr id="2" name="Ink 1">
                <a:extLst>
                  <a:ext uri="{FF2B5EF4-FFF2-40B4-BE49-F238E27FC236}">
                    <a16:creationId xmlns:a16="http://schemas.microsoft.com/office/drawing/2014/main" id="{CB9B3A05-68C3-4BC6-9DFE-9A0DE761A79D}"/>
                  </a:ext>
                </a:extLst>
              </p14:cNvPr>
              <p14:cNvContentPartPr/>
              <p14:nvPr/>
            </p14:nvContentPartPr>
            <p14:xfrm>
              <a:off x="1532453" y="4596053"/>
              <a:ext cx="5613120" cy="112320"/>
            </p14:xfrm>
          </p:contentPart>
        </mc:Choice>
        <mc:Fallback xmlns="">
          <p:pic>
            <p:nvPicPr>
              <p:cNvPr id="2" name="Ink 1">
                <a:extLst>
                  <a:ext uri="{FF2B5EF4-FFF2-40B4-BE49-F238E27FC236}">
                    <a16:creationId xmlns:a16="http://schemas.microsoft.com/office/drawing/2014/main" id="{CB9B3A05-68C3-4BC6-9DFE-9A0DE761A79D}"/>
                  </a:ext>
                </a:extLst>
              </p:cNvPr>
              <p:cNvPicPr/>
              <p:nvPr/>
            </p:nvPicPr>
            <p:blipFill>
              <a:blip r:embed="rId9"/>
              <a:stretch>
                <a:fillRect/>
              </a:stretch>
            </p:blipFill>
            <p:spPr>
              <a:xfrm>
                <a:off x="1478453" y="4488053"/>
                <a:ext cx="5720760" cy="32796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3" name="Ink 2">
                <a:extLst>
                  <a:ext uri="{FF2B5EF4-FFF2-40B4-BE49-F238E27FC236}">
                    <a16:creationId xmlns:a16="http://schemas.microsoft.com/office/drawing/2014/main" id="{A537988A-A6ED-4C93-8C59-488073C1068E}"/>
                  </a:ext>
                </a:extLst>
              </p14:cNvPr>
              <p14:cNvContentPartPr/>
              <p14:nvPr/>
            </p14:nvContentPartPr>
            <p14:xfrm>
              <a:off x="1532453" y="4977293"/>
              <a:ext cx="5460120" cy="136800"/>
            </p14:xfrm>
          </p:contentPart>
        </mc:Choice>
        <mc:Fallback xmlns="">
          <p:pic>
            <p:nvPicPr>
              <p:cNvPr id="3" name="Ink 2">
                <a:extLst>
                  <a:ext uri="{FF2B5EF4-FFF2-40B4-BE49-F238E27FC236}">
                    <a16:creationId xmlns:a16="http://schemas.microsoft.com/office/drawing/2014/main" id="{A537988A-A6ED-4C93-8C59-488073C1068E}"/>
                  </a:ext>
                </a:extLst>
              </p:cNvPr>
              <p:cNvPicPr/>
              <p:nvPr/>
            </p:nvPicPr>
            <p:blipFill>
              <a:blip r:embed="rId11"/>
              <a:stretch>
                <a:fillRect/>
              </a:stretch>
            </p:blipFill>
            <p:spPr>
              <a:xfrm>
                <a:off x="1478453" y="4869293"/>
                <a:ext cx="5567760" cy="352440"/>
              </a:xfrm>
              <a:prstGeom prst="rect">
                <a:avLst/>
              </a:prstGeom>
            </p:spPr>
          </p:pic>
        </mc:Fallback>
      </mc:AlternateContent>
      <p:sp>
        <p:nvSpPr>
          <p:cNvPr id="4" name="AutoShape 8">
            <a:extLst>
              <a:ext uri="{FF2B5EF4-FFF2-40B4-BE49-F238E27FC236}">
                <a16:creationId xmlns:a16="http://schemas.microsoft.com/office/drawing/2014/main" id="{A98E0F84-BB31-63CE-26D8-83CAF0A48DC2}"/>
              </a:ext>
            </a:extLst>
          </p:cNvPr>
          <p:cNvSpPr>
            <a:spLocks noChangeArrowheads="1"/>
          </p:cNvSpPr>
          <p:nvPr/>
        </p:nvSpPr>
        <p:spPr bwMode="auto">
          <a:xfrm rot="7705331">
            <a:off x="5802207" y="661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72863655"/>
      </p:ext>
    </p:extLst>
  </p:cSld>
  <p:clrMapOvr>
    <a:masterClrMapping/>
  </p:clrMapOvr>
  <p:transition/>
</p:sld>
</file>

<file path=ppt/slides/slide19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7353" y="209109"/>
            <a:ext cx="7062137"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4" descr="https://encrypted-tbn3.gstatic.com/images?q=tbn:ANd9GcRou-EA1EfjXvjRUW5lQldyameXAutI_26oWaZphPHJSTD1I34nrAFcfSu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219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2">
            <a:hlinkClick r:id="rId5"/>
          </p:cNvPr>
          <p:cNvSpPr txBox="1">
            <a:spLocks noChangeArrowheads="1"/>
          </p:cNvSpPr>
          <p:nvPr/>
        </p:nvSpPr>
        <p:spPr bwMode="auto">
          <a:xfrm>
            <a:off x="3237495" y="6583381"/>
            <a:ext cx="263886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6"/>
              </a:rPr>
              <a:t>http://www.bbc.com/news/world-us-canada-34168737</a:t>
            </a:r>
            <a:endParaRPr lang="en-US" sz="800" dirty="0">
              <a:solidFill>
                <a:srgbClr val="FFFFFF"/>
              </a:solidFill>
              <a:latin typeface="Arial" charset="0"/>
            </a:endParaRPr>
          </a:p>
        </p:txBody>
      </p:sp>
      <p:sp>
        <p:nvSpPr>
          <p:cNvPr id="5" name="Rectangle 3"/>
          <p:cNvSpPr txBox="1">
            <a:spLocks noChangeArrowheads="1"/>
          </p:cNvSpPr>
          <p:nvPr/>
        </p:nvSpPr>
        <p:spPr bwMode="auto">
          <a:xfrm>
            <a:off x="900566" y="4648163"/>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3741141308"/>
      </p:ext>
    </p:extLst>
  </p:cSld>
  <p:clrMapOvr>
    <a:masterClrMapping/>
  </p:clrMapOvr>
  <p:transition/>
</p:sld>
</file>

<file path=ppt/slides/slide1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705109"/>
            <a:ext cx="6908800" cy="4524315"/>
          </a:xfrm>
          <a:prstGeom prst="rect">
            <a:avLst/>
          </a:prstGeom>
          <a:noFill/>
          <a:ln w="28575">
            <a:noFill/>
            <a:miter lim="800000"/>
            <a:headEnd/>
            <a:tailEnd/>
          </a:ln>
        </p:spPr>
        <p:txBody>
          <a:bodyPr wrap="square" anchor="ctr">
            <a:spAutoFit/>
          </a:bodyPr>
          <a:lstStyle/>
          <a:p>
            <a:pPr algn="ctr" eaLnBrk="0" hangingPunct="0"/>
            <a:r>
              <a:rPr lang="en-US" sz="3600" b="1" dirty="0" err="1">
                <a:solidFill>
                  <a:srgbClr val="FF0000"/>
                </a:solidFill>
              </a:rPr>
              <a:t>Ideationism</a:t>
            </a:r>
            <a:r>
              <a:rPr lang="en-US" sz="3600" b="1" dirty="0">
                <a:solidFill>
                  <a:srgbClr val="FF0000"/>
                </a:solidFill>
              </a:rPr>
              <a:t> </a:t>
            </a:r>
            <a:r>
              <a:rPr lang="en-US" sz="3600" b="1" dirty="0">
                <a:solidFill>
                  <a:srgbClr val="FFFFFF"/>
                </a:solidFill>
              </a:rPr>
              <a:t>has been around “forever.”</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take my Church, for e.g., The Holy Roman Catholic Church.</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[said they] “fought“ the </a:t>
            </a:r>
            <a:r>
              <a:rPr kumimoji="1" lang="en-US" sz="3600" b="1" dirty="0">
                <a:solidFill>
                  <a:srgbClr val="FF0000"/>
                </a:solidFill>
                <a:latin typeface="Arial" charset="0"/>
              </a:rPr>
              <a:t>Crusades</a:t>
            </a:r>
            <a:r>
              <a:rPr kumimoji="1" lang="en-US" sz="3600" b="1" dirty="0">
                <a:solidFill>
                  <a:srgbClr val="FFFFFF"/>
                </a:solidFill>
                <a:latin typeface="Arial" charset="0"/>
              </a:rPr>
              <a:t> ideationally </a:t>
            </a:r>
            <a:r>
              <a:rPr kumimoji="1" lang="en-US" sz="1200" dirty="0">
                <a:solidFill>
                  <a:srgbClr val="FFFFFF"/>
                </a:solidFill>
                <a:latin typeface="Arial" charset="0"/>
              </a:rPr>
              <a:t>(at least at first)</a:t>
            </a:r>
            <a:r>
              <a:rPr kumimoji="1" lang="en-US" sz="3600" b="1" dirty="0">
                <a:solidFill>
                  <a:srgbClr val="FFFFFF"/>
                </a:solidFill>
                <a:latin typeface="Arial" charset="0"/>
              </a:rPr>
              <a:t> . . .</a:t>
            </a:r>
          </a:p>
        </p:txBody>
      </p:sp>
    </p:spTree>
  </p:cSld>
  <p:clrMapOvr>
    <a:masterClrMapping/>
  </p:clrMapOvr>
  <p:transition/>
</p:sld>
</file>

<file path=ppt/slides/slide19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a:solidFill>
                  <a:srgbClr val="FFFFFF"/>
                </a:solidFill>
                <a:latin typeface="Arial" charset="0"/>
              </a:rPr>
              <a:t>The Siege of Antioch, from a medieval miniature painting, during the First Crusade.</a:t>
            </a:r>
          </a:p>
        </p:txBody>
      </p:sp>
    </p:spTree>
  </p:cSld>
  <p:clrMapOvr>
    <a:masterClrMapping/>
  </p:clrMapOvr>
  <p:transition/>
</p:sld>
</file>

<file path=ppt/slides/slide19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669003" y="6539833"/>
            <a:ext cx="180690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http://en.wikipedia.org/wiki/Crusade</a:t>
            </a:r>
            <a:endParaRPr lang="en-US" sz="800" dirty="0">
              <a:solidFill>
                <a:srgbClr val="FFFFFF"/>
              </a:solidFill>
              <a:latin typeface="Arial" charset="0"/>
            </a:endParaRPr>
          </a:p>
        </p:txBody>
      </p:sp>
      <p:pic>
        <p:nvPicPr>
          <p:cNvPr id="424963" name="Picture 2"/>
          <p:cNvPicPr>
            <a:picLocks noChangeAspect="1" noChangeArrowheads="1"/>
          </p:cNvPicPr>
          <p:nvPr/>
        </p:nvPicPr>
        <p:blipFill>
          <a:blip r:embed="rId5" cstate="print"/>
          <a:srcRect/>
          <a:stretch>
            <a:fillRect/>
          </a:stretch>
        </p:blipFill>
        <p:spPr bwMode="auto">
          <a:xfrm>
            <a:off x="2708284" y="303213"/>
            <a:ext cx="3706813" cy="5511800"/>
          </a:xfrm>
          <a:prstGeom prst="rect">
            <a:avLst/>
          </a:prstGeom>
          <a:noFill/>
          <a:ln w="9525">
            <a:noFill/>
            <a:miter lim="800000"/>
            <a:headEnd/>
            <a:tailEnd/>
          </a:ln>
        </p:spPr>
      </p:pic>
      <p:sp>
        <p:nvSpPr>
          <p:cNvPr id="424964" name="Rectangle 4"/>
          <p:cNvSpPr>
            <a:spLocks noChangeArrowheads="1"/>
          </p:cNvSpPr>
          <p:nvPr/>
        </p:nvSpPr>
        <p:spPr bwMode="auto">
          <a:xfrm>
            <a:off x="1741488" y="5899168"/>
            <a:ext cx="5675312" cy="646113"/>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Antioch, from a medieval miniature painting, during the First Crusade (1097-1098).</a:t>
            </a:r>
          </a:p>
        </p:txBody>
      </p:sp>
      <p:sp>
        <p:nvSpPr>
          <p:cNvPr id="5"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
        <p:nvSpPr>
          <p:cNvPr id="6" name="AutoShape 8">
            <a:extLst>
              <a:ext uri="{FF2B5EF4-FFF2-40B4-BE49-F238E27FC236}">
                <a16:creationId xmlns:a16="http://schemas.microsoft.com/office/drawing/2014/main" id="{A8AE40C6-9E1D-4385-83A3-4F387C08DB14}"/>
              </a:ext>
            </a:extLst>
          </p:cNvPr>
          <p:cNvSpPr>
            <a:spLocks noChangeArrowheads="1"/>
          </p:cNvSpPr>
          <p:nvPr/>
        </p:nvSpPr>
        <p:spPr bwMode="auto">
          <a:xfrm>
            <a:off x="2668782" y="1929350"/>
            <a:ext cx="485775" cy="1828800"/>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Tree>
  </p:cSld>
  <p:clrMapOvr>
    <a:masterClrMapping/>
  </p:clrMapOvr>
  <p:transition/>
</p:sld>
</file>

<file path=ppt/slides/slide19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1117600" y="2997769"/>
            <a:ext cx="6908800" cy="1938992"/>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9600" b="1" i="0" u="none" strike="noStrike" kern="1200" cap="none" spc="0" normalizeH="0" baseline="0" noProof="0" dirty="0">
                <a:ln>
                  <a:noFill/>
                </a:ln>
                <a:solidFill>
                  <a:srgbClr val="FFFFFF"/>
                </a:solidFill>
                <a:effectLst/>
                <a:uLnTx/>
                <a:uFillTx/>
                <a:latin typeface="Arial" charset="0"/>
                <a:ea typeface="+mn-ea"/>
                <a:cs typeface="+mn-cs"/>
              </a:rPr>
              <a:t>BUT</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400" b="1" i="0" u="none" strike="noStrike" kern="1200" cap="none" spc="0" normalizeH="0" baseline="0" noProof="0" dirty="0">
                <a:ln>
                  <a:noFill/>
                </a:ln>
                <a:solidFill>
                  <a:srgbClr val="000000"/>
                </a:solidFill>
                <a:effectLst/>
                <a:uLnTx/>
                <a:uFillTx/>
                <a:latin typeface="Arial" charset="0"/>
                <a:ea typeface="+mn-ea"/>
                <a:cs typeface="+mn-cs"/>
              </a:rPr>
              <a:t>(at least to most serious observers) </a:t>
            </a:r>
          </a:p>
        </p:txBody>
      </p:sp>
    </p:spTree>
    <p:extLst>
      <p:ext uri="{BB962C8B-B14F-4D97-AF65-F5344CB8AC3E}">
        <p14:creationId xmlns:p14="http://schemas.microsoft.com/office/powerpoint/2010/main" val="3534652034"/>
      </p:ext>
    </p:extLst>
  </p:cSld>
  <p:clrMapOvr>
    <a:masterClrMapping/>
  </p:clrMapOvr>
  <p:transition/>
</p:sld>
</file>

<file path=ppt/slides/slide19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chemeClr val="bg1"/>
                </a:solidFill>
              </a:rPr>
              <a:t>It basically had nothing to do with an ideational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864640701"/>
      </p:ext>
    </p:extLst>
  </p:cSld>
  <p:clrMapOvr>
    <a:masterClrMapping/>
  </p:clrMapOvr>
  <p:transition/>
</p:sld>
</file>

<file path=ppt/slides/slide1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894243"/>
            <a:ext cx="7358062" cy="4965014"/>
          </a:xfrm>
          <a:prstGeom prst="rect">
            <a:avLst/>
          </a:prstGeom>
          <a:solidFill>
            <a:schemeClr val="bg1"/>
          </a:solidFill>
          <a:ln w="76200">
            <a:solidFill>
              <a:srgbClr val="FFC000"/>
            </a:solidFill>
            <a:miter lim="800000"/>
            <a:headEnd/>
            <a:tailEnd/>
          </a:ln>
        </p:spPr>
        <p:txBody>
          <a:bodyPr vert="horz" wrap="square" lIns="457200" tIns="228600" rIns="457200" bIns="2286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3200" b="1" dirty="0">
                <a:solidFill>
                  <a:schemeClr val="bg1">
                    <a:lumMod val="75000"/>
                  </a:schemeClr>
                </a:solidFill>
              </a:rPr>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3200" b="1" dirty="0">
                <a:solidFill>
                  <a:srgbClr val="FF0000"/>
                </a:solidFill>
              </a:rPr>
              <a:t>It basically had nothing to do with an </a:t>
            </a:r>
            <a:r>
              <a:rPr lang="en-US" sz="3200" b="1" i="1" dirty="0">
                <a:solidFill>
                  <a:srgbClr val="FF0000"/>
                </a:solidFill>
              </a:rPr>
              <a:t>ideational</a:t>
            </a:r>
            <a:r>
              <a:rPr lang="en-US" sz="3200" b="1" dirty="0">
                <a:solidFill>
                  <a:srgbClr val="FF0000"/>
                </a:solidFill>
              </a:rPr>
              <a:t>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2473244343"/>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2010-2026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Subtitle 2"/>
          <p:cNvSpPr txBox="1">
            <a:spLocks/>
          </p:cNvSpPr>
          <p:nvPr/>
        </p:nvSpPr>
        <p:spPr>
          <a:xfrm>
            <a:off x="2282277" y="2685138"/>
            <a:ext cx="4480560" cy="260379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Tree>
    <p:extLst>
      <p:ext uri="{BB962C8B-B14F-4D97-AF65-F5344CB8AC3E}">
        <p14:creationId xmlns:p14="http://schemas.microsoft.com/office/powerpoint/2010/main" val="13572113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88" y="6394010"/>
            <a:ext cx="2481770"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http://en.wikipedia.org/wiki/Psychological_nativism</a:t>
            </a:r>
            <a:endParaRPr kumimoji="1" lang="en-US" sz="800" dirty="0">
              <a:solidFill>
                <a:srgbClr val="99CC00"/>
              </a:solidFill>
              <a:latin typeface="Arial" charset="0"/>
            </a:endParaRPr>
          </a:p>
        </p:txBody>
      </p:sp>
      <p:pic>
        <p:nvPicPr>
          <p:cNvPr id="2052" name="Picture 4"/>
          <p:cNvPicPr>
            <a:picLocks noChangeAspect="1" noChangeArrowheads="1"/>
          </p:cNvPicPr>
          <p:nvPr/>
        </p:nvPicPr>
        <p:blipFill>
          <a:blip r:embed="rId3" cstate="print"/>
          <a:srcRect/>
          <a:stretch>
            <a:fillRect/>
          </a:stretch>
        </p:blipFill>
        <p:spPr bwMode="auto">
          <a:xfrm>
            <a:off x="679673" y="2160588"/>
            <a:ext cx="7772400" cy="2782933"/>
          </a:xfrm>
          <a:prstGeom prst="rect">
            <a:avLst/>
          </a:prstGeom>
          <a:noFill/>
          <a:ln w="9525">
            <a:noFill/>
            <a:miter lim="800000"/>
            <a:headEnd/>
            <a:tailEnd/>
          </a:ln>
        </p:spPr>
      </p:pic>
      <p:sp>
        <p:nvSpPr>
          <p:cNvPr id="9" name="Rounded Rectangle 8"/>
          <p:cNvSpPr/>
          <p:nvPr/>
        </p:nvSpPr>
        <p:spPr bwMode="auto">
          <a:xfrm>
            <a:off x="4180116" y="2293262"/>
            <a:ext cx="1248229"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0" name="Rounded Rectangle 9"/>
          <p:cNvSpPr/>
          <p:nvPr/>
        </p:nvSpPr>
        <p:spPr bwMode="auto">
          <a:xfrm>
            <a:off x="5246895" y="3171362"/>
            <a:ext cx="1505877"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11" name="Rounded Rectangle 10"/>
          <p:cNvSpPr/>
          <p:nvPr/>
        </p:nvSpPr>
        <p:spPr bwMode="auto">
          <a:xfrm>
            <a:off x="1973942" y="3585022"/>
            <a:ext cx="2079173"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7" name="Rounded Rectangle 6"/>
          <p:cNvSpPr/>
          <p:nvPr/>
        </p:nvSpPr>
        <p:spPr bwMode="auto">
          <a:xfrm>
            <a:off x="7220858" y="3149584"/>
            <a:ext cx="921656"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8" name="Rounded Rectangle 7"/>
          <p:cNvSpPr/>
          <p:nvPr/>
        </p:nvSpPr>
        <p:spPr bwMode="auto">
          <a:xfrm>
            <a:off x="827316" y="3592282"/>
            <a:ext cx="812798"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0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1356932155"/>
      </p:ext>
    </p:extLst>
  </p:cSld>
  <p:clrMapOvr>
    <a:masterClrMapping/>
  </p:clrMapOvr>
  <p:transition/>
</p:sld>
</file>

<file path=ppt/slides/slide20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9" name="Rectangle 3">
            <a:extLst>
              <a:ext uri="{FF2B5EF4-FFF2-40B4-BE49-F238E27FC236}">
                <a16:creationId xmlns:a16="http://schemas.microsoft.com/office/drawing/2014/main" id="{B690E2E3-53DA-4423-B9BA-C4AB23EEFC80}"/>
              </a:ext>
            </a:extLst>
          </p:cNvPr>
          <p:cNvSpPr txBox="1">
            <a:spLocks noChangeArrowheads="1"/>
          </p:cNvSpPr>
          <p:nvPr/>
        </p:nvSpPr>
        <p:spPr bwMode="auto">
          <a:xfrm>
            <a:off x="900566" y="3031057"/>
            <a:ext cx="7358062" cy="2838662"/>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000" b="1" dirty="0"/>
              <a:t>The so-called the “Fourth Crusade” attacked, captured, and pillaged the Byzantine city of Constantinople.  </a:t>
            </a:r>
          </a:p>
          <a:p>
            <a:pPr algn="ctr">
              <a:lnSpc>
                <a:spcPct val="150000"/>
              </a:lnSpc>
              <a:spcBef>
                <a:spcPct val="20000"/>
              </a:spcBef>
              <a:spcAft>
                <a:spcPts val="500"/>
              </a:spcAft>
              <a:tabLst>
                <a:tab pos="0" algn="l"/>
              </a:tabLst>
              <a:defRPr/>
            </a:pPr>
            <a:r>
              <a:rPr lang="en-US" sz="2000" b="1" dirty="0"/>
              <a:t>It basically had nothing to do with a “Crusade”.</a:t>
            </a: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Tree>
    <p:extLst>
      <p:ext uri="{BB962C8B-B14F-4D97-AF65-F5344CB8AC3E}">
        <p14:creationId xmlns:p14="http://schemas.microsoft.com/office/powerpoint/2010/main" val="551440766"/>
      </p:ext>
    </p:extLst>
  </p:cSld>
  <p:clrMapOvr>
    <a:masterClrMapping/>
  </p:clrMapOvr>
  <p:transition/>
</p:sld>
</file>

<file path=ppt/slides/slide20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1" name="Rectangle 3">
            <a:extLst>
              <a:ext uri="{FF2B5EF4-FFF2-40B4-BE49-F238E27FC236}">
                <a16:creationId xmlns:a16="http://schemas.microsoft.com/office/drawing/2014/main" id="{6821BE3A-7460-4A87-94D4-D1359A16AFEB}"/>
              </a:ext>
            </a:extLst>
          </p:cNvPr>
          <p:cNvSpPr txBox="1">
            <a:spLocks noChangeArrowheads="1"/>
          </p:cNvSpPr>
          <p:nvPr/>
        </p:nvSpPr>
        <p:spPr bwMode="auto">
          <a:xfrm>
            <a:off x="895677" y="3980572"/>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
        <p:nvSpPr>
          <p:cNvPr id="12" name="AutoShape 8">
            <a:extLst>
              <a:ext uri="{FF2B5EF4-FFF2-40B4-BE49-F238E27FC236}">
                <a16:creationId xmlns:a16="http://schemas.microsoft.com/office/drawing/2014/main" id="{32933611-3F23-433A-839F-EE8F4A2E70A7}"/>
              </a:ext>
            </a:extLst>
          </p:cNvPr>
          <p:cNvSpPr>
            <a:spLocks noChangeArrowheads="1"/>
          </p:cNvSpPr>
          <p:nvPr/>
        </p:nvSpPr>
        <p:spPr bwMode="auto">
          <a:xfrm>
            <a:off x="6123471" y="3297014"/>
            <a:ext cx="485775" cy="1348299"/>
          </a:xfrm>
          <a:prstGeom prst="downArrow">
            <a:avLst>
              <a:gd name="adj1" fmla="val 50000"/>
              <a:gd name="adj2" fmla="val 50245"/>
            </a:avLst>
          </a:prstGeom>
          <a:solidFill>
            <a:srgbClr val="FFCC00"/>
          </a:solidFill>
          <a:ln w="57150">
            <a:solidFill>
              <a:srgbClr val="790019"/>
            </a:solidFill>
            <a:miter lim="800000"/>
            <a:headEnd/>
            <a:tailEnd/>
          </a:ln>
        </p:spPr>
        <p:txBody>
          <a:bodyPr wrap="none" anchor="ctr"/>
          <a:lstStyle/>
          <a:p>
            <a:pPr algn="ctr">
              <a:defRPr/>
            </a:pPr>
            <a:endParaRPr kumimoji="1" lang="en-US" sz="4800" i="1" dirty="0">
              <a:solidFill>
                <a:srgbClr val="FF0000"/>
              </a:solidFill>
            </a:endParaRPr>
          </a:p>
        </p:txBody>
      </p:sp>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899168"/>
            <a:ext cx="5675312" cy="369332"/>
          </a:xfrm>
          <a:prstGeom prst="rect">
            <a:avLst/>
          </a:prstGeom>
          <a:noFill/>
          <a:ln w="9525">
            <a:noFill/>
            <a:miter lim="800000"/>
            <a:headEnd/>
            <a:tailEnd/>
          </a:ln>
        </p:spPr>
        <p:txBody>
          <a:bodyPr>
            <a:spAutoFit/>
          </a:bodyPr>
          <a:lstStyle/>
          <a:p>
            <a:pPr algn="ctr"/>
            <a:r>
              <a:rPr lang="en-US" dirty="0">
                <a:solidFill>
                  <a:srgbClr val="FFFFFF"/>
                </a:solidFill>
                <a:latin typeface="Arial" charset="0"/>
              </a:rPr>
              <a:t>The Siege of Constantinople, 1204.</a:t>
            </a:r>
          </a:p>
        </p:txBody>
      </p:sp>
      <p:sp>
        <p:nvSpPr>
          <p:cNvPr id="4" name="TextBox 3">
            <a:extLst>
              <a:ext uri="{FF2B5EF4-FFF2-40B4-BE49-F238E27FC236}">
                <a16:creationId xmlns:a16="http://schemas.microsoft.com/office/drawing/2014/main" id="{78E2E006-BB59-9742-7909-4DA7849E22EC}"/>
              </a:ext>
            </a:extLst>
          </p:cNvPr>
          <p:cNvSpPr txBox="1"/>
          <p:nvPr/>
        </p:nvSpPr>
        <p:spPr>
          <a:xfrm>
            <a:off x="4197723" y="4196862"/>
            <a:ext cx="4576482" cy="369332"/>
          </a:xfrm>
          <a:prstGeom prst="rect">
            <a:avLst/>
          </a:prstGeom>
          <a:noFill/>
        </p:spPr>
        <p:txBody>
          <a:bodyPr wrap="square">
            <a:spAutoFit/>
          </a:bodyPr>
          <a:lstStyle/>
          <a:p>
            <a:r>
              <a:rPr lang="en-US" sz="1800" b="1" dirty="0"/>
              <a:t>It was pure . . .</a:t>
            </a:r>
            <a:endParaRPr lang="en-US" dirty="0"/>
          </a:p>
        </p:txBody>
      </p:sp>
    </p:spTree>
    <p:extLst>
      <p:ext uri="{BB962C8B-B14F-4D97-AF65-F5344CB8AC3E}">
        <p14:creationId xmlns:p14="http://schemas.microsoft.com/office/powerpoint/2010/main" val="239946061"/>
      </p:ext>
    </p:extLst>
  </p:cSld>
  <p:clrMapOvr>
    <a:masterClrMapping/>
  </p:clrMapOvr>
  <p:transition/>
</p:sld>
</file>

<file path=ppt/slides/slide20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4962" name="Text Box 2">
            <a:hlinkClick r:id="rId3"/>
          </p:cNvPr>
          <p:cNvSpPr txBox="1">
            <a:spLocks noChangeArrowheads="1"/>
          </p:cNvSpPr>
          <p:nvPr/>
        </p:nvSpPr>
        <p:spPr bwMode="auto">
          <a:xfrm>
            <a:off x="3465421" y="6539833"/>
            <a:ext cx="221406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https://en.wikipedia.org/wiki/Fourth_Crusade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4B5EB448-2B59-4617-8FB1-25816B33B48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0" y="676254"/>
            <a:ext cx="9144000" cy="5699760"/>
          </a:xfrm>
          <a:prstGeom prst="rect">
            <a:avLst/>
          </a:prstGeom>
        </p:spPr>
      </p:pic>
      <p:sp>
        <p:nvSpPr>
          <p:cNvPr id="13" name="Rectangle 4">
            <a:extLst>
              <a:ext uri="{FF2B5EF4-FFF2-40B4-BE49-F238E27FC236}">
                <a16:creationId xmlns:a16="http://schemas.microsoft.com/office/drawing/2014/main" id="{76827253-B58E-4D95-A4E9-D8778C37520D}"/>
              </a:ext>
            </a:extLst>
          </p:cNvPr>
          <p:cNvSpPr>
            <a:spLocks noChangeArrowheads="1"/>
          </p:cNvSpPr>
          <p:nvPr/>
        </p:nvSpPr>
        <p:spPr bwMode="auto">
          <a:xfrm>
            <a:off x="1741488" y="5365765"/>
            <a:ext cx="5675312" cy="830997"/>
          </a:xfrm>
          <a:prstGeom prst="rect">
            <a:avLst/>
          </a:prstGeom>
          <a:noFill/>
          <a:ln w="9525">
            <a:noFill/>
            <a:miter lim="800000"/>
            <a:headEnd/>
            <a:tailEnd/>
          </a:ln>
        </p:spPr>
        <p:txBody>
          <a:bodyPr>
            <a:spAutoFit/>
          </a:bodyPr>
          <a:lstStyle/>
          <a:p>
            <a:pPr algn="ctr"/>
            <a:r>
              <a:rPr lang="en-US" sz="2400" b="1" dirty="0">
                <a:solidFill>
                  <a:srgbClr val="FFFFFF"/>
                </a:solidFill>
                <a:latin typeface="Arial" charset="0"/>
              </a:rPr>
              <a:t>The Siege of Constantinople, 1204.</a:t>
            </a:r>
          </a:p>
          <a:p>
            <a:pPr algn="ctr"/>
            <a:r>
              <a:rPr lang="en-US" sz="2400" b="1" dirty="0">
                <a:solidFill>
                  <a:srgbClr val="FFFFFF"/>
                </a:solidFill>
                <a:latin typeface="Arial" charset="0"/>
              </a:rPr>
              <a:t>“The (so-called) Fourth Crusade”.</a:t>
            </a:r>
          </a:p>
        </p:txBody>
      </p:sp>
    </p:spTree>
    <p:extLst>
      <p:ext uri="{BB962C8B-B14F-4D97-AF65-F5344CB8AC3E}">
        <p14:creationId xmlns:p14="http://schemas.microsoft.com/office/powerpoint/2010/main" val="2545540691"/>
      </p:ext>
    </p:extLst>
  </p:cSld>
  <p:clrMapOvr>
    <a:masterClrMapping/>
  </p:clrMapOvr>
  <p:transition/>
</p:sld>
</file>

<file path=ppt/slides/slide20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Tree>
  </p:cSld>
  <p:clrMapOvr>
    <a:masterClrMapping/>
  </p:clrMapOvr>
  <p:transition/>
</p:sld>
</file>

<file path=ppt/slides/slide20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3566652" y="6554347"/>
            <a:ext cx="198644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http://en.wikipedia.org/wiki/Joan_of_arc</a:t>
            </a:r>
            <a:endParaRPr lang="en-US" sz="800" dirty="0">
              <a:solidFill>
                <a:srgbClr val="FFFFFF"/>
              </a:solidFill>
              <a:latin typeface="Arial" charset="0"/>
            </a:endParaRPr>
          </a:p>
        </p:txBody>
      </p:sp>
      <p:sp>
        <p:nvSpPr>
          <p:cNvPr id="427011" name="Rectangle 4"/>
          <p:cNvSpPr>
            <a:spLocks noChangeArrowheads="1"/>
          </p:cNvSpPr>
          <p:nvPr/>
        </p:nvSpPr>
        <p:spPr bwMode="auto">
          <a:xfrm>
            <a:off x="618567" y="5594350"/>
            <a:ext cx="7915835" cy="892552"/>
          </a:xfrm>
          <a:prstGeom prst="rect">
            <a:avLst/>
          </a:prstGeom>
          <a:noFill/>
          <a:ln w="9525">
            <a:noFill/>
            <a:miter lim="800000"/>
            <a:headEnd/>
            <a:tailEnd/>
          </a:ln>
        </p:spPr>
        <p:txBody>
          <a:bodyPr wrap="square">
            <a:spAutoFit/>
          </a:bodyPr>
          <a:lstStyle/>
          <a:p>
            <a:pPr algn="ctr"/>
            <a:r>
              <a:rPr lang="en-US" b="1" dirty="0">
                <a:solidFill>
                  <a:srgbClr val="FFFFFF"/>
                </a:solidFill>
                <a:latin typeface="Arial" charset="0"/>
              </a:rPr>
              <a:t>Saint Joan of Arc</a:t>
            </a:r>
            <a:br>
              <a:rPr lang="en-US" dirty="0">
                <a:solidFill>
                  <a:srgbClr val="FFFFFF"/>
                </a:solidFill>
                <a:latin typeface="Arial" charset="0"/>
              </a:rPr>
            </a:br>
            <a:r>
              <a:rPr lang="en-US" sz="1400" dirty="0">
                <a:solidFill>
                  <a:srgbClr val="FFFFFF"/>
                </a:solidFill>
                <a:latin typeface="Arial" charset="0"/>
              </a:rPr>
              <a:t>Burned at the stake by an ecclesiastical court for leading the French Armey by divine guidance</a:t>
            </a:r>
          </a:p>
          <a:p>
            <a:pPr algn="ctr"/>
            <a:r>
              <a:rPr lang="en-US" sz="1400" dirty="0">
                <a:solidFill>
                  <a:srgbClr val="FFFFFF"/>
                </a:solidFill>
                <a:latin typeface="Arial" charset="0"/>
              </a:rPr>
              <a:t>During the Hundred Years’ War (1337 to 1453</a:t>
            </a:r>
            <a:r>
              <a:rPr lang="en-US" sz="2000" dirty="0">
                <a:solidFill>
                  <a:srgbClr val="FFFFFF"/>
                </a:solidFill>
                <a:latin typeface="Arial" charset="0"/>
              </a:rPr>
              <a:t>) </a:t>
            </a:r>
          </a:p>
        </p:txBody>
      </p:sp>
      <p:pic>
        <p:nvPicPr>
          <p:cNvPr id="427012" name="Picture 2"/>
          <p:cNvPicPr>
            <a:picLocks noChangeAspect="1" noChangeArrowheads="1"/>
          </p:cNvPicPr>
          <p:nvPr/>
        </p:nvPicPr>
        <p:blipFill>
          <a:blip r:embed="rId5" cstate="print"/>
          <a:srcRect/>
          <a:stretch>
            <a:fillRect/>
          </a:stretch>
        </p:blipFill>
        <p:spPr bwMode="auto">
          <a:xfrm>
            <a:off x="2765425" y="96856"/>
            <a:ext cx="3619500" cy="5476875"/>
          </a:xfrm>
          <a:prstGeom prst="rect">
            <a:avLst/>
          </a:prstGeom>
          <a:noFill/>
          <a:ln w="9525">
            <a:noFill/>
            <a:miter lim="800000"/>
            <a:headEnd/>
            <a:tailEnd/>
          </a:ln>
        </p:spPr>
      </p:pic>
      <p:sp>
        <p:nvSpPr>
          <p:cNvPr id="2" name="Rectangle 3">
            <a:extLst>
              <a:ext uri="{FF2B5EF4-FFF2-40B4-BE49-F238E27FC236}">
                <a16:creationId xmlns:a16="http://schemas.microsoft.com/office/drawing/2014/main" id="{6F8A8248-AA9A-3BA2-3BE4-1868A470B682}"/>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p:spTree>
    <p:extLst>
      <p:ext uri="{BB962C8B-B14F-4D97-AF65-F5344CB8AC3E}">
        <p14:creationId xmlns:p14="http://schemas.microsoft.com/office/powerpoint/2010/main" val="2463600181"/>
      </p:ext>
    </p:extLst>
  </p:cSld>
  <p:clrMapOvr>
    <a:masterClrMapping/>
  </p:clrMapOvr>
  <p:transition/>
</p:sld>
</file>

<file path=ppt/slides/slide20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766253"/>
            <a:ext cx="6908800" cy="1754326"/>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and </a:t>
            </a:r>
            <a:r>
              <a:rPr lang="en-US" sz="3600" b="1" dirty="0" err="1">
                <a:solidFill>
                  <a:srgbClr val="FF0000"/>
                </a:solidFill>
              </a:rPr>
              <a:t>Ideationism</a:t>
            </a:r>
            <a:r>
              <a:rPr lang="en-US" sz="3600" b="1" dirty="0">
                <a:solidFill>
                  <a:srgbClr val="FF0000"/>
                </a:solidFill>
              </a:rPr>
              <a:t> </a:t>
            </a:r>
            <a:r>
              <a:rPr lang="en-US" sz="3600" b="1" dirty="0">
                <a:solidFill>
                  <a:srgbClr val="FFFFFF"/>
                </a:solidFill>
              </a:rPr>
              <a:t>will probably be around “forever” . . .</a:t>
            </a:r>
          </a:p>
        </p:txBody>
      </p:sp>
    </p:spTree>
  </p:cSld>
  <p:clrMapOvr>
    <a:masterClrMapping/>
  </p:clrMapOvr>
  <p:transition/>
</p:sld>
</file>

<file path=ppt/slides/slide20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27010" name="Text Box 2">
            <a:hlinkClick r:id="rId3"/>
          </p:cNvPr>
          <p:cNvSpPr txBox="1">
            <a:spLocks noChangeArrowheads="1"/>
          </p:cNvSpPr>
          <p:nvPr/>
        </p:nvSpPr>
        <p:spPr bwMode="auto">
          <a:xfrm>
            <a:off x="2534315" y="6554347"/>
            <a:ext cx="405111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http://thecaucus.blogs.nytimes.com/2010/02/19/pawlentys-principles-gods-in-charge/</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cstate="print"/>
          <a:srcRect/>
          <a:stretch>
            <a:fillRect/>
          </a:stretch>
        </p:blipFill>
        <p:spPr bwMode="auto">
          <a:xfrm>
            <a:off x="682170" y="1146620"/>
            <a:ext cx="7772400" cy="4857750"/>
          </a:xfrm>
          <a:prstGeom prst="rect">
            <a:avLst/>
          </a:prstGeom>
          <a:noFill/>
          <a:ln w="9525">
            <a:noFill/>
            <a:miter lim="800000"/>
            <a:headEnd/>
            <a:tailEnd/>
          </a:ln>
        </p:spPr>
      </p:pic>
      <p:pic>
        <p:nvPicPr>
          <p:cNvPr id="1027" name="Picture 3"/>
          <p:cNvPicPr>
            <a:picLocks noChangeAspect="1" noChangeArrowheads="1"/>
          </p:cNvPicPr>
          <p:nvPr/>
        </p:nvPicPr>
        <p:blipFill>
          <a:blip r:embed="rId6" cstate="print"/>
          <a:srcRect/>
          <a:stretch>
            <a:fillRect/>
          </a:stretch>
        </p:blipFill>
        <p:spPr bwMode="auto">
          <a:xfrm>
            <a:off x="1056598" y="1258440"/>
            <a:ext cx="1457325" cy="219075"/>
          </a:xfrm>
          <a:prstGeom prst="rect">
            <a:avLst/>
          </a:prstGeom>
          <a:noFill/>
          <a:ln w="9525">
            <a:noFill/>
            <a:miter lim="800000"/>
            <a:headEnd/>
            <a:tailEnd/>
          </a:ln>
        </p:spPr>
      </p:pic>
      <p:sp>
        <p:nvSpPr>
          <p:cNvPr id="10" name="Rectangle 9"/>
          <p:cNvSpPr/>
          <p:nvPr/>
        </p:nvSpPr>
        <p:spPr>
          <a:xfrm>
            <a:off x="3174251" y="1349835"/>
            <a:ext cx="2005677" cy="435425"/>
          </a:xfrm>
          <a:prstGeom prst="rect">
            <a:avLst/>
          </a:prstGeom>
          <a:solidFill>
            <a:srgbClr val="FFFFFF"/>
          </a:solidFill>
        </p:spPr>
        <p:txBody>
          <a:bodyPr wrap="square">
            <a:noAutofit/>
          </a:bodyPr>
          <a:lstStyle/>
          <a:p>
            <a:r>
              <a:rPr lang="en-US" dirty="0"/>
              <a:t>19 February 2010</a:t>
            </a:r>
          </a:p>
        </p:txBody>
      </p:sp>
      <p:sp>
        <p:nvSpPr>
          <p:cNvPr id="8" name="Rectangle 3"/>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32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Cultural Materialism</a:t>
            </a:r>
            <a:endParaRPr lang="en-US" sz="2800" b="1" i="1" kern="0" dirty="0">
              <a:solidFill>
                <a:srgbClr val="BBE0E3">
                  <a:lumMod val="90000"/>
                </a:srgbClr>
              </a:solidFill>
              <a:latin typeface="Arial"/>
            </a:endParaRPr>
          </a:p>
        </p:txBody>
      </p:sp>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201B6651-48DF-41A8-9BD7-059DF3F2538E}"/>
                  </a:ext>
                </a:extLst>
              </p14:cNvPr>
              <p14:cNvContentPartPr/>
              <p14:nvPr/>
            </p14:nvContentPartPr>
            <p14:xfrm>
              <a:off x="3073253" y="2285213"/>
              <a:ext cx="1370880" cy="43560"/>
            </p14:xfrm>
          </p:contentPart>
        </mc:Choice>
        <mc:Fallback xmlns="">
          <p:pic>
            <p:nvPicPr>
              <p:cNvPr id="2" name="Ink 1">
                <a:extLst>
                  <a:ext uri="{FF2B5EF4-FFF2-40B4-BE49-F238E27FC236}">
                    <a16:creationId xmlns:a16="http://schemas.microsoft.com/office/drawing/2014/main" id="{201B6651-48DF-41A8-9BD7-059DF3F2538E}"/>
                  </a:ext>
                </a:extLst>
              </p:cNvPr>
              <p:cNvPicPr/>
              <p:nvPr/>
            </p:nvPicPr>
            <p:blipFill>
              <a:blip r:embed="rId8"/>
              <a:stretch>
                <a:fillRect/>
              </a:stretch>
            </p:blipFill>
            <p:spPr>
              <a:xfrm>
                <a:off x="3019253" y="2177213"/>
                <a:ext cx="1478520" cy="259200"/>
              </a:xfrm>
              <a:prstGeom prst="rect">
                <a:avLst/>
              </a:prstGeom>
            </p:spPr>
          </p:pic>
        </mc:Fallback>
      </mc:AlternateContent>
      <p:sp>
        <p:nvSpPr>
          <p:cNvPr id="4" name="TextBox 3">
            <a:extLst>
              <a:ext uri="{FF2B5EF4-FFF2-40B4-BE49-F238E27FC236}">
                <a16:creationId xmlns:a16="http://schemas.microsoft.com/office/drawing/2014/main" id="{2A2A204C-026B-DFB1-81C8-CD9AB6395993}"/>
              </a:ext>
            </a:extLst>
          </p:cNvPr>
          <p:cNvSpPr txBox="1"/>
          <p:nvPr/>
        </p:nvSpPr>
        <p:spPr>
          <a:xfrm>
            <a:off x="1138513" y="2428548"/>
            <a:ext cx="3523132" cy="369332"/>
          </a:xfrm>
          <a:prstGeom prst="rect">
            <a:avLst/>
          </a:prstGeom>
          <a:solidFill>
            <a:schemeClr val="bg1"/>
          </a:solidFill>
        </p:spPr>
        <p:txBody>
          <a:bodyPr wrap="square">
            <a:spAutoFit/>
          </a:bodyPr>
          <a:lstStyle/>
          <a:p>
            <a:r>
              <a:rPr lang="en-US" dirty="0">
                <a:solidFill>
                  <a:srgbClr val="1E0903"/>
                </a:solidFill>
                <a:latin typeface="Arial" charset="0"/>
              </a:rPr>
              <a:t>[</a:t>
            </a:r>
            <a:r>
              <a:rPr lang="en-US" sz="1800" dirty="0">
                <a:solidFill>
                  <a:srgbClr val="1E0903"/>
                </a:solidFill>
                <a:latin typeface="Arial" charset="0"/>
              </a:rPr>
              <a:t>Former Governor of Minnesota] </a:t>
            </a:r>
            <a:endParaRPr lang="en-US" dirty="0">
              <a:solidFill>
                <a:srgbClr val="1E0903"/>
              </a:solidFill>
            </a:endParaRPr>
          </a:p>
        </p:txBody>
      </p:sp>
      <p:sp>
        <p:nvSpPr>
          <p:cNvPr id="5" name="Freeform 6">
            <a:extLst>
              <a:ext uri="{FF2B5EF4-FFF2-40B4-BE49-F238E27FC236}">
                <a16:creationId xmlns:a16="http://schemas.microsoft.com/office/drawing/2014/main" id="{58963BF4-47E8-9BD5-6F0B-8DB6B5A1D7EF}"/>
              </a:ext>
            </a:extLst>
          </p:cNvPr>
          <p:cNvSpPr/>
          <p:nvPr/>
        </p:nvSpPr>
        <p:spPr>
          <a:xfrm rot="21419196">
            <a:off x="983979" y="2002292"/>
            <a:ext cx="3979636" cy="896941"/>
          </a:xfrm>
          <a:custGeom>
            <a:avLst/>
            <a:gdLst>
              <a:gd name="connsiteX0" fmla="*/ 147562 w 3609219"/>
              <a:gd name="connsiteY0" fmla="*/ 181428 h 1151466"/>
              <a:gd name="connsiteX1" fmla="*/ 771676 w 3609219"/>
              <a:gd name="connsiteY1" fmla="*/ 21771 h 1151466"/>
              <a:gd name="connsiteX2" fmla="*/ 1352247 w 3609219"/>
              <a:gd name="connsiteY2" fmla="*/ 50799 h 1151466"/>
              <a:gd name="connsiteX3" fmla="*/ 2397276 w 3609219"/>
              <a:gd name="connsiteY3" fmla="*/ 137885 h 1151466"/>
              <a:gd name="connsiteX4" fmla="*/ 3297162 w 3609219"/>
              <a:gd name="connsiteY4" fmla="*/ 181428 h 1151466"/>
              <a:gd name="connsiteX5" fmla="*/ 3413276 w 3609219"/>
              <a:gd name="connsiteY5" fmla="*/ 515256 h 1151466"/>
              <a:gd name="connsiteX6" fmla="*/ 3543905 w 3609219"/>
              <a:gd name="connsiteY6" fmla="*/ 921656 h 1151466"/>
              <a:gd name="connsiteX7" fmla="*/ 3021390 w 3609219"/>
              <a:gd name="connsiteY7" fmla="*/ 1139371 h 1151466"/>
              <a:gd name="connsiteX8" fmla="*/ 1947333 w 3609219"/>
              <a:gd name="connsiteY8" fmla="*/ 994228 h 1151466"/>
              <a:gd name="connsiteX9" fmla="*/ 1163562 w 3609219"/>
              <a:gd name="connsiteY9" fmla="*/ 1066799 h 1151466"/>
              <a:gd name="connsiteX10" fmla="*/ 539447 w 3609219"/>
              <a:gd name="connsiteY10" fmla="*/ 979714 h 1151466"/>
              <a:gd name="connsiteX11" fmla="*/ 74990 w 3609219"/>
              <a:gd name="connsiteY11" fmla="*/ 820056 h 1151466"/>
              <a:gd name="connsiteX12" fmla="*/ 89505 w 3609219"/>
              <a:gd name="connsiteY12" fmla="*/ 500742 h 1151466"/>
              <a:gd name="connsiteX13" fmla="*/ 118533 w 3609219"/>
              <a:gd name="connsiteY13" fmla="*/ 283028 h 1151466"/>
              <a:gd name="connsiteX14" fmla="*/ 205619 w 3609219"/>
              <a:gd name="connsiteY14" fmla="*/ 137885 h 1151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609219" h="1151466">
                <a:moveTo>
                  <a:pt x="147562" y="181428"/>
                </a:moveTo>
                <a:cubicBezTo>
                  <a:pt x="359228" y="112485"/>
                  <a:pt x="570895" y="43542"/>
                  <a:pt x="771676" y="21771"/>
                </a:cubicBezTo>
                <a:cubicBezTo>
                  <a:pt x="972457" y="0"/>
                  <a:pt x="1081314" y="31447"/>
                  <a:pt x="1352247" y="50799"/>
                </a:cubicBezTo>
                <a:cubicBezTo>
                  <a:pt x="1623180" y="70151"/>
                  <a:pt x="2073124" y="116114"/>
                  <a:pt x="2397276" y="137885"/>
                </a:cubicBezTo>
                <a:cubicBezTo>
                  <a:pt x="2721428" y="159656"/>
                  <a:pt x="3127829" y="118533"/>
                  <a:pt x="3297162" y="181428"/>
                </a:cubicBezTo>
                <a:cubicBezTo>
                  <a:pt x="3466495" y="244323"/>
                  <a:pt x="3372152" y="391885"/>
                  <a:pt x="3413276" y="515256"/>
                </a:cubicBezTo>
                <a:cubicBezTo>
                  <a:pt x="3454400" y="638627"/>
                  <a:pt x="3609219" y="817637"/>
                  <a:pt x="3543905" y="921656"/>
                </a:cubicBezTo>
                <a:cubicBezTo>
                  <a:pt x="3478591" y="1025675"/>
                  <a:pt x="3287485" y="1127276"/>
                  <a:pt x="3021390" y="1139371"/>
                </a:cubicBezTo>
                <a:cubicBezTo>
                  <a:pt x="2755295" y="1151466"/>
                  <a:pt x="2256971" y="1006323"/>
                  <a:pt x="1947333" y="994228"/>
                </a:cubicBezTo>
                <a:cubicBezTo>
                  <a:pt x="1637695" y="982133"/>
                  <a:pt x="1398210" y="1069218"/>
                  <a:pt x="1163562" y="1066799"/>
                </a:cubicBezTo>
                <a:cubicBezTo>
                  <a:pt x="928914" y="1064380"/>
                  <a:pt x="720876" y="1020838"/>
                  <a:pt x="539447" y="979714"/>
                </a:cubicBezTo>
                <a:cubicBezTo>
                  <a:pt x="358018" y="938590"/>
                  <a:pt x="149980" y="899885"/>
                  <a:pt x="74990" y="820056"/>
                </a:cubicBezTo>
                <a:cubicBezTo>
                  <a:pt x="0" y="740227"/>
                  <a:pt x="82248" y="590246"/>
                  <a:pt x="89505" y="500742"/>
                </a:cubicBezTo>
                <a:cubicBezTo>
                  <a:pt x="96762" y="411238"/>
                  <a:pt x="99181" y="343504"/>
                  <a:pt x="118533" y="283028"/>
                </a:cubicBezTo>
                <a:cubicBezTo>
                  <a:pt x="137885" y="222552"/>
                  <a:pt x="169333" y="166914"/>
                  <a:pt x="205619" y="137885"/>
                </a:cubicBezTo>
              </a:path>
            </a:pathLst>
          </a:custGeom>
          <a:ln w="76200">
            <a:solidFill>
              <a:srgbClr val="FF0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n-US">
              <a:solidFill>
                <a:srgbClr val="000000"/>
              </a:solidFill>
            </a:endParaRPr>
          </a:p>
        </p:txBody>
      </p:sp>
      <p:sp>
        <p:nvSpPr>
          <p:cNvPr id="6" name="AutoShape 8">
            <a:extLst>
              <a:ext uri="{FF2B5EF4-FFF2-40B4-BE49-F238E27FC236}">
                <a16:creationId xmlns:a16="http://schemas.microsoft.com/office/drawing/2014/main" id="{1BC31AE0-F3CE-9190-C862-53F94453B55C}"/>
              </a:ext>
            </a:extLst>
          </p:cNvPr>
          <p:cNvSpPr>
            <a:spLocks noChangeArrowheads="1"/>
          </p:cNvSpPr>
          <p:nvPr/>
        </p:nvSpPr>
        <p:spPr bwMode="auto">
          <a:xfrm rot="7705331">
            <a:off x="4976707" y="2084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2493" y="634253"/>
            <a:ext cx="64008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68FA449-8E37-43B3-BDE7-B9AE68007AF2}"/>
                  </a:ext>
                </a:extLst>
              </p14:cNvPr>
              <p14:cNvContentPartPr/>
              <p14:nvPr/>
            </p14:nvContentPartPr>
            <p14:xfrm>
              <a:off x="2793893" y="5908973"/>
              <a:ext cx="2598480" cy="69480"/>
            </p14:xfrm>
          </p:contentPart>
        </mc:Choice>
        <mc:Fallback xmlns="">
          <p:pic>
            <p:nvPicPr>
              <p:cNvPr id="2" name="Ink 1">
                <a:extLst>
                  <a:ext uri="{FF2B5EF4-FFF2-40B4-BE49-F238E27FC236}">
                    <a16:creationId xmlns:a16="http://schemas.microsoft.com/office/drawing/2014/main" id="{B68FA449-8E37-43B3-BDE7-B9AE68007AF2}"/>
                  </a:ext>
                </a:extLst>
              </p:cNvPr>
              <p:cNvPicPr/>
              <p:nvPr/>
            </p:nvPicPr>
            <p:blipFill>
              <a:blip r:embed="rId7"/>
              <a:stretch>
                <a:fillRect/>
              </a:stretch>
            </p:blipFill>
            <p:spPr>
              <a:xfrm>
                <a:off x="2739893" y="5800973"/>
                <a:ext cx="2706120" cy="285120"/>
              </a:xfrm>
              <a:prstGeom prst="rect">
                <a:avLst/>
              </a:prstGeom>
            </p:spPr>
          </p:pic>
        </mc:Fallback>
      </mc:AlternateContent>
      <p:sp>
        <p:nvSpPr>
          <p:cNvPr id="3" name="AutoShape 8">
            <a:extLst>
              <a:ext uri="{FF2B5EF4-FFF2-40B4-BE49-F238E27FC236}">
                <a16:creationId xmlns:a16="http://schemas.microsoft.com/office/drawing/2014/main" id="{B0141825-4BA1-5DB6-79DF-0B624836BFD0}"/>
              </a:ext>
            </a:extLst>
          </p:cNvPr>
          <p:cNvSpPr>
            <a:spLocks noChangeArrowheads="1"/>
          </p:cNvSpPr>
          <p:nvPr/>
        </p:nvSpPr>
        <p:spPr bwMode="auto">
          <a:xfrm rot="7705331">
            <a:off x="5433907" y="1081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30968439"/>
      </p:ext>
    </p:extLst>
  </p:cSld>
  <p:clrMapOvr>
    <a:masterClrMapping/>
  </p:clrMapOvr>
  <p:transition/>
</p:sld>
</file>

<file path=ppt/slides/slide2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0" name="Rectangle 3">
            <a:extLst>
              <a:ext uri="{FF2B5EF4-FFF2-40B4-BE49-F238E27FC236}">
                <a16:creationId xmlns:a16="http://schemas.microsoft.com/office/drawing/2014/main" id="{9898E29C-1D82-410F-A03B-7B0C80C21511}"/>
              </a:ext>
            </a:extLst>
          </p:cNvPr>
          <p:cNvSpPr txBox="1">
            <a:spLocks noChangeArrowheads="1"/>
          </p:cNvSpPr>
          <p:nvPr/>
        </p:nvSpPr>
        <p:spPr bwMode="auto">
          <a:xfrm>
            <a:off x="532945" y="2935506"/>
            <a:ext cx="8103053"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1" u="none" strike="noStrike" kern="0" cap="none" spc="0" normalizeH="0" baseline="0" noProof="0" dirty="0">
                <a:ln>
                  <a:noFill/>
                </a:ln>
                <a:solidFill>
                  <a:srgbClr val="BBE0E3">
                    <a:lumMod val="90000"/>
                  </a:srgbClr>
                </a:solidFill>
                <a:effectLst/>
                <a:uLnTx/>
                <a:uFillTx/>
                <a:latin typeface="Arial"/>
                <a:ea typeface="+mn-ea"/>
                <a:cs typeface="+mn-cs"/>
              </a:rPr>
              <a:t>to preserve the sanctity of marriage . . .</a:t>
            </a: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Tree>
    <p:extLst>
      <p:ext uri="{BB962C8B-B14F-4D97-AF65-F5344CB8AC3E}">
        <p14:creationId xmlns:p14="http://schemas.microsoft.com/office/powerpoint/2010/main" val="4146327272"/>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Tree>
  </p:cSld>
  <p:clrMapOvr>
    <a:masterClrMapping/>
  </p:clrMapOvr>
  <p:transition/>
</p:sld>
</file>

<file path=ppt/slides/slide21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2292" y="185517"/>
            <a:ext cx="7005436"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Rectangle 3"/>
          <p:cNvSpPr txBox="1">
            <a:spLocks noChangeArrowheads="1"/>
          </p:cNvSpPr>
          <p:nvPr/>
        </p:nvSpPr>
        <p:spPr bwMode="auto">
          <a:xfrm>
            <a:off x="4884662" y="481507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17" name="Text Box 2">
            <a:hlinkClick r:id="rId4"/>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http://www.bbc.com/news/world-us-canada-34145941</a:t>
            </a:r>
            <a:endParaRPr lang="en-US" sz="800" dirty="0">
              <a:solidFill>
                <a:srgbClr val="FFFFFF"/>
              </a:solidFill>
              <a:latin typeface="Arial" charset="0"/>
            </a:endParaRPr>
          </a:p>
        </p:txBody>
      </p:sp>
      <p:sp>
        <p:nvSpPr>
          <p:cNvPr id="19" name="Rectangle 18"/>
          <p:cNvSpPr/>
          <p:nvPr/>
        </p:nvSpPr>
        <p:spPr>
          <a:xfrm>
            <a:off x="3058898" y="4986014"/>
            <a:ext cx="1673856" cy="461665"/>
          </a:xfrm>
          <a:prstGeom prst="rect">
            <a:avLst/>
          </a:prstGeom>
        </p:spPr>
        <p:txBody>
          <a:bodyPr wrap="none">
            <a:spAutoFit/>
          </a:bodyPr>
          <a:lstStyle/>
          <a:p>
            <a:pPr algn="ctr"/>
            <a:r>
              <a:rPr lang="en-US" sz="2400" b="1" dirty="0">
                <a:solidFill>
                  <a:srgbClr val="FFFFFF"/>
                </a:solidFill>
              </a:rPr>
              <a:t>Kim Davis</a:t>
            </a:r>
          </a:p>
        </p:txBody>
      </p:sp>
      <p:sp>
        <p:nvSpPr>
          <p:cNvPr id="15" name="Freeform 14"/>
          <p:cNvSpPr/>
          <p:nvPr/>
        </p:nvSpPr>
        <p:spPr>
          <a:xfrm>
            <a:off x="2394860" y="5776685"/>
            <a:ext cx="3309257" cy="435430"/>
          </a:xfrm>
          <a:custGeom>
            <a:avLst/>
            <a:gdLst>
              <a:gd name="connsiteX0" fmla="*/ 1524000 w 3309257"/>
              <a:gd name="connsiteY0" fmla="*/ 406401 h 435430"/>
              <a:gd name="connsiteX1" fmla="*/ 1291772 w 3309257"/>
              <a:gd name="connsiteY1" fmla="*/ 377372 h 435430"/>
              <a:gd name="connsiteX2" fmla="*/ 1117600 w 3309257"/>
              <a:gd name="connsiteY2" fmla="*/ 391887 h 435430"/>
              <a:gd name="connsiteX3" fmla="*/ 899886 w 3309257"/>
              <a:gd name="connsiteY3" fmla="*/ 420915 h 435430"/>
              <a:gd name="connsiteX4" fmla="*/ 798286 w 3309257"/>
              <a:gd name="connsiteY4" fmla="*/ 435430 h 435430"/>
              <a:gd name="connsiteX5" fmla="*/ 522515 w 3309257"/>
              <a:gd name="connsiteY5" fmla="*/ 420915 h 435430"/>
              <a:gd name="connsiteX6" fmla="*/ 449943 w 3309257"/>
              <a:gd name="connsiteY6" fmla="*/ 406401 h 435430"/>
              <a:gd name="connsiteX7" fmla="*/ 391886 w 3309257"/>
              <a:gd name="connsiteY7" fmla="*/ 391887 h 435430"/>
              <a:gd name="connsiteX8" fmla="*/ 58057 w 3309257"/>
              <a:gd name="connsiteY8" fmla="*/ 377372 h 435430"/>
              <a:gd name="connsiteX9" fmla="*/ 29029 w 3309257"/>
              <a:gd name="connsiteY9" fmla="*/ 333830 h 435430"/>
              <a:gd name="connsiteX10" fmla="*/ 0 w 3309257"/>
              <a:gd name="connsiteY10" fmla="*/ 246744 h 435430"/>
              <a:gd name="connsiteX11" fmla="*/ 58057 w 3309257"/>
              <a:gd name="connsiteY11" fmla="*/ 159658 h 435430"/>
              <a:gd name="connsiteX12" fmla="*/ 101600 w 3309257"/>
              <a:gd name="connsiteY12" fmla="*/ 145144 h 435430"/>
              <a:gd name="connsiteX13" fmla="*/ 275772 w 3309257"/>
              <a:gd name="connsiteY13" fmla="*/ 58058 h 435430"/>
              <a:gd name="connsiteX14" fmla="*/ 899886 w 3309257"/>
              <a:gd name="connsiteY14" fmla="*/ 72572 h 435430"/>
              <a:gd name="connsiteX15" fmla="*/ 986972 w 3309257"/>
              <a:gd name="connsiteY15" fmla="*/ 87087 h 435430"/>
              <a:gd name="connsiteX16" fmla="*/ 1669143 w 3309257"/>
              <a:gd name="connsiteY16" fmla="*/ 72572 h 435430"/>
              <a:gd name="connsiteX17" fmla="*/ 1799772 w 3309257"/>
              <a:gd name="connsiteY17" fmla="*/ 58058 h 435430"/>
              <a:gd name="connsiteX18" fmla="*/ 1988457 w 3309257"/>
              <a:gd name="connsiteY18" fmla="*/ 29030 h 435430"/>
              <a:gd name="connsiteX19" fmla="*/ 2351315 w 3309257"/>
              <a:gd name="connsiteY19" fmla="*/ 14515 h 435430"/>
              <a:gd name="connsiteX20" fmla="*/ 2394857 w 3309257"/>
              <a:gd name="connsiteY20" fmla="*/ 1 h 435430"/>
              <a:gd name="connsiteX21" fmla="*/ 2902857 w 3309257"/>
              <a:gd name="connsiteY21" fmla="*/ 29030 h 435430"/>
              <a:gd name="connsiteX22" fmla="*/ 3048000 w 3309257"/>
              <a:gd name="connsiteY22" fmla="*/ 87087 h 435430"/>
              <a:gd name="connsiteX23" fmla="*/ 3135086 w 3309257"/>
              <a:gd name="connsiteY23" fmla="*/ 145144 h 435430"/>
              <a:gd name="connsiteX24" fmla="*/ 3265715 w 3309257"/>
              <a:gd name="connsiteY24" fmla="*/ 188687 h 435430"/>
              <a:gd name="connsiteX25" fmla="*/ 3309257 w 3309257"/>
              <a:gd name="connsiteY25" fmla="*/ 203201 h 435430"/>
              <a:gd name="connsiteX26" fmla="*/ 3265715 w 3309257"/>
              <a:gd name="connsiteY26" fmla="*/ 348344 h 435430"/>
              <a:gd name="connsiteX27" fmla="*/ 3178629 w 3309257"/>
              <a:gd name="connsiteY27" fmla="*/ 391887 h 435430"/>
              <a:gd name="connsiteX28" fmla="*/ 2975429 w 3309257"/>
              <a:gd name="connsiteY28" fmla="*/ 435430 h 435430"/>
              <a:gd name="connsiteX29" fmla="*/ 2351315 w 3309257"/>
              <a:gd name="connsiteY29" fmla="*/ 420915 h 435430"/>
              <a:gd name="connsiteX30" fmla="*/ 2249715 w 3309257"/>
              <a:gd name="connsiteY30" fmla="*/ 406401 h 435430"/>
              <a:gd name="connsiteX31" fmla="*/ 2133600 w 3309257"/>
              <a:gd name="connsiteY31" fmla="*/ 391887 h 435430"/>
              <a:gd name="connsiteX32" fmla="*/ 1915886 w 3309257"/>
              <a:gd name="connsiteY32" fmla="*/ 377372 h 435430"/>
              <a:gd name="connsiteX33" fmla="*/ 1625600 w 3309257"/>
              <a:gd name="connsiteY33" fmla="*/ 391887 h 435430"/>
              <a:gd name="connsiteX34" fmla="*/ 1524000 w 3309257"/>
              <a:gd name="connsiteY34" fmla="*/ 406401 h 4354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3309257" h="435430">
                <a:moveTo>
                  <a:pt x="1524000" y="406401"/>
                </a:moveTo>
                <a:cubicBezTo>
                  <a:pt x="1468362" y="403982"/>
                  <a:pt x="1392253" y="377372"/>
                  <a:pt x="1291772" y="377372"/>
                </a:cubicBezTo>
                <a:cubicBezTo>
                  <a:pt x="1233513" y="377372"/>
                  <a:pt x="1175657" y="387049"/>
                  <a:pt x="1117600" y="391887"/>
                </a:cubicBezTo>
                <a:cubicBezTo>
                  <a:pt x="1014004" y="426418"/>
                  <a:pt x="1107520" y="399058"/>
                  <a:pt x="899886" y="420915"/>
                </a:cubicBezTo>
                <a:cubicBezTo>
                  <a:pt x="865863" y="424496"/>
                  <a:pt x="832153" y="430592"/>
                  <a:pt x="798286" y="435430"/>
                </a:cubicBezTo>
                <a:cubicBezTo>
                  <a:pt x="706362" y="430592"/>
                  <a:pt x="614248" y="428560"/>
                  <a:pt x="522515" y="420915"/>
                </a:cubicBezTo>
                <a:cubicBezTo>
                  <a:pt x="497931" y="418866"/>
                  <a:pt x="474025" y="411752"/>
                  <a:pt x="449943" y="406401"/>
                </a:cubicBezTo>
                <a:cubicBezTo>
                  <a:pt x="430470" y="402074"/>
                  <a:pt x="411779" y="393361"/>
                  <a:pt x="391886" y="391887"/>
                </a:cubicBezTo>
                <a:cubicBezTo>
                  <a:pt x="280809" y="383659"/>
                  <a:pt x="169333" y="382210"/>
                  <a:pt x="58057" y="377372"/>
                </a:cubicBezTo>
                <a:cubicBezTo>
                  <a:pt x="48381" y="362858"/>
                  <a:pt x="36114" y="349770"/>
                  <a:pt x="29029" y="333830"/>
                </a:cubicBezTo>
                <a:cubicBezTo>
                  <a:pt x="16602" y="305868"/>
                  <a:pt x="0" y="246744"/>
                  <a:pt x="0" y="246744"/>
                </a:cubicBezTo>
                <a:cubicBezTo>
                  <a:pt x="15217" y="201095"/>
                  <a:pt x="11463" y="190721"/>
                  <a:pt x="58057" y="159658"/>
                </a:cubicBezTo>
                <a:cubicBezTo>
                  <a:pt x="70787" y="151171"/>
                  <a:pt x="87086" y="149982"/>
                  <a:pt x="101600" y="145144"/>
                </a:cubicBezTo>
                <a:cubicBezTo>
                  <a:pt x="214146" y="70114"/>
                  <a:pt x="155588" y="98120"/>
                  <a:pt x="275772" y="58058"/>
                </a:cubicBezTo>
                <a:lnTo>
                  <a:pt x="899886" y="72572"/>
                </a:lnTo>
                <a:cubicBezTo>
                  <a:pt x="929291" y="73772"/>
                  <a:pt x="957543" y="87087"/>
                  <a:pt x="986972" y="87087"/>
                </a:cubicBezTo>
                <a:cubicBezTo>
                  <a:pt x="1214414" y="87087"/>
                  <a:pt x="1441753" y="77410"/>
                  <a:pt x="1669143" y="72572"/>
                </a:cubicBezTo>
                <a:cubicBezTo>
                  <a:pt x="1712686" y="67734"/>
                  <a:pt x="1756401" y="64254"/>
                  <a:pt x="1799772" y="58058"/>
                </a:cubicBezTo>
                <a:cubicBezTo>
                  <a:pt x="1917972" y="41173"/>
                  <a:pt x="1836195" y="38258"/>
                  <a:pt x="1988457" y="29030"/>
                </a:cubicBezTo>
                <a:cubicBezTo>
                  <a:pt x="2109285" y="21707"/>
                  <a:pt x="2230362" y="19353"/>
                  <a:pt x="2351315" y="14515"/>
                </a:cubicBezTo>
                <a:cubicBezTo>
                  <a:pt x="2365829" y="9677"/>
                  <a:pt x="2379558" y="1"/>
                  <a:pt x="2394857" y="1"/>
                </a:cubicBezTo>
                <a:cubicBezTo>
                  <a:pt x="2725306" y="1"/>
                  <a:pt x="2694863" y="-685"/>
                  <a:pt x="2902857" y="29030"/>
                </a:cubicBezTo>
                <a:cubicBezTo>
                  <a:pt x="2955628" y="46620"/>
                  <a:pt x="2994296" y="58170"/>
                  <a:pt x="3048000" y="87087"/>
                </a:cubicBezTo>
                <a:cubicBezTo>
                  <a:pt x="3078718" y="103627"/>
                  <a:pt x="3101988" y="134112"/>
                  <a:pt x="3135086" y="145144"/>
                </a:cubicBezTo>
                <a:lnTo>
                  <a:pt x="3265715" y="188687"/>
                </a:lnTo>
                <a:lnTo>
                  <a:pt x="3309257" y="203201"/>
                </a:lnTo>
                <a:cubicBezTo>
                  <a:pt x="3300750" y="254243"/>
                  <a:pt x="3300872" y="306155"/>
                  <a:pt x="3265715" y="348344"/>
                </a:cubicBezTo>
                <a:cubicBezTo>
                  <a:pt x="3246288" y="371656"/>
                  <a:pt x="3206404" y="384312"/>
                  <a:pt x="3178629" y="391887"/>
                </a:cubicBezTo>
                <a:cubicBezTo>
                  <a:pt x="3064973" y="422884"/>
                  <a:pt x="3078994" y="418168"/>
                  <a:pt x="2975429" y="435430"/>
                </a:cubicBezTo>
                <a:lnTo>
                  <a:pt x="2351315" y="420915"/>
                </a:lnTo>
                <a:cubicBezTo>
                  <a:pt x="2317132" y="419548"/>
                  <a:pt x="2283625" y="410922"/>
                  <a:pt x="2249715" y="406401"/>
                </a:cubicBezTo>
                <a:cubicBezTo>
                  <a:pt x="2211051" y="401246"/>
                  <a:pt x="2172460" y="395266"/>
                  <a:pt x="2133600" y="391887"/>
                </a:cubicBezTo>
                <a:cubicBezTo>
                  <a:pt x="2061141" y="385586"/>
                  <a:pt x="1988457" y="382210"/>
                  <a:pt x="1915886" y="377372"/>
                </a:cubicBezTo>
                <a:cubicBezTo>
                  <a:pt x="1819124" y="382210"/>
                  <a:pt x="1722218" y="384730"/>
                  <a:pt x="1625600" y="391887"/>
                </a:cubicBezTo>
                <a:cubicBezTo>
                  <a:pt x="1420427" y="407085"/>
                  <a:pt x="1579638" y="408820"/>
                  <a:pt x="1524000" y="406401"/>
                </a:cubicBezTo>
                <a:close/>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141FE4C0-BC79-4E1E-A710-5F6BB4CE3CB5}"/>
                  </a:ext>
                </a:extLst>
              </p14:cNvPr>
              <p14:cNvContentPartPr/>
              <p14:nvPr/>
            </p14:nvContentPartPr>
            <p14:xfrm>
              <a:off x="1280179" y="3713722"/>
              <a:ext cx="6004080" cy="118080"/>
            </p14:xfrm>
          </p:contentPart>
        </mc:Choice>
        <mc:Fallback xmlns="">
          <p:pic>
            <p:nvPicPr>
              <p:cNvPr id="2" name="Ink 1">
                <a:extLst>
                  <a:ext uri="{FF2B5EF4-FFF2-40B4-BE49-F238E27FC236}">
                    <a16:creationId xmlns:a16="http://schemas.microsoft.com/office/drawing/2014/main" id="{141FE4C0-BC79-4E1E-A710-5F6BB4CE3CB5}"/>
                  </a:ext>
                </a:extLst>
              </p:cNvPr>
              <p:cNvPicPr/>
              <p:nvPr/>
            </p:nvPicPr>
            <p:blipFill>
              <a:blip r:embed="rId7"/>
              <a:stretch>
                <a:fillRect/>
              </a:stretch>
            </p:blipFill>
            <p:spPr>
              <a:xfrm>
                <a:off x="1226179" y="3605722"/>
                <a:ext cx="6111720" cy="333720"/>
              </a:xfrm>
              <a:prstGeom prst="rect">
                <a:avLst/>
              </a:prstGeom>
            </p:spPr>
          </p:pic>
        </mc:Fallback>
      </mc:AlternateContent>
      <p:sp>
        <p:nvSpPr>
          <p:cNvPr id="14" name="AutoShape 8">
            <a:extLst>
              <a:ext uri="{FF2B5EF4-FFF2-40B4-BE49-F238E27FC236}">
                <a16:creationId xmlns:a16="http://schemas.microsoft.com/office/drawing/2014/main" id="{82E1D67A-C824-F222-3C47-34DFE3C55955}"/>
              </a:ext>
            </a:extLst>
          </p:cNvPr>
          <p:cNvSpPr>
            <a:spLocks noChangeArrowheads="1"/>
          </p:cNvSpPr>
          <p:nvPr/>
        </p:nvSpPr>
        <p:spPr bwMode="auto">
          <a:xfrm rot="4933091">
            <a:off x="6170507" y="5018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57427323"/>
      </p:ext>
    </p:extLst>
  </p:cSld>
  <p:clrMapOvr>
    <a:masterClrMapping/>
  </p:clrMapOvr>
  <p:transition/>
</p:sld>
</file>

<file path=ppt/slides/slide2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7581" y="29712"/>
            <a:ext cx="7315200" cy="652130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Text Box 2">
            <a:hlinkClick r:id="rId4"/>
          </p:cNvPr>
          <p:cNvSpPr txBox="1">
            <a:spLocks noChangeArrowheads="1"/>
          </p:cNvSpPr>
          <p:nvPr/>
        </p:nvSpPr>
        <p:spPr bwMode="auto">
          <a:xfrm>
            <a:off x="1058213" y="6583381"/>
            <a:ext cx="6997428" cy="215444"/>
          </a:xfrm>
          <a:prstGeom prst="rect">
            <a:avLst/>
          </a:prstGeom>
          <a:noFill/>
          <a:ln w="9525">
            <a:noFill/>
            <a:miter lim="800000"/>
            <a:headEnd/>
            <a:tailEnd/>
          </a:ln>
        </p:spPr>
        <p:txBody>
          <a:bodyPr wrap="none">
            <a:spAutoFit/>
          </a:bodyPr>
          <a:lstStyle/>
          <a:p>
            <a:r>
              <a:rPr lang="en-US" sz="800" dirty="0">
                <a:solidFill>
                  <a:srgbClr val="FFFFFF"/>
                </a:solidFill>
                <a:latin typeface="Arial" charset="0"/>
                <a:hlinkClick r:id="rId5"/>
              </a:rPr>
              <a:t>https://www.salon.com/2015/09/02/kim_davis_four_marriages_the_ugly_self_righteousness_of_the_saved_that_fuels_her_marriage_license_refusal/</a:t>
            </a:r>
            <a:endParaRPr lang="en-US" sz="800" dirty="0">
              <a:solidFill>
                <a:srgbClr val="FFFFFF"/>
              </a:solidFill>
              <a:latin typeface="Arial" charset="0"/>
            </a:endParaRPr>
          </a:p>
        </p:txBody>
      </p:sp>
      <p:sp>
        <p:nvSpPr>
          <p:cNvPr id="22" name="Rectangle 3"/>
          <p:cNvSpPr txBox="1">
            <a:spLocks noChangeArrowheads="1"/>
          </p:cNvSpPr>
          <p:nvPr/>
        </p:nvSpPr>
        <p:spPr bwMode="auto">
          <a:xfrm>
            <a:off x="4942718" y="395875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2" name="Rectangle 1"/>
          <p:cNvSpPr/>
          <p:nvPr/>
        </p:nvSpPr>
        <p:spPr>
          <a:xfrm>
            <a:off x="5482829" y="836425"/>
            <a:ext cx="2274982" cy="369332"/>
          </a:xfrm>
          <a:prstGeom prst="rect">
            <a:avLst/>
          </a:prstGeom>
        </p:spPr>
        <p:txBody>
          <a:bodyPr wrap="none">
            <a:spAutoFit/>
          </a:bodyPr>
          <a:lstStyle/>
          <a:p>
            <a:r>
              <a:rPr lang="en-US" dirty="0"/>
              <a:t>02 September 2015</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9E3941E7-7B62-427F-9C6A-22E652C889D3}"/>
                  </a:ext>
                </a:extLst>
              </p14:cNvPr>
              <p14:cNvContentPartPr/>
              <p14:nvPr/>
            </p14:nvContentPartPr>
            <p14:xfrm>
              <a:off x="-372667" y="4241453"/>
              <a:ext cx="360" cy="360"/>
            </p14:xfrm>
          </p:contentPart>
        </mc:Choice>
        <mc:Fallback xmlns="">
          <p:pic>
            <p:nvPicPr>
              <p:cNvPr id="11" name="Ink 10">
                <a:extLst>
                  <a:ext uri="{FF2B5EF4-FFF2-40B4-BE49-F238E27FC236}">
                    <a16:creationId xmlns:a16="http://schemas.microsoft.com/office/drawing/2014/main" id="{9E3941E7-7B62-427F-9C6A-22E652C889D3}"/>
                  </a:ext>
                </a:extLst>
              </p:cNvPr>
              <p:cNvPicPr/>
              <p:nvPr/>
            </p:nvPicPr>
            <p:blipFill>
              <a:blip r:embed="rId9"/>
              <a:stretch>
                <a:fillRect/>
              </a:stretch>
            </p:blipFill>
            <p:spPr>
              <a:xfrm>
                <a:off x="-426667" y="4133813"/>
                <a:ext cx="108000" cy="216000"/>
              </a:xfrm>
              <a:prstGeom prst="rect">
                <a:avLst/>
              </a:prstGeom>
            </p:spPr>
          </p:pic>
        </mc:Fallback>
      </mc:AlternateContent>
    </p:spTree>
    <p:extLst>
      <p:ext uri="{BB962C8B-B14F-4D97-AF65-F5344CB8AC3E}">
        <p14:creationId xmlns:p14="http://schemas.microsoft.com/office/powerpoint/2010/main" val="2678599870"/>
      </p:ext>
    </p:extLst>
  </p:cSld>
  <p:clrMapOvr>
    <a:masterClrMapping/>
  </p:clrMapOvr>
  <p:transition/>
</p:sld>
</file>

<file path=ppt/slides/slide21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But others say “no.”</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They say the </a:t>
            </a:r>
            <a:r>
              <a:rPr kumimoji="1" lang="en-US" sz="3600" b="1" i="1" dirty="0">
                <a:solidFill>
                  <a:srgbClr val="FFFFFF"/>
                </a:solidFill>
                <a:latin typeface="Arial" charset="0"/>
              </a:rPr>
              <a:t>real</a:t>
            </a:r>
            <a:r>
              <a:rPr kumimoji="1" lang="en-US" sz="3600" b="1" dirty="0">
                <a:solidFill>
                  <a:srgbClr val="FFFFFF"/>
                </a:solidFill>
                <a:latin typeface="Arial" charset="0"/>
              </a:rPr>
              <a:t> reasons lay in </a:t>
            </a:r>
            <a:r>
              <a:rPr kumimoji="1" lang="en-US" sz="3600" b="1" dirty="0">
                <a:solidFill>
                  <a:srgbClr val="FF0000"/>
                </a:solidFill>
                <a:latin typeface="Arial" charset="0"/>
              </a:rPr>
              <a:t>materialism</a:t>
            </a:r>
            <a:r>
              <a:rPr kumimoji="1" lang="en-US" sz="3600" b="1" dirty="0">
                <a:solidFill>
                  <a:srgbClr val="FFFFFF"/>
                </a:solidFill>
                <a:latin typeface="Arial" charset="0"/>
              </a:rPr>
              <a:t> </a:t>
            </a:r>
            <a:r>
              <a:rPr kumimoji="1" lang="en-US" sz="2000" dirty="0">
                <a:solidFill>
                  <a:srgbClr val="FFFFFF"/>
                </a:solidFill>
                <a:latin typeface="Arial" charset="0"/>
              </a:rPr>
              <a:t>(not ideas) </a:t>
            </a:r>
            <a:r>
              <a:rPr kumimoji="1" lang="en-US" sz="3600" b="1" dirty="0">
                <a:solidFill>
                  <a:srgbClr val="FFFFFF"/>
                </a:solidFill>
                <a:latin typeface="Arial" charset="0"/>
              </a:rPr>
              <a:t>. . .</a:t>
            </a:r>
          </a:p>
        </p:txBody>
      </p:sp>
    </p:spTree>
  </p:cSld>
  <p:clrMapOvr>
    <a:masterClrMapping/>
  </p:clrMapOvr>
  <p:transition/>
</p:sld>
</file>

<file path=ppt/slides/slide2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525854"/>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 </a:t>
            </a:r>
            <a:r>
              <a:rPr lang="en-US" b="1" i="1" dirty="0">
                <a:solidFill>
                  <a:srgbClr val="FF0000"/>
                </a:solidFill>
              </a:rPr>
              <a:t>Cultural Materialism</a:t>
            </a:r>
            <a:endParaRPr lang="en-US" sz="2800" b="1" i="1" dirty="0">
              <a:solidFill>
                <a:srgbClr val="FF0000"/>
              </a:solidFill>
            </a:endParaRPr>
          </a:p>
          <a:p>
            <a:pPr marL="508000" indent="-508000" eaLnBrk="1" hangingPunct="1">
              <a:lnSpc>
                <a:spcPct val="150000"/>
              </a:lnSpc>
              <a:spcAft>
                <a:spcPts val="500"/>
              </a:spcAft>
              <a:buFont typeface="+mj-lt"/>
              <a:buAutoNum type="arabicPeriod"/>
              <a:tabLst>
                <a:tab pos="0" algn="l"/>
              </a:tabLst>
              <a:defRPr/>
            </a:pPr>
            <a:r>
              <a:rPr lang="en-US" sz="2800" b="1" i="1" dirty="0">
                <a:solidFill>
                  <a:srgbClr val="BADDE1"/>
                </a:solidFill>
              </a:rPr>
              <a:t>Individual Agency vs. Structuralism</a:t>
            </a:r>
            <a:br>
              <a:rPr lang="en-US" sz="2800" b="1" i="1" dirty="0">
                <a:solidFill>
                  <a:srgbClr val="BADDE1"/>
                </a:solidFill>
              </a:rPr>
            </a:br>
            <a:r>
              <a:rPr lang="en-US" sz="2800" b="1" i="1" dirty="0">
                <a:solidFill>
                  <a:srgbClr val="BADDE1"/>
                </a:solidFill>
              </a:rPr>
              <a:t>	</a:t>
            </a:r>
            <a:r>
              <a:rPr lang="en-US" sz="2400" b="1" dirty="0">
                <a:solidFill>
                  <a:srgbClr val="BADDE1"/>
                </a:solidFill>
              </a:rPr>
              <a:t>(“free will” vs. “power structures”)</a:t>
            </a:r>
            <a:endParaRPr lang="en-US" sz="2800" b="1" i="1" dirty="0">
              <a:solidFill>
                <a:srgbClr val="BADDE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
        <p:nvSpPr>
          <p:cNvPr id="2" name="Rectangle 1"/>
          <p:cNvSpPr/>
          <p:nvPr/>
        </p:nvSpPr>
        <p:spPr>
          <a:xfrm>
            <a:off x="825501" y="4381500"/>
            <a:ext cx="7112000" cy="1549400"/>
          </a:xfrm>
          <a:prstGeom prst="rect">
            <a:avLst/>
          </a:prstGeom>
          <a:solidFill>
            <a:schemeClr val="bg1"/>
          </a:solidFill>
        </p:spPr>
        <p:txBody>
          <a:bodyPr wrap="square">
            <a:noAutofit/>
          </a:bodyPr>
          <a:lstStyle/>
          <a:p>
            <a:pPr algn="ctr"/>
            <a:r>
              <a:rPr lang="en-US" sz="5400" b="1" i="1" dirty="0">
                <a:solidFill>
                  <a:srgbClr val="000000"/>
                </a:solidFill>
              </a:rPr>
              <a:t>for e.g., . . . </a:t>
            </a:r>
            <a:endParaRPr lang="en-US" sz="5400" dirty="0">
              <a:solidFill>
                <a:srgbClr val="000000"/>
              </a:solidFill>
            </a:endParaRPr>
          </a:p>
        </p:txBody>
      </p:sp>
    </p:spTree>
    <p:extLst>
      <p:ext uri="{BB962C8B-B14F-4D97-AF65-F5344CB8AC3E}">
        <p14:creationId xmlns:p14="http://schemas.microsoft.com/office/powerpoint/2010/main" val="1820180524"/>
      </p:ext>
    </p:extLst>
  </p:cSld>
  <p:clrMapOvr>
    <a:masterClrMapping/>
  </p:clrMapOvr>
  <p:transition/>
</p:sld>
</file>

<file path=ppt/slides/slide21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53" y="2194133"/>
                <a:ext cx="1034280" cy="258480"/>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7" name="AutoShape 8">
            <a:extLst>
              <a:ext uri="{FF2B5EF4-FFF2-40B4-BE49-F238E27FC236}">
                <a16:creationId xmlns:a16="http://schemas.microsoft.com/office/drawing/2014/main" id="{23BDB276-59B9-BA40-6903-D70021D1B736}"/>
              </a:ext>
            </a:extLst>
          </p:cNvPr>
          <p:cNvSpPr>
            <a:spLocks noChangeArrowheads="1"/>
          </p:cNvSpPr>
          <p:nvPr/>
        </p:nvSpPr>
        <p:spPr bwMode="auto">
          <a:xfrm rot="7705331">
            <a:off x="5281507" y="212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2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38274" name="Text Box 2">
            <a:hlinkClick r:id="rId3"/>
          </p:cNvPr>
          <p:cNvSpPr txBox="1">
            <a:spLocks noChangeArrowheads="1"/>
          </p:cNvSpPr>
          <p:nvPr/>
        </p:nvSpPr>
        <p:spPr bwMode="auto">
          <a:xfrm>
            <a:off x="2634666" y="6583381"/>
            <a:ext cx="3911199" cy="276999"/>
          </a:xfrm>
          <a:prstGeom prst="rect">
            <a:avLst/>
          </a:prstGeom>
          <a:noFill/>
          <a:ln w="9525">
            <a:noFill/>
            <a:miter lim="800000"/>
            <a:headEnd/>
            <a:tailEnd/>
          </a:ln>
        </p:spPr>
        <p:txBody>
          <a:bodyPr wrap="none">
            <a:spAutoFit/>
          </a:bodyPr>
          <a:lstStyle/>
          <a:p>
            <a:pPr algn="ctr"/>
            <a:r>
              <a:rPr lang="en-US" sz="1200">
                <a:solidFill>
                  <a:srgbClr val="FFFFFF"/>
                </a:solidFill>
                <a:latin typeface="Arial" charset="0"/>
                <a:hlinkClick r:id="rId4"/>
              </a:rPr>
              <a:t>www.abc.net.au/news/stories/2007/09/17/2034283.htm</a:t>
            </a:r>
            <a:endParaRPr lang="en-US" sz="1200">
              <a:solidFill>
                <a:srgbClr val="FFFFFF"/>
              </a:solidFill>
              <a:latin typeface="Arial" charset="0"/>
            </a:endParaRPr>
          </a:p>
        </p:txBody>
      </p:sp>
      <p:pic>
        <p:nvPicPr>
          <p:cNvPr id="438275" name="Picture 2"/>
          <p:cNvPicPr>
            <a:picLocks noChangeAspect="1" noChangeArrowheads="1"/>
          </p:cNvPicPr>
          <p:nvPr/>
        </p:nvPicPr>
        <p:blipFill>
          <a:blip r:embed="rId5" cstate="print"/>
          <a:srcRect/>
          <a:stretch>
            <a:fillRect/>
          </a:stretch>
        </p:blipFill>
        <p:spPr bwMode="auto">
          <a:xfrm>
            <a:off x="931863" y="381000"/>
            <a:ext cx="7315200" cy="5589588"/>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6">
            <p14:nvContentPartPr>
              <p14:cNvPr id="2" name="Ink 1">
                <a:extLst>
                  <a:ext uri="{FF2B5EF4-FFF2-40B4-BE49-F238E27FC236}">
                    <a16:creationId xmlns:a16="http://schemas.microsoft.com/office/drawing/2014/main" id="{BC46AC40-FB1D-4525-B972-4C3418B9402C}"/>
                  </a:ext>
                </a:extLst>
              </p14:cNvPr>
              <p14:cNvContentPartPr/>
              <p14:nvPr/>
            </p14:nvContentPartPr>
            <p14:xfrm>
              <a:off x="2446853" y="2302133"/>
              <a:ext cx="926640" cy="42840"/>
            </p14:xfrm>
          </p:contentPart>
        </mc:Choice>
        <mc:Fallback xmlns="">
          <p:pic>
            <p:nvPicPr>
              <p:cNvPr id="2" name="Ink 1">
                <a:extLst>
                  <a:ext uri="{FF2B5EF4-FFF2-40B4-BE49-F238E27FC236}">
                    <a16:creationId xmlns:a16="http://schemas.microsoft.com/office/drawing/2014/main" id="{BC46AC40-FB1D-4525-B972-4C3418B9402C}"/>
                  </a:ext>
                </a:extLst>
              </p:cNvPr>
              <p:cNvPicPr/>
              <p:nvPr/>
            </p:nvPicPr>
            <p:blipFill>
              <a:blip r:embed="rId7"/>
              <a:stretch>
                <a:fillRect/>
              </a:stretch>
            </p:blipFill>
            <p:spPr>
              <a:xfrm>
                <a:off x="2392874" y="2195033"/>
                <a:ext cx="1034238" cy="256683"/>
              </a:xfrm>
              <a:prstGeom prst="rect">
                <a:avLst/>
              </a:prstGeom>
            </p:spPr>
          </p:pic>
        </mc:Fallback>
      </mc:AlternateContent>
      <p:sp>
        <p:nvSpPr>
          <p:cNvPr id="4" name="Rectangle 3">
            <a:extLst>
              <a:ext uri="{FF2B5EF4-FFF2-40B4-BE49-F238E27FC236}">
                <a16:creationId xmlns:a16="http://schemas.microsoft.com/office/drawing/2014/main" id="{BF17D3DE-0FAB-5903-93BB-CCF3B0D45440}"/>
              </a:ext>
            </a:extLst>
          </p:cNvPr>
          <p:cNvSpPr/>
          <p:nvPr/>
        </p:nvSpPr>
        <p:spPr>
          <a:xfrm>
            <a:off x="1384300" y="1562100"/>
            <a:ext cx="6362700" cy="611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4">
            <a:extLst>
              <a:ext uri="{FF2B5EF4-FFF2-40B4-BE49-F238E27FC236}">
                <a16:creationId xmlns:a16="http://schemas.microsoft.com/office/drawing/2014/main" id="{5F845196-C2F0-FD94-F0F7-B3033D4F21A7}"/>
              </a:ext>
            </a:extLst>
          </p:cNvPr>
          <p:cNvSpPr/>
          <p:nvPr/>
        </p:nvSpPr>
        <p:spPr>
          <a:xfrm>
            <a:off x="1084263" y="1792306"/>
            <a:ext cx="4324350" cy="960437"/>
          </a:xfrm>
          <a:custGeom>
            <a:avLst/>
            <a:gdLst>
              <a:gd name="connsiteX0" fmla="*/ 179009 w 4325257"/>
              <a:gd name="connsiteY0" fmla="*/ 166914 h 960361"/>
              <a:gd name="connsiteX1" fmla="*/ 643466 w 4325257"/>
              <a:gd name="connsiteY1" fmla="*/ 21771 h 960361"/>
              <a:gd name="connsiteX2" fmla="*/ 1311123 w 4325257"/>
              <a:gd name="connsiteY2" fmla="*/ 36285 h 960361"/>
              <a:gd name="connsiteX3" fmla="*/ 2399695 w 4325257"/>
              <a:gd name="connsiteY3" fmla="*/ 152399 h 960361"/>
              <a:gd name="connsiteX4" fmla="*/ 3343123 w 4325257"/>
              <a:gd name="connsiteY4" fmla="*/ 239485 h 960361"/>
              <a:gd name="connsiteX5" fmla="*/ 3894666 w 4325257"/>
              <a:gd name="connsiteY5" fmla="*/ 283028 h 960361"/>
              <a:gd name="connsiteX6" fmla="*/ 4272038 w 4325257"/>
              <a:gd name="connsiteY6" fmla="*/ 471714 h 960361"/>
              <a:gd name="connsiteX7" fmla="*/ 4213980 w 4325257"/>
              <a:gd name="connsiteY7" fmla="*/ 849085 h 960361"/>
              <a:gd name="connsiteX8" fmla="*/ 3865638 w 4325257"/>
              <a:gd name="connsiteY8" fmla="*/ 936171 h 960361"/>
              <a:gd name="connsiteX9" fmla="*/ 3589866 w 4325257"/>
              <a:gd name="connsiteY9" fmla="*/ 950685 h 960361"/>
              <a:gd name="connsiteX10" fmla="*/ 2864152 w 4325257"/>
              <a:gd name="connsiteY10" fmla="*/ 878114 h 960361"/>
              <a:gd name="connsiteX11" fmla="*/ 2617409 w 4325257"/>
              <a:gd name="connsiteY11" fmla="*/ 907142 h 960361"/>
              <a:gd name="connsiteX12" fmla="*/ 1862666 w 4325257"/>
              <a:gd name="connsiteY12" fmla="*/ 849085 h 960361"/>
              <a:gd name="connsiteX13" fmla="*/ 1354666 w 4325257"/>
              <a:gd name="connsiteY13" fmla="*/ 863599 h 960361"/>
              <a:gd name="connsiteX14" fmla="*/ 803123 w 4325257"/>
              <a:gd name="connsiteY14" fmla="*/ 863599 h 960361"/>
              <a:gd name="connsiteX15" fmla="*/ 411238 w 4325257"/>
              <a:gd name="connsiteY15" fmla="*/ 878114 h 960361"/>
              <a:gd name="connsiteX16" fmla="*/ 62895 w 4325257"/>
              <a:gd name="connsiteY16" fmla="*/ 689428 h 960361"/>
              <a:gd name="connsiteX17" fmla="*/ 33866 w 4325257"/>
              <a:gd name="connsiteY17" fmla="*/ 529771 h 960361"/>
              <a:gd name="connsiteX18" fmla="*/ 149980 w 4325257"/>
              <a:gd name="connsiteY18" fmla="*/ 253999 h 960361"/>
              <a:gd name="connsiteX19" fmla="*/ 179009 w 4325257"/>
              <a:gd name="connsiteY19" fmla="*/ 166914 h 960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325257" h="960361">
                <a:moveTo>
                  <a:pt x="179009" y="166914"/>
                </a:moveTo>
                <a:cubicBezTo>
                  <a:pt x="261257" y="128209"/>
                  <a:pt x="454780" y="43542"/>
                  <a:pt x="643466" y="21771"/>
                </a:cubicBezTo>
                <a:cubicBezTo>
                  <a:pt x="832152" y="0"/>
                  <a:pt x="1018418" y="14514"/>
                  <a:pt x="1311123" y="36285"/>
                </a:cubicBezTo>
                <a:cubicBezTo>
                  <a:pt x="1603828" y="58056"/>
                  <a:pt x="2399695" y="152399"/>
                  <a:pt x="2399695" y="152399"/>
                </a:cubicBezTo>
                <a:lnTo>
                  <a:pt x="3343123" y="239485"/>
                </a:lnTo>
                <a:cubicBezTo>
                  <a:pt x="3592285" y="261256"/>
                  <a:pt x="3739847" y="244323"/>
                  <a:pt x="3894666" y="283028"/>
                </a:cubicBezTo>
                <a:cubicBezTo>
                  <a:pt x="4049485" y="321733"/>
                  <a:pt x="4218819" y="377371"/>
                  <a:pt x="4272038" y="471714"/>
                </a:cubicBezTo>
                <a:cubicBezTo>
                  <a:pt x="4325257" y="566057"/>
                  <a:pt x="4281713" y="771676"/>
                  <a:pt x="4213980" y="849085"/>
                </a:cubicBezTo>
                <a:cubicBezTo>
                  <a:pt x="4146247" y="926495"/>
                  <a:pt x="3969657" y="919238"/>
                  <a:pt x="3865638" y="936171"/>
                </a:cubicBezTo>
                <a:cubicBezTo>
                  <a:pt x="3761619" y="953104"/>
                  <a:pt x="3756780" y="960361"/>
                  <a:pt x="3589866" y="950685"/>
                </a:cubicBezTo>
                <a:cubicBezTo>
                  <a:pt x="3422952" y="941009"/>
                  <a:pt x="3026228" y="885371"/>
                  <a:pt x="2864152" y="878114"/>
                </a:cubicBezTo>
                <a:cubicBezTo>
                  <a:pt x="2702076" y="870857"/>
                  <a:pt x="2784323" y="911980"/>
                  <a:pt x="2617409" y="907142"/>
                </a:cubicBezTo>
                <a:cubicBezTo>
                  <a:pt x="2450495" y="902304"/>
                  <a:pt x="2073123" y="856342"/>
                  <a:pt x="1862666" y="849085"/>
                </a:cubicBezTo>
                <a:lnTo>
                  <a:pt x="1354666" y="863599"/>
                </a:lnTo>
                <a:cubicBezTo>
                  <a:pt x="1178076" y="866018"/>
                  <a:pt x="960361" y="861180"/>
                  <a:pt x="803123" y="863599"/>
                </a:cubicBezTo>
                <a:cubicBezTo>
                  <a:pt x="645885" y="866018"/>
                  <a:pt x="534609" y="907143"/>
                  <a:pt x="411238" y="878114"/>
                </a:cubicBezTo>
                <a:cubicBezTo>
                  <a:pt x="287867" y="849085"/>
                  <a:pt x="125790" y="747485"/>
                  <a:pt x="62895" y="689428"/>
                </a:cubicBezTo>
                <a:cubicBezTo>
                  <a:pt x="0" y="631371"/>
                  <a:pt x="19352" y="602342"/>
                  <a:pt x="33866" y="529771"/>
                </a:cubicBezTo>
                <a:cubicBezTo>
                  <a:pt x="48380" y="457200"/>
                  <a:pt x="123371" y="321732"/>
                  <a:pt x="149980" y="253999"/>
                </a:cubicBezTo>
                <a:cubicBezTo>
                  <a:pt x="176589" y="186266"/>
                  <a:pt x="96761" y="205619"/>
                  <a:pt x="179009" y="166914"/>
                </a:cubicBezTo>
                <a:close/>
              </a:path>
            </a:pathLst>
          </a:cu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3" name="Rectangle 3">
            <a:extLst>
              <a:ext uri="{FF2B5EF4-FFF2-40B4-BE49-F238E27FC236}">
                <a16:creationId xmlns:a16="http://schemas.microsoft.com/office/drawing/2014/main" id="{14AE02F6-C9FB-D495-2D78-68E06A6F23CF}"/>
              </a:ext>
            </a:extLst>
          </p:cNvPr>
          <p:cNvSpPr txBox="1">
            <a:spLocks noChangeArrowheads="1"/>
          </p:cNvSpPr>
          <p:nvPr/>
        </p:nvSpPr>
        <p:spPr bwMode="auto">
          <a:xfrm>
            <a:off x="900566" y="3225791"/>
            <a:ext cx="7358062" cy="1661993"/>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nSpc>
                <a:spcPct val="150000"/>
              </a:lnSpc>
              <a:spcBef>
                <a:spcPct val="20000"/>
              </a:spcBef>
              <a:spcAft>
                <a:spcPts val="500"/>
              </a:spcAft>
              <a:buFont typeface="+mj-lt"/>
              <a:buAutoNum type="arabicPeriod"/>
              <a:tabLst>
                <a:tab pos="0" algn="l"/>
              </a:tabLst>
              <a:defRPr/>
            </a:pPr>
            <a:r>
              <a:rPr lang="en-US" sz="2000" b="1" i="1" kern="0" dirty="0" err="1">
                <a:solidFill>
                  <a:srgbClr val="BBE0E3"/>
                </a:solidFill>
                <a:latin typeface="Arial"/>
              </a:rPr>
              <a:t>Ideationism</a:t>
            </a:r>
            <a:r>
              <a:rPr lang="en-US" sz="2800" b="1" i="1" kern="0" dirty="0">
                <a:solidFill>
                  <a:srgbClr val="BADDE1"/>
                </a:solidFill>
                <a:latin typeface="Arial"/>
              </a:rPr>
              <a:t> </a:t>
            </a:r>
            <a:r>
              <a:rPr lang="en-US" sz="2000" b="1" i="1" kern="0" dirty="0">
                <a:solidFill>
                  <a:srgbClr val="BBE0E3"/>
                </a:solidFill>
                <a:latin typeface="Arial"/>
              </a:rPr>
              <a:t>vs. </a:t>
            </a:r>
            <a:r>
              <a:rPr lang="en-US" sz="3200" b="1" i="1" kern="0" dirty="0">
                <a:solidFill>
                  <a:srgbClr val="FF0000"/>
                </a:solidFill>
                <a:latin typeface="Arial"/>
              </a:rPr>
              <a:t>Cultural Materialism</a:t>
            </a:r>
          </a:p>
        </p:txBody>
      </p:sp>
    </p:spTree>
    <p:extLst>
      <p:ext uri="{BB962C8B-B14F-4D97-AF65-F5344CB8AC3E}">
        <p14:creationId xmlns:p14="http://schemas.microsoft.com/office/powerpoint/2010/main" val="2416278807"/>
      </p:ext>
    </p:extLst>
  </p:cSld>
  <p:clrMapOvr>
    <a:masterClrMapping/>
  </p:clrMapOvr>
  <p:transition/>
</p:sld>
</file>

<file path=ppt/slides/slide2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410071" y="6554353"/>
            <a:ext cx="629371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http://www.independent.co.uk/news/uk/politics/chilcot-report-john-prescott-says-tony-blair-led-uk-into-illegal-war-in-iraq-a7129106.html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661" y="446316"/>
            <a:ext cx="857325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BB17FB68-93D1-F796-23EB-22BFB3C47A9B}"/>
              </a:ext>
            </a:extLst>
          </p:cNvPr>
          <p:cNvSpPr>
            <a:spLocks noChangeArrowheads="1"/>
          </p:cNvSpPr>
          <p:nvPr/>
        </p:nvSpPr>
        <p:spPr bwMode="auto">
          <a:xfrm rot="7705331">
            <a:off x="7554807" y="1487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6E5AEB98-BBFA-0868-EBBB-1B888CCC815C}"/>
              </a:ext>
            </a:extLst>
          </p:cNvPr>
          <p:cNvSpPr/>
          <p:nvPr/>
        </p:nvSpPr>
        <p:spPr>
          <a:xfrm>
            <a:off x="2971800" y="2260600"/>
            <a:ext cx="2159000" cy="444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39169158"/>
      </p:ext>
    </p:extLst>
  </p:cSld>
  <p:clrMapOvr>
    <a:masterClrMapping/>
  </p:clrMapOvr>
  <p:transition/>
</p:sld>
</file>

<file path=ppt/slides/slide2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AEC2B28-7A48-4C3D-82ED-BCA509E5981D}"/>
              </a:ext>
            </a:extLst>
          </p:cNvPr>
          <p:cNvPicPr>
            <a:picLocks noChangeAspect="1"/>
          </p:cNvPicPr>
          <p:nvPr/>
        </p:nvPicPr>
        <p:blipFill>
          <a:blip r:embed="rId5"/>
          <a:stretch>
            <a:fillRect/>
          </a:stretch>
        </p:blipFill>
        <p:spPr>
          <a:xfrm>
            <a:off x="1373592" y="394137"/>
            <a:ext cx="6400800" cy="6069725"/>
          </a:xfrm>
          <a:prstGeom prst="rect">
            <a:avLst/>
          </a:prstGeom>
        </p:spPr>
      </p:pic>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Afghan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AutoShape 8">
            <a:extLst>
              <a:ext uri="{FF2B5EF4-FFF2-40B4-BE49-F238E27FC236}">
                <a16:creationId xmlns:a16="http://schemas.microsoft.com/office/drawing/2014/main" id="{301C527F-BA26-9108-1E9B-7A242A53A699}"/>
              </a:ext>
            </a:extLst>
          </p:cNvPr>
          <p:cNvSpPr>
            <a:spLocks noChangeArrowheads="1"/>
          </p:cNvSpPr>
          <p:nvPr/>
        </p:nvSpPr>
        <p:spPr bwMode="auto">
          <a:xfrm rot="5940486">
            <a:off x="69960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89767328"/>
      </p:ext>
    </p:extLst>
  </p:cSld>
  <p:clrMapOvr>
    <a:masterClrMapping/>
  </p:clrMapOvr>
  <p:transition/>
</p:sld>
</file>

<file path=ppt/slides/slide2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635019" y="6596688"/>
            <a:ext cx="7843814"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https://www.forbes.com/sites/hanktucker/2021/08/16/the-war-in-afghanistan-cost-america-300-million-per-day-for-20-years-with-big-bills-yet-to-come/?sh=21b6c50e7f8d</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4" name="Picture 3" descr="Graphical user interface, text&#10;&#10;Description automatically generated">
            <a:extLst>
              <a:ext uri="{FF2B5EF4-FFF2-40B4-BE49-F238E27FC236}">
                <a16:creationId xmlns:a16="http://schemas.microsoft.com/office/drawing/2014/main" id="{73FD2224-A72C-4522-858A-6AF938160725}"/>
              </a:ext>
            </a:extLst>
          </p:cNvPr>
          <p:cNvPicPr>
            <a:picLocks noChangeAspect="1"/>
          </p:cNvPicPr>
          <p:nvPr/>
        </p:nvPicPr>
        <p:blipFill>
          <a:blip r:embed="rId5"/>
          <a:stretch>
            <a:fillRect/>
          </a:stretch>
        </p:blipFill>
        <p:spPr>
          <a:xfrm>
            <a:off x="1837266" y="223669"/>
            <a:ext cx="5486400" cy="6252485"/>
          </a:xfrm>
          <a:prstGeom prst="rect">
            <a:avLst/>
          </a:prstGeom>
        </p:spPr>
      </p:pic>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sp>
        <p:nvSpPr>
          <p:cNvPr id="2" name="AutoShape 8">
            <a:extLst>
              <a:ext uri="{FF2B5EF4-FFF2-40B4-BE49-F238E27FC236}">
                <a16:creationId xmlns:a16="http://schemas.microsoft.com/office/drawing/2014/main" id="{A23F119B-4284-2CD1-A8D7-4B4A7E3CFA9C}"/>
              </a:ext>
            </a:extLst>
          </p:cNvPr>
          <p:cNvSpPr>
            <a:spLocks noChangeArrowheads="1"/>
          </p:cNvSpPr>
          <p:nvPr/>
        </p:nvSpPr>
        <p:spPr bwMode="auto">
          <a:xfrm rot="7705331">
            <a:off x="67674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5428843"/>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71130" y="6394010"/>
            <a:ext cx="2367956"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rPr>
              <a:t>http://en.wikipedia.org/wiki/Tabula_rasa#History</a:t>
            </a:r>
          </a:p>
        </p:txBody>
      </p:sp>
      <p:pic>
        <p:nvPicPr>
          <p:cNvPr id="9218" name="Picture 2"/>
          <p:cNvPicPr>
            <a:picLocks noChangeAspect="1" noChangeArrowheads="1"/>
          </p:cNvPicPr>
          <p:nvPr/>
        </p:nvPicPr>
        <p:blipFill>
          <a:blip r:embed="rId2" cstate="print"/>
          <a:srcRect/>
          <a:stretch>
            <a:fillRect/>
          </a:stretch>
        </p:blipFill>
        <p:spPr bwMode="auto">
          <a:xfrm>
            <a:off x="682167" y="1161143"/>
            <a:ext cx="7772400" cy="4857750"/>
          </a:xfrm>
          <a:prstGeom prst="rect">
            <a:avLst/>
          </a:prstGeom>
          <a:noFill/>
          <a:ln w="9525">
            <a:noFill/>
            <a:miter lim="800000"/>
            <a:headEnd/>
            <a:tailEnd/>
          </a:ln>
        </p:spPr>
      </p:pic>
      <p:sp>
        <p:nvSpPr>
          <p:cNvPr id="5" name="Rounded Rectangle 4"/>
          <p:cNvSpPr/>
          <p:nvPr/>
        </p:nvSpPr>
        <p:spPr bwMode="auto">
          <a:xfrm>
            <a:off x="3628571" y="2815767"/>
            <a:ext cx="1045030" cy="377371"/>
          </a:xfrm>
          <a:prstGeom prst="roundRect">
            <a:avLst/>
          </a:prstGeom>
          <a:noFill/>
          <a:ln w="381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sp>
        <p:nvSpPr>
          <p:cNvPr id="6" name="Rounded Rectangle 5"/>
          <p:cNvSpPr/>
          <p:nvPr/>
        </p:nvSpPr>
        <p:spPr bwMode="auto">
          <a:xfrm>
            <a:off x="2743202" y="3113307"/>
            <a:ext cx="791055" cy="377371"/>
          </a:xfrm>
          <a:prstGeom prst="roundRect">
            <a:avLst/>
          </a:prstGeom>
          <a:noFill/>
          <a:ln w="381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algn="ctr">
              <a:spcBef>
                <a:spcPct val="20000"/>
              </a:spcBef>
            </a:pPr>
            <a:endParaRPr lang="en-US" sz="3200">
              <a:solidFill>
                <a:srgbClr val="000000"/>
              </a:solidFill>
              <a:latin typeface="Verdana" pitchFamily="34" charset="0"/>
            </a:endParaRPr>
          </a:p>
        </p:txBody>
      </p:sp>
      <p:pic>
        <p:nvPicPr>
          <p:cNvPr id="3074" name="Picture 2"/>
          <p:cNvPicPr>
            <a:picLocks noChangeAspect="1" noChangeArrowheads="1"/>
          </p:cNvPicPr>
          <p:nvPr/>
        </p:nvPicPr>
        <p:blipFill>
          <a:blip r:embed="rId3" cstate="print"/>
          <a:srcRect/>
          <a:stretch>
            <a:fillRect/>
          </a:stretch>
        </p:blipFill>
        <p:spPr bwMode="auto">
          <a:xfrm>
            <a:off x="4912163" y="1162054"/>
            <a:ext cx="3710064" cy="4857749"/>
          </a:xfrm>
          <a:prstGeom prst="rect">
            <a:avLst/>
          </a:prstGeom>
          <a:noFill/>
          <a:ln w="9525">
            <a:noFill/>
            <a:miter lim="800000"/>
            <a:headEnd/>
            <a:tailEnd/>
          </a:ln>
        </p:spPr>
      </p:pic>
      <p:sp>
        <p:nvSpPr>
          <p:cNvPr id="8" name="Rectangle 7"/>
          <p:cNvSpPr/>
          <p:nvPr/>
        </p:nvSpPr>
        <p:spPr>
          <a:xfrm>
            <a:off x="5868086" y="3872984"/>
            <a:ext cx="748923" cy="369332"/>
          </a:xfrm>
          <a:prstGeom prst="rect">
            <a:avLst/>
          </a:prstGeom>
        </p:spPr>
        <p:txBody>
          <a:bodyPr wrap="none">
            <a:spAutoFit/>
          </a:bodyPr>
          <a:lstStyle/>
          <a:p>
            <a:r>
              <a:rPr lang="en-US" b="1" dirty="0">
                <a:solidFill>
                  <a:srgbClr val="000000"/>
                </a:solidFill>
                <a:hlinkClick r:id="rId4"/>
              </a:rPr>
              <a:t>Plato</a:t>
            </a:r>
            <a:endParaRPr lang="en-US" dirty="0"/>
          </a:p>
        </p:txBody>
      </p:sp>
      <p:sp>
        <p:nvSpPr>
          <p:cNvPr id="9" name="Rectangle 8"/>
          <p:cNvSpPr/>
          <p:nvPr/>
        </p:nvSpPr>
        <p:spPr>
          <a:xfrm>
            <a:off x="6820584" y="3491984"/>
            <a:ext cx="1120820" cy="369332"/>
          </a:xfrm>
          <a:prstGeom prst="rect">
            <a:avLst/>
          </a:prstGeom>
        </p:spPr>
        <p:txBody>
          <a:bodyPr wrap="none">
            <a:spAutoFit/>
          </a:bodyPr>
          <a:lstStyle/>
          <a:p>
            <a:r>
              <a:rPr lang="en-US" b="1" dirty="0">
                <a:solidFill>
                  <a:srgbClr val="000000"/>
                </a:solidFill>
                <a:hlinkClick r:id="rId5"/>
              </a:rPr>
              <a:t>Aristotle</a:t>
            </a:r>
            <a:endParaRPr lang="en-US" dirty="0"/>
          </a:p>
        </p:txBody>
      </p:sp>
    </p:spTree>
  </p:cSld>
  <p:clrMapOvr>
    <a:masterClrMapping/>
  </p:clrMapOvr>
  <p:transition/>
</p:sld>
</file>

<file path=ppt/slides/slide2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716244" y="6596688"/>
            <a:ext cx="568136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rPr>
              <a:t>https://www.motherjones.com/politics/2021/08/the-us-used-afghan-women-to-justify-its-war-now-its-leaving-them-behind/</a:t>
            </a:r>
          </a:p>
        </p:txBody>
      </p:sp>
      <p:pic>
        <p:nvPicPr>
          <p:cNvPr id="6" name="Picture 5">
            <a:extLst>
              <a:ext uri="{FF2B5EF4-FFF2-40B4-BE49-F238E27FC236}">
                <a16:creationId xmlns:a16="http://schemas.microsoft.com/office/drawing/2014/main" id="{4C51170D-0619-48AB-A4F0-63A92C3784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63784" y="2351617"/>
            <a:ext cx="742950" cy="292100"/>
          </a:xfrm>
          <a:prstGeom prst="rect">
            <a:avLst/>
          </a:prstGeom>
        </p:spPr>
      </p:pic>
      <p:sp>
        <p:nvSpPr>
          <p:cNvPr id="10" name="Rectangle 6">
            <a:extLst>
              <a:ext uri="{FF2B5EF4-FFF2-40B4-BE49-F238E27FC236}">
                <a16:creationId xmlns:a16="http://schemas.microsoft.com/office/drawing/2014/main" id="{E52CB412-F1E4-4C2A-8F9B-A198E8C3409E}"/>
              </a:ext>
            </a:extLst>
          </p:cNvPr>
          <p:cNvSpPr>
            <a:spLocks noChangeArrowheads="1"/>
          </p:cNvSpPr>
          <p:nvPr/>
        </p:nvSpPr>
        <p:spPr bwMode="auto">
          <a:xfrm>
            <a:off x="5831850" y="2747317"/>
            <a:ext cx="1609608" cy="338554"/>
          </a:xfrm>
          <a:prstGeom prst="rect">
            <a:avLst/>
          </a:prstGeom>
          <a:solidFill>
            <a:schemeClr val="bg1"/>
          </a:solid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16 August 2021</a:t>
            </a:r>
          </a:p>
        </p:txBody>
      </p:sp>
      <p:pic>
        <p:nvPicPr>
          <p:cNvPr id="3" name="Picture 2" descr="Graphical user interface, text&#10;&#10;Description automatically generated">
            <a:extLst>
              <a:ext uri="{FF2B5EF4-FFF2-40B4-BE49-F238E27FC236}">
                <a16:creationId xmlns:a16="http://schemas.microsoft.com/office/drawing/2014/main" id="{3E2CE746-D622-4408-BF86-FE707E00155E}"/>
              </a:ext>
            </a:extLst>
          </p:cNvPr>
          <p:cNvPicPr>
            <a:picLocks noChangeAspect="1"/>
          </p:cNvPicPr>
          <p:nvPr/>
        </p:nvPicPr>
        <p:blipFill>
          <a:blip r:embed="rId5"/>
          <a:stretch>
            <a:fillRect/>
          </a:stretch>
        </p:blipFill>
        <p:spPr>
          <a:xfrm>
            <a:off x="1589478" y="251743"/>
            <a:ext cx="5943600" cy="6302610"/>
          </a:xfrm>
          <a:prstGeom prst="rect">
            <a:avLst/>
          </a:prstGeom>
        </p:spPr>
      </p:pic>
      <p:sp>
        <p:nvSpPr>
          <p:cNvPr id="9" name="TextBox 8">
            <a:extLst>
              <a:ext uri="{FF2B5EF4-FFF2-40B4-BE49-F238E27FC236}">
                <a16:creationId xmlns:a16="http://schemas.microsoft.com/office/drawing/2014/main" id="{7817E558-F51C-4DF3-9748-A4C92C430740}"/>
              </a:ext>
            </a:extLst>
          </p:cNvPr>
          <p:cNvSpPr txBox="1"/>
          <p:nvPr/>
        </p:nvSpPr>
        <p:spPr>
          <a:xfrm>
            <a:off x="1577058" y="6579521"/>
            <a:ext cx="5994400" cy="215444"/>
          </a:xfrm>
          <a:prstGeom prst="rect">
            <a:avLst/>
          </a:prstGeom>
          <a:noFill/>
        </p:spPr>
        <p:txBody>
          <a:bodyPr wrap="square">
            <a:spAutoFit/>
          </a:bodyPr>
          <a:lstStyle/>
          <a:p>
            <a:pPr algn="ctr"/>
            <a:r>
              <a:rPr lang="en-US" sz="800" dirty="0">
                <a:hlinkClick r:id="rId6"/>
              </a:rPr>
              <a:t>https://www.motherjones.com/politics/2021/08/the-us-used-afghan-women-to-justify-its-war-now-its-leaving-them-behind/</a:t>
            </a:r>
            <a:endParaRPr lang="en-US" sz="800" dirty="0"/>
          </a:p>
        </p:txBody>
      </p:sp>
      <p:sp>
        <p:nvSpPr>
          <p:cNvPr id="2" name="AutoShape 8">
            <a:extLst>
              <a:ext uri="{FF2B5EF4-FFF2-40B4-BE49-F238E27FC236}">
                <a16:creationId xmlns:a16="http://schemas.microsoft.com/office/drawing/2014/main" id="{3BA12243-95FC-588F-734D-0749EFCBA99E}"/>
              </a:ext>
            </a:extLst>
          </p:cNvPr>
          <p:cNvSpPr>
            <a:spLocks noChangeArrowheads="1"/>
          </p:cNvSpPr>
          <p:nvPr/>
        </p:nvSpPr>
        <p:spPr bwMode="auto">
          <a:xfrm rot="7705331">
            <a:off x="7745307" y="2312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70177101"/>
      </p:ext>
    </p:extLst>
  </p:cSld>
  <p:clrMapOvr>
    <a:masterClrMapping/>
  </p:clrMapOvr>
  <p:transition/>
</p:sld>
</file>

<file path=ppt/slides/slide2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1962305" y="6596688"/>
            <a:ext cx="518924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https://www.aljazeera.com/opinions/2021/8/21/white-women-washing-the-uss-civilising-mission-in-afghanistan</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3" name="Picture 2" descr="A picture containing text, people, screenshot, several&#10;&#10;Description automatically generated">
            <a:extLst>
              <a:ext uri="{FF2B5EF4-FFF2-40B4-BE49-F238E27FC236}">
                <a16:creationId xmlns:a16="http://schemas.microsoft.com/office/drawing/2014/main" id="{89EFA093-EC98-47FB-B8A6-9FCCA1F6C305}"/>
              </a:ext>
            </a:extLst>
          </p:cNvPr>
          <p:cNvPicPr>
            <a:picLocks noChangeAspect="1"/>
          </p:cNvPicPr>
          <p:nvPr/>
        </p:nvPicPr>
        <p:blipFill>
          <a:blip r:embed="rId5"/>
          <a:stretch>
            <a:fillRect/>
          </a:stretch>
        </p:blipFill>
        <p:spPr>
          <a:xfrm>
            <a:off x="2050896" y="252718"/>
            <a:ext cx="5029200" cy="6259304"/>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36C63D51-3BB8-4840-856E-F02726152495}"/>
                  </a:ext>
                </a:extLst>
              </p14:cNvPr>
              <p14:cNvContentPartPr/>
              <p14:nvPr/>
            </p14:nvContentPartPr>
            <p14:xfrm>
              <a:off x="2057693" y="194333"/>
              <a:ext cx="820080" cy="434520"/>
            </p14:xfrm>
          </p:contentPart>
        </mc:Choice>
        <mc:Fallback xmlns="">
          <p:pic>
            <p:nvPicPr>
              <p:cNvPr id="5" name="Ink 4">
                <a:extLst>
                  <a:ext uri="{FF2B5EF4-FFF2-40B4-BE49-F238E27FC236}">
                    <a16:creationId xmlns:a16="http://schemas.microsoft.com/office/drawing/2014/main" id="{36C63D51-3BB8-4840-856E-F02726152495}"/>
                  </a:ext>
                </a:extLst>
              </p:cNvPr>
              <p:cNvPicPr/>
              <p:nvPr/>
            </p:nvPicPr>
            <p:blipFill>
              <a:blip r:embed="rId7"/>
              <a:stretch>
                <a:fillRect/>
              </a:stretch>
            </p:blipFill>
            <p:spPr>
              <a:xfrm>
                <a:off x="2004053" y="86693"/>
                <a:ext cx="927720" cy="6501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1DD9F6CB-2796-461C-ACEC-DC624121A093}"/>
                  </a:ext>
                </a:extLst>
              </p14:cNvPr>
              <p14:cNvContentPartPr/>
              <p14:nvPr/>
            </p14:nvContentPartPr>
            <p14:xfrm>
              <a:off x="2192333" y="1506893"/>
              <a:ext cx="4589280" cy="76680"/>
            </p14:xfrm>
          </p:contentPart>
        </mc:Choice>
        <mc:Fallback xmlns="">
          <p:pic>
            <p:nvPicPr>
              <p:cNvPr id="7" name="Ink 6">
                <a:extLst>
                  <a:ext uri="{FF2B5EF4-FFF2-40B4-BE49-F238E27FC236}">
                    <a16:creationId xmlns:a16="http://schemas.microsoft.com/office/drawing/2014/main" id="{1DD9F6CB-2796-461C-ACEC-DC624121A093}"/>
                  </a:ext>
                </a:extLst>
              </p:cNvPr>
              <p:cNvPicPr/>
              <p:nvPr/>
            </p:nvPicPr>
            <p:blipFill>
              <a:blip r:embed="rId9"/>
              <a:stretch>
                <a:fillRect/>
              </a:stretch>
            </p:blipFill>
            <p:spPr>
              <a:xfrm>
                <a:off x="2138693" y="1399253"/>
                <a:ext cx="4696920" cy="29232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8" name="Ink 7">
                <a:extLst>
                  <a:ext uri="{FF2B5EF4-FFF2-40B4-BE49-F238E27FC236}">
                    <a16:creationId xmlns:a16="http://schemas.microsoft.com/office/drawing/2014/main" id="{794A17B6-1341-49D2-8B48-2F5D7256686F}"/>
                  </a:ext>
                </a:extLst>
              </p14:cNvPr>
              <p14:cNvContentPartPr/>
              <p14:nvPr/>
            </p14:nvContentPartPr>
            <p14:xfrm>
              <a:off x="2166773" y="1717853"/>
              <a:ext cx="3513240" cy="60840"/>
            </p14:xfrm>
          </p:contentPart>
        </mc:Choice>
        <mc:Fallback xmlns="">
          <p:pic>
            <p:nvPicPr>
              <p:cNvPr id="8" name="Ink 7">
                <a:extLst>
                  <a:ext uri="{FF2B5EF4-FFF2-40B4-BE49-F238E27FC236}">
                    <a16:creationId xmlns:a16="http://schemas.microsoft.com/office/drawing/2014/main" id="{794A17B6-1341-49D2-8B48-2F5D7256686F}"/>
                  </a:ext>
                </a:extLst>
              </p:cNvPr>
              <p:cNvPicPr/>
              <p:nvPr/>
            </p:nvPicPr>
            <p:blipFill>
              <a:blip r:embed="rId11"/>
              <a:stretch>
                <a:fillRect/>
              </a:stretch>
            </p:blipFill>
            <p:spPr>
              <a:xfrm>
                <a:off x="2113133" y="1609853"/>
                <a:ext cx="3620880" cy="276480"/>
              </a:xfrm>
              <a:prstGeom prst="rect">
                <a:avLst/>
              </a:prstGeom>
            </p:spPr>
          </p:pic>
        </mc:Fallback>
      </mc:AlternateContent>
      <p:pic>
        <p:nvPicPr>
          <p:cNvPr id="11" name="Picture 10" descr="A picture containing text&#10;&#10;Description automatically generated">
            <a:extLst>
              <a:ext uri="{FF2B5EF4-FFF2-40B4-BE49-F238E27FC236}">
                <a16:creationId xmlns:a16="http://schemas.microsoft.com/office/drawing/2014/main" id="{9DD3FF6C-C336-434E-9447-708414293F86}"/>
              </a:ext>
            </a:extLst>
          </p:cNvPr>
          <p:cNvPicPr>
            <a:picLocks noChangeAspect="1"/>
          </p:cNvPicPr>
          <p:nvPr/>
        </p:nvPicPr>
        <p:blipFill>
          <a:blip r:embed="rId12"/>
          <a:stretch>
            <a:fillRect/>
          </a:stretch>
        </p:blipFill>
        <p:spPr>
          <a:xfrm>
            <a:off x="660488" y="160755"/>
            <a:ext cx="1301817" cy="501676"/>
          </a:xfrm>
          <a:prstGeom prst="rect">
            <a:avLst/>
          </a:prstGeom>
        </p:spPr>
      </p:pic>
      <p:sp>
        <p:nvSpPr>
          <p:cNvPr id="4" name="Rectangle 3">
            <a:extLst>
              <a:ext uri="{FF2B5EF4-FFF2-40B4-BE49-F238E27FC236}">
                <a16:creationId xmlns:a16="http://schemas.microsoft.com/office/drawing/2014/main" id="{CFD4684A-4C4F-7B3D-5947-3652EDF688CF}"/>
              </a:ext>
            </a:extLst>
          </p:cNvPr>
          <p:cNvSpPr/>
          <p:nvPr/>
        </p:nvSpPr>
        <p:spPr>
          <a:xfrm>
            <a:off x="6311900" y="1943100"/>
            <a:ext cx="856787" cy="355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291B8880-5FED-D061-784E-5CD01BF476D9}"/>
              </a:ext>
            </a:extLst>
          </p:cNvPr>
          <p:cNvSpPr>
            <a:spLocks noChangeArrowheads="1"/>
          </p:cNvSpPr>
          <p:nvPr/>
        </p:nvSpPr>
        <p:spPr bwMode="auto">
          <a:xfrm rot="7705331">
            <a:off x="6246707" y="1550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36675010"/>
      </p:ext>
    </p:extLst>
  </p:cSld>
  <p:clrMapOvr>
    <a:masterClrMapping/>
  </p:clrMapOvr>
  <p:transition/>
</p:sld>
</file>

<file path=ppt/slides/slide2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Putin’s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4" name="TextBox 3">
            <a:extLst>
              <a:ext uri="{FF2B5EF4-FFF2-40B4-BE49-F238E27FC236}">
                <a16:creationId xmlns:a16="http://schemas.microsoft.com/office/drawing/2014/main" id="{D9EC4CB8-E81A-31E6-D2B2-A75AD74F53A1}"/>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8900528"/>
      </p:ext>
    </p:extLst>
  </p:cSld>
  <p:clrMapOvr>
    <a:masterClrMapping/>
  </p:clrMapOvr>
  <p:transition/>
</p:sld>
</file>

<file path=ppt/slides/slide2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does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1856067637"/>
      </p:ext>
    </p:extLst>
  </p:cSld>
  <p:clrMapOvr>
    <a:masterClrMapping/>
  </p:clrMapOvr>
  <p:transition/>
</p:sld>
</file>

<file path=ppt/slides/slide2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18818" name="Text Box 2">
            <a:hlinkClick r:id="rId3"/>
          </p:cNvPr>
          <p:cNvSpPr txBox="1">
            <a:spLocks noChangeArrowheads="1"/>
          </p:cNvSpPr>
          <p:nvPr/>
        </p:nvSpPr>
        <p:spPr bwMode="auto">
          <a:xfrm>
            <a:off x="2358247" y="6596688"/>
            <a:ext cx="4397358"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4"/>
              </a:rPr>
              <a:t>https://newrepublic.com/article/163291/afghanistan-war-founded-lies-people-still-telling-them</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sp>
        <p:nvSpPr>
          <p:cNvPr id="7" name="TextBox 6">
            <a:extLst>
              <a:ext uri="{FF2B5EF4-FFF2-40B4-BE49-F238E27FC236}">
                <a16:creationId xmlns:a16="http://schemas.microsoft.com/office/drawing/2014/main" id="{76A1351D-49BF-4D1B-812F-6AA47AE44C0A}"/>
              </a:ext>
            </a:extLst>
          </p:cNvPr>
          <p:cNvSpPr txBox="1"/>
          <p:nvPr/>
        </p:nvSpPr>
        <p:spPr>
          <a:xfrm>
            <a:off x="2298978" y="6336623"/>
            <a:ext cx="4572000" cy="276999"/>
          </a:xfrm>
          <a:prstGeom prst="rect">
            <a:avLst/>
          </a:prstGeom>
          <a:noFill/>
        </p:spPr>
        <p:txBody>
          <a:bodyPr wrap="square">
            <a:spAutoFit/>
          </a:bodyPr>
          <a:lstStyle/>
          <a:p>
            <a:pPr algn="ctr"/>
            <a:r>
              <a:rPr lang="en-US" sz="1200" dirty="0"/>
              <a:t>President George W. Bush in the Oval Office in September 2001</a:t>
            </a:r>
          </a:p>
        </p:txBody>
      </p:sp>
      <p:sp>
        <p:nvSpPr>
          <p:cNvPr id="8" name="Rectangle 3">
            <a:extLst>
              <a:ext uri="{FF2B5EF4-FFF2-40B4-BE49-F238E27FC236}">
                <a16:creationId xmlns:a16="http://schemas.microsoft.com/office/drawing/2014/main" id="{4D38E8BD-A9D4-4380-995A-5A34232E0438}"/>
              </a:ext>
            </a:extLst>
          </p:cNvPr>
          <p:cNvSpPr txBox="1">
            <a:spLocks noChangeArrowheads="1"/>
          </p:cNvSpPr>
          <p:nvPr/>
        </p:nvSpPr>
        <p:spPr bwMode="auto">
          <a:xfrm>
            <a:off x="635002" y="3750726"/>
            <a:ext cx="7860694" cy="2440155"/>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would a potential 2024 </a:t>
            </a:r>
            <a:r>
              <a:rPr lang="en-US" sz="2800" b="1" i="1" kern="0" dirty="0">
                <a:latin typeface="Arial"/>
              </a:rPr>
              <a:t>expansion</a:t>
            </a:r>
            <a:r>
              <a:rPr lang="en-US" sz="2800" b="1" kern="0" dirty="0">
                <a:latin typeface="Arial"/>
              </a:rPr>
              <a:t> of the Israel-Hamas war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
        <p:nvSpPr>
          <p:cNvPr id="2" name="TextBox 1">
            <a:extLst>
              <a:ext uri="{FF2B5EF4-FFF2-40B4-BE49-F238E27FC236}">
                <a16:creationId xmlns:a16="http://schemas.microsoft.com/office/drawing/2014/main" id="{D07E43E5-DCCD-9FD0-853A-3D9E65E1CE0C}"/>
              </a:ext>
            </a:extLst>
          </p:cNvPr>
          <p:cNvSpPr txBox="1"/>
          <p:nvPr/>
        </p:nvSpPr>
        <p:spPr>
          <a:xfrm>
            <a:off x="4076298" y="1698861"/>
            <a:ext cx="1111718" cy="1569660"/>
          </a:xfrm>
          <a:prstGeom prst="rect">
            <a:avLst/>
          </a:prstGeom>
          <a:noFill/>
        </p:spPr>
        <p:txBody>
          <a:bodyPr wrap="square">
            <a:spAutoFit/>
          </a:bodyPr>
          <a:lstStyle/>
          <a:p>
            <a:r>
              <a:rPr lang="en-US" sz="9600" b="1" kern="0" dirty="0">
                <a:solidFill>
                  <a:srgbClr val="FF0000"/>
                </a:solidFill>
                <a:latin typeface="Arial"/>
              </a:rPr>
              <a:t>?</a:t>
            </a:r>
            <a:endParaRPr lang="en-US" sz="9600" dirty="0">
              <a:solidFill>
                <a:srgbClr val="FF0000"/>
              </a:solidFill>
            </a:endParaRPr>
          </a:p>
        </p:txBody>
      </p:sp>
    </p:spTree>
    <p:extLst>
      <p:ext uri="{BB962C8B-B14F-4D97-AF65-F5344CB8AC3E}">
        <p14:creationId xmlns:p14="http://schemas.microsoft.com/office/powerpoint/2010/main" val="3759256370"/>
      </p:ext>
    </p:extLst>
  </p:cSld>
  <p:clrMapOvr>
    <a:masterClrMapping/>
  </p:clrMapOvr>
  <p:transition/>
</p:sld>
</file>

<file path=ppt/slides/slide2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1729999"/>
            <a:ext cx="7332133" cy="901593"/>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4000" b="1" i="0" u="none" strike="noStrike" kern="1200" cap="none" spc="0" normalizeH="0" baseline="0" noProof="0" dirty="0">
                <a:ln>
                  <a:noFill/>
                </a:ln>
                <a:solidFill>
                  <a:srgbClr val="FFFFFF"/>
                </a:solidFill>
                <a:effectLst/>
                <a:uLnTx/>
                <a:uFillTx/>
                <a:latin typeface="Arial" charset="0"/>
                <a:ea typeface="+mn-ea"/>
                <a:cs typeface="+mn-cs"/>
              </a:rPr>
              <a:t>Well, what do you think? . . .</a:t>
            </a:r>
          </a:p>
        </p:txBody>
      </p:sp>
      <p:sp>
        <p:nvSpPr>
          <p:cNvPr id="4" name="Rectangle 3">
            <a:extLst>
              <a:ext uri="{FF2B5EF4-FFF2-40B4-BE49-F238E27FC236}">
                <a16:creationId xmlns:a16="http://schemas.microsoft.com/office/drawing/2014/main" id="{ECA20798-0C8E-4B4B-8A77-08397721220B}"/>
              </a:ext>
            </a:extLst>
          </p:cNvPr>
          <p:cNvSpPr txBox="1">
            <a:spLocks noChangeArrowheads="1"/>
          </p:cNvSpPr>
          <p:nvPr/>
        </p:nvSpPr>
        <p:spPr bwMode="auto">
          <a:xfrm>
            <a:off x="635002" y="3318925"/>
            <a:ext cx="7860694" cy="2009268"/>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algn="ctr">
              <a:spcBef>
                <a:spcPct val="20000"/>
              </a:spcBef>
              <a:spcAft>
                <a:spcPts val="500"/>
              </a:spcAft>
              <a:tabLst>
                <a:tab pos="0" algn="l"/>
              </a:tabLst>
              <a:defRPr/>
            </a:pPr>
            <a:r>
              <a:rPr lang="en-US" sz="2800" b="1" kern="0" dirty="0">
                <a:latin typeface="Arial"/>
              </a:rPr>
              <a:t>Where do our most recent wars fit in?</a:t>
            </a:r>
          </a:p>
          <a:p>
            <a:pPr algn="ctr">
              <a:spcBef>
                <a:spcPct val="20000"/>
              </a:spcBef>
              <a:spcAft>
                <a:spcPts val="500"/>
              </a:spcAft>
              <a:tabLst>
                <a:tab pos="0" algn="l"/>
              </a:tabLst>
              <a:defRPr/>
            </a:pPr>
            <a:r>
              <a:rPr lang="en-US" sz="2400" b="1" i="1" kern="0" dirty="0" err="1">
                <a:solidFill>
                  <a:srgbClr val="FF0000"/>
                </a:solidFill>
                <a:latin typeface="Arial"/>
              </a:rPr>
              <a:t>Ideationism</a:t>
            </a:r>
            <a:r>
              <a:rPr lang="en-US" sz="3200" b="1" i="1" kern="0" dirty="0">
                <a:solidFill>
                  <a:srgbClr val="BADDE1"/>
                </a:solidFill>
                <a:latin typeface="Arial"/>
              </a:rPr>
              <a:t> </a:t>
            </a:r>
            <a:r>
              <a:rPr lang="en-US" sz="2400" b="1" i="1" kern="0" dirty="0">
                <a:solidFill>
                  <a:srgbClr val="BADDE1"/>
                </a:solidFill>
                <a:latin typeface="Arial"/>
              </a:rPr>
              <a:t>vs. </a:t>
            </a:r>
            <a:r>
              <a:rPr lang="en-US" sz="2400" b="1" i="1" kern="0" dirty="0">
                <a:solidFill>
                  <a:srgbClr val="FF0000"/>
                </a:solidFill>
                <a:latin typeface="Arial"/>
              </a:rPr>
              <a:t>Cultural Materialism</a:t>
            </a:r>
            <a:endParaRPr lang="en-US" sz="2800" b="1" i="1" kern="0" dirty="0">
              <a:solidFill>
                <a:srgbClr val="FF0000"/>
              </a:solidFill>
              <a:latin typeface="Arial"/>
            </a:endParaRPr>
          </a:p>
        </p:txBody>
      </p:sp>
    </p:spTree>
    <p:extLst>
      <p:ext uri="{BB962C8B-B14F-4D97-AF65-F5344CB8AC3E}">
        <p14:creationId xmlns:p14="http://schemas.microsoft.com/office/powerpoint/2010/main" val="3118214940"/>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644894" y="3217885"/>
            <a:ext cx="7854214" cy="1306255"/>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6000" b="1" i="0" u="none" strike="noStrike" kern="1200" cap="none" spc="0" normalizeH="0" baseline="0" noProof="0" dirty="0">
                <a:ln>
                  <a:noFill/>
                </a:ln>
                <a:solidFill>
                  <a:srgbClr val="FF0000"/>
                </a:solidFill>
                <a:effectLst/>
                <a:uLnTx/>
                <a:uFillTx/>
                <a:latin typeface="Arial" charset="0"/>
                <a:ea typeface="+mn-ea"/>
                <a:cs typeface="+mn-cs"/>
              </a:rPr>
              <a:t>“The Two </a:t>
            </a:r>
            <a:r>
              <a:rPr kumimoji="1" lang="en-US" sz="6000" b="1" i="0" u="none" strike="noStrike" kern="1200" cap="none" spc="0" normalizeH="0" baseline="0" noProof="0" dirty="0" err="1">
                <a:ln>
                  <a:noFill/>
                </a:ln>
                <a:solidFill>
                  <a:srgbClr val="FF0000"/>
                </a:solidFill>
                <a:effectLst/>
                <a:uLnTx/>
                <a:uFillTx/>
                <a:latin typeface="Arial" charset="0"/>
                <a:ea typeface="+mn-ea"/>
                <a:cs typeface="+mn-cs"/>
              </a:rPr>
              <a:t>Cultlures</a:t>
            </a:r>
            <a:r>
              <a:rPr kumimoji="1" lang="en-US" sz="6000" b="1" i="0" u="none" strike="noStrike" kern="1200" cap="none" spc="0" normalizeH="0" baseline="0" noProof="0" dirty="0">
                <a:ln>
                  <a:noFill/>
                </a:ln>
                <a:solidFill>
                  <a:srgbClr val="FF0000"/>
                </a:solidFill>
                <a:effectLst/>
                <a:uLnTx/>
                <a:uFillTx/>
                <a:latin typeface="Arial" charset="0"/>
                <a:ea typeface="+mn-ea"/>
                <a:cs typeface="+mn-cs"/>
              </a:rPr>
              <a:t>”</a:t>
            </a:r>
          </a:p>
        </p:txBody>
      </p:sp>
      <p:sp>
        <p:nvSpPr>
          <p:cNvPr id="4" name="TextBox 3">
            <a:extLst>
              <a:ext uri="{FF2B5EF4-FFF2-40B4-BE49-F238E27FC236}">
                <a16:creationId xmlns:a16="http://schemas.microsoft.com/office/drawing/2014/main" id="{ED8485BA-F18D-F19F-CE51-7D65DDBA8023}"/>
              </a:ext>
            </a:extLst>
          </p:cNvPr>
          <p:cNvSpPr txBox="1"/>
          <p:nvPr/>
        </p:nvSpPr>
        <p:spPr>
          <a:xfrm>
            <a:off x="3238500" y="4503525"/>
            <a:ext cx="2667000" cy="584775"/>
          </a:xfrm>
          <a:prstGeom prst="rect">
            <a:avLst/>
          </a:prstGeom>
          <a:noFill/>
        </p:spPr>
        <p:txBody>
          <a:bodyPr wrap="square">
            <a:spAutoFit/>
          </a:bodyPr>
          <a:lstStyle/>
          <a:p>
            <a:r>
              <a:rPr kumimoji="1" lang="en-US" sz="3200" b="1" dirty="0">
                <a:solidFill>
                  <a:srgbClr val="FF0000"/>
                </a:solidFill>
                <a:latin typeface="Arial" charset="0"/>
              </a:rPr>
              <a:t>of </a:t>
            </a:r>
            <a:r>
              <a:rPr kumimoji="1" lang="en-US" sz="3200" b="1" i="0" u="none" strike="noStrike" kern="1200" cap="none" spc="0" normalizeH="0" baseline="0" noProof="0" dirty="0">
                <a:ln>
                  <a:noFill/>
                </a:ln>
                <a:solidFill>
                  <a:srgbClr val="FF0000"/>
                </a:solidFill>
                <a:effectLst/>
                <a:uLnTx/>
                <a:uFillTx/>
                <a:latin typeface="Arial" charset="0"/>
                <a:ea typeface="+mn-ea"/>
                <a:cs typeface="+mn-cs"/>
              </a:rPr>
              <a:t>C.P. Snow</a:t>
            </a:r>
            <a:endParaRPr lang="en-US" sz="3200" dirty="0">
              <a:solidFill>
                <a:srgbClr val="FF0000"/>
              </a:solidFill>
            </a:endParaRPr>
          </a:p>
        </p:txBody>
      </p:sp>
    </p:spTree>
    <p:extLst>
      <p:ext uri="{BB962C8B-B14F-4D97-AF65-F5344CB8AC3E}">
        <p14:creationId xmlns:p14="http://schemas.microsoft.com/office/powerpoint/2010/main" val="2416686226"/>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3" name="Rectangle 3"/>
          <p:cNvSpPr>
            <a:spLocks noChangeArrowheads="1"/>
          </p:cNvSpPr>
          <p:nvPr/>
        </p:nvSpPr>
        <p:spPr bwMode="auto">
          <a:xfrm>
            <a:off x="922869" y="2162394"/>
            <a:ext cx="7332133" cy="3694409"/>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1959 C.P. Snow pointed out a fundamental problem </a:t>
            </a:r>
            <a:r>
              <a:rPr kumimoji="1" lang="en-US" sz="3200" b="1" dirty="0">
                <a:solidFill>
                  <a:srgbClr val="FFFFFF"/>
                </a:solidFill>
                <a:latin typeface="Arial" charset="0"/>
              </a:rPr>
              <a:t>in these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in continuing perennial debates, in a landmark lecture now known as </a:t>
            </a:r>
          </a:p>
          <a:p>
            <a:pPr algn="ctr" eaLnBrk="0" hangingPunct="0">
              <a:lnSpc>
                <a:spcPct val="150000"/>
              </a:lnSpc>
            </a:pPr>
            <a:r>
              <a:rPr kumimoji="1" lang="en-US" sz="3200" b="1" dirty="0">
                <a:solidFill>
                  <a:srgbClr val="FFFFFF"/>
                </a:solidFill>
                <a:latin typeface="Arial" charset="0"/>
              </a:rPr>
              <a:t>The </a:t>
            </a:r>
            <a:r>
              <a:rPr lang="en-US" sz="3200" b="1" dirty="0">
                <a:solidFill>
                  <a:srgbClr val="FFFFFF"/>
                </a:solidFill>
              </a:rPr>
              <a:t>Rede Lecture of 1959 </a:t>
            </a:r>
            <a:r>
              <a:rPr kumimoji="1" lang="en-US" sz="3200" b="1" i="0" u="none" strike="noStrike" kern="1200" cap="none" spc="0" normalizeH="0" baseline="0" noProof="0" dirty="0">
                <a:ln>
                  <a:noFill/>
                </a:ln>
                <a:solidFill>
                  <a:srgbClr val="FFFFFF"/>
                </a:solidFill>
                <a:effectLst/>
                <a:uLnTx/>
                <a:uFillTx/>
                <a:latin typeface="Arial" charset="0"/>
                <a:ea typeface="+mn-ea"/>
                <a:cs typeface="+mn-cs"/>
              </a:rPr>
              <a:t>. . .</a:t>
            </a:r>
          </a:p>
        </p:txBody>
      </p:sp>
    </p:spTree>
    <p:extLst>
      <p:ext uri="{BB962C8B-B14F-4D97-AF65-F5344CB8AC3E}">
        <p14:creationId xmlns:p14="http://schemas.microsoft.com/office/powerpoint/2010/main" val="726722133"/>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47988" y="762000"/>
            <a:ext cx="3248025"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2963761" y="4739276"/>
            <a:ext cx="3281668" cy="461665"/>
          </a:xfrm>
          <a:prstGeom prst="rect">
            <a:avLst/>
          </a:prstGeom>
        </p:spPr>
        <p:txBody>
          <a:bodyPr wrap="none">
            <a:spAutoFit/>
          </a:bodyPr>
          <a:lstStyle/>
          <a:p>
            <a:r>
              <a:rPr lang="en-US" sz="2400" b="1" dirty="0" err="1">
                <a:solidFill>
                  <a:srgbClr val="FFFFFF"/>
                </a:solidFill>
              </a:rPr>
              <a:t>Rede</a:t>
            </a:r>
            <a:r>
              <a:rPr lang="en-US" sz="2400" b="1" dirty="0">
                <a:solidFill>
                  <a:srgbClr val="FFFFFF"/>
                </a:solidFill>
              </a:rPr>
              <a:t> Lecture of 1959</a:t>
            </a:r>
          </a:p>
        </p:txBody>
      </p:sp>
    </p:spTree>
    <p:extLst>
      <p:ext uri="{BB962C8B-B14F-4D97-AF65-F5344CB8AC3E}">
        <p14:creationId xmlns:p14="http://schemas.microsoft.com/office/powerpoint/2010/main" val="874936607"/>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397607"/>
            <a:ext cx="6908800" cy="3139321"/>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I think the best short discussion of this is in Marion </a:t>
            </a:r>
            <a:r>
              <a:rPr kumimoji="1" lang="en-US" sz="3600" b="1" dirty="0" err="1">
                <a:solidFill>
                  <a:srgbClr val="FFFFFF"/>
                </a:solidFill>
                <a:latin typeface="Arial" charset="0"/>
              </a:rPr>
              <a:t>Nestle’s</a:t>
            </a:r>
            <a:r>
              <a:rPr kumimoji="1" lang="en-US" sz="3600" b="1" dirty="0">
                <a:solidFill>
                  <a:srgbClr val="FFFFFF"/>
                </a:solidFill>
                <a:latin typeface="Arial" charset="0"/>
              </a:rPr>
              <a:t> </a:t>
            </a:r>
            <a:r>
              <a:rPr kumimoji="1" lang="en-US" sz="3600" b="1" i="1" dirty="0">
                <a:solidFill>
                  <a:srgbClr val="FFFFFF"/>
                </a:solidFill>
                <a:latin typeface="Arial" charset="0"/>
              </a:rPr>
              <a:t>Food Politics</a:t>
            </a:r>
            <a:endParaRPr kumimoji="1" lang="en-US" sz="3600" b="1" dirty="0">
              <a:solidFill>
                <a:srgbClr val="FFFFFF"/>
              </a:solidFill>
              <a:latin typeface="Arial" charset="0"/>
            </a:endParaRPr>
          </a:p>
          <a:p>
            <a:pPr algn="ctr" eaLnBrk="0" hangingPunct="0"/>
            <a:endParaRPr kumimoji="1" lang="en-US" sz="3600" b="1" dirty="0">
              <a:solidFill>
                <a:srgbClr val="FFFFFF"/>
              </a:solidFill>
              <a:latin typeface="Arial" charset="0"/>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eaLnBrk="0" hangingPunct="0"/>
            <a:r>
              <a:rPr kumimoji="1" lang="en-US" sz="800" dirty="0">
                <a:solidFill>
                  <a:srgbClr val="99CC00"/>
                </a:solidFill>
                <a:latin typeface="Arial" charset="0"/>
                <a:hlinkClick r:id="rId2"/>
              </a:rPr>
              <a:t>http://en.wikipedia.org/wiki/Nature_versus_nurture</a:t>
            </a:r>
            <a:endParaRPr kumimoji="1" lang="en-US" sz="800" dirty="0">
              <a:solidFill>
                <a:srgbClr val="99CC00"/>
              </a:solidFill>
              <a:latin typeface="Arial" charset="0"/>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tabLst>
                <a:tab pos="0" algn="l"/>
              </a:tabLst>
              <a:defRPr/>
            </a:pPr>
            <a:r>
              <a:rPr lang="en-US" sz="2400" b="1" dirty="0">
                <a:solidFill>
                  <a:srgbClr val="000000"/>
                </a:solidFill>
                <a:latin typeface="Arial" charset="0"/>
              </a:rPr>
              <a:t>(“nature vs. nurture”)</a:t>
            </a:r>
          </a:p>
          <a:p>
            <a:pPr marL="514350" indent="-514350" algn="ctr">
              <a:lnSpc>
                <a:spcPct val="150000"/>
              </a:lnSpc>
              <a:tabLst>
                <a:tab pos="0" algn="l"/>
              </a:tabLst>
              <a:defRPr/>
            </a:pPr>
            <a:r>
              <a:rPr lang="en-US" sz="2400" b="1" dirty="0">
                <a:solidFill>
                  <a:srgbClr val="000000"/>
                </a:solidFill>
                <a:latin typeface="Arial" charset="0"/>
              </a:rPr>
              <a:t>(“inherited vs. learned”)</a:t>
            </a:r>
          </a:p>
          <a:p>
            <a:pPr marL="285750" indent="-285750" algn="ctr">
              <a:lnSpc>
                <a:spcPct val="150000"/>
              </a:lnSpc>
              <a:tabLst>
                <a:tab pos="0" algn="l"/>
              </a:tabLst>
              <a:defRPr/>
            </a:pPr>
            <a:r>
              <a:rPr lang="en-US" sz="2400" b="1" dirty="0">
                <a:solidFill>
                  <a:srgbClr val="000000"/>
                </a:solidFill>
                <a:latin typeface="Arial" charset="0"/>
              </a:rPr>
              <a:t>	(“</a:t>
            </a:r>
            <a:r>
              <a:rPr lang="en-US" sz="2400" b="1" dirty="0" err="1">
                <a:solidFill>
                  <a:srgbClr val="000000"/>
                </a:solidFill>
                <a:latin typeface="Arial" charset="0"/>
              </a:rPr>
              <a:t>nativism</a:t>
            </a:r>
            <a:r>
              <a:rPr lang="en-US" sz="2400" b="1" dirty="0">
                <a:solidFill>
                  <a:srgbClr val="000000"/>
                </a:solidFill>
                <a:latin typeface="Arial" charset="0"/>
              </a:rPr>
              <a:t>” vs. “empiricism”)</a:t>
            </a:r>
          </a:p>
          <a:p>
            <a:pPr marL="285750" indent="-285750" algn="ctr">
              <a:lnSpc>
                <a:spcPct val="150000"/>
              </a:lnSpc>
              <a:tabLst>
                <a:tab pos="0" algn="l"/>
              </a:tabLst>
              <a:defRPr/>
            </a:pPr>
            <a:r>
              <a:rPr lang="en-US" sz="2400" b="1" dirty="0"/>
              <a:t>(“biology” vs. “culture”)</a:t>
            </a:r>
            <a:endParaRPr lang="en-US" sz="2400" dirty="0">
              <a:solidFill>
                <a:srgbClr val="FFFFFF"/>
              </a:solidFill>
              <a:latin typeface="Arial" charset="0"/>
            </a:endParaRPr>
          </a:p>
        </p:txBody>
      </p:sp>
    </p:spTree>
  </p:cSld>
  <p:clrMapOvr>
    <a:masterClrMapping/>
  </p:clrMapOvr>
  <p:transition/>
</p:sld>
</file>

<file path=ppt/slides/slide2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000000"/>
                </a:solidFill>
              </a:rPr>
              <a:t>these debates are related in part to</a:t>
            </a:r>
          </a:p>
          <a:p>
            <a:pPr algn="ctr">
              <a:lnSpc>
                <a:spcPct val="150000"/>
              </a:lnSpc>
            </a:pPr>
            <a:r>
              <a:rPr lang="en-US" sz="3200" b="1" dirty="0">
                <a:solidFill>
                  <a:srgbClr val="000000"/>
                </a:solidFill>
              </a:rPr>
              <a:t>“THE ‘TWO-CULTURE’ PROBLEM”</a:t>
            </a:r>
          </a:p>
          <a:p>
            <a:pPr algn="ctr">
              <a:lnSpc>
                <a:spcPct val="150000"/>
              </a:lnSpc>
            </a:pPr>
            <a:r>
              <a:rPr lang="en-US" sz="2000" dirty="0">
                <a:solidFill>
                  <a:srgbClr val="000000"/>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chemeClr val="bg1"/>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chemeClr val="bg1"/>
                </a:solidFill>
              </a:rPr>
              <a:t>Food Politics, </a:t>
            </a:r>
            <a:r>
              <a:rPr lang="en-US" sz="4000" b="1" i="1" dirty="0" err="1">
                <a:solidFill>
                  <a:schemeClr val="bg1"/>
                </a:solidFill>
              </a:rPr>
              <a:t>Revsed</a:t>
            </a:r>
            <a:r>
              <a:rPr lang="en-US" sz="4000" b="1" i="1" dirty="0">
                <a:solidFill>
                  <a:schemeClr val="bg1"/>
                </a:solidFill>
              </a:rPr>
              <a:t> Ed.</a:t>
            </a:r>
          </a:p>
          <a:p>
            <a:pPr marL="0" indent="0" algn="ctr">
              <a:buFontTx/>
              <a:buNone/>
            </a:pPr>
            <a:r>
              <a:rPr lang="en-US" sz="2400" b="1" dirty="0">
                <a:solidFill>
                  <a:schemeClr val="bg1"/>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pic>
        <p:nvPicPr>
          <p:cNvPr id="6" name="Picture 2"/>
          <p:cNvPicPr>
            <a:picLocks noChangeAspect="1" noChangeArrowheads="1"/>
          </p:cNvPicPr>
          <p:nvPr/>
        </p:nvPicPr>
        <p:blipFill>
          <a:blip r:embed="rId2" cstate="print"/>
          <a:srcRect/>
          <a:stretch>
            <a:fillRect/>
          </a:stretch>
        </p:blipFill>
        <p:spPr bwMode="auto">
          <a:xfrm>
            <a:off x="2728929" y="623888"/>
            <a:ext cx="3671887" cy="5518150"/>
          </a:xfrm>
          <a:prstGeom prst="rect">
            <a:avLst/>
          </a:prstGeom>
          <a:noFill/>
          <a:ln w="38100">
            <a:solidFill>
              <a:srgbClr val="000000"/>
            </a:solidFill>
            <a:miter lim="800000"/>
            <a:headEnd/>
            <a:tailEnd/>
          </a:ln>
        </p:spPr>
      </p:pic>
      <p:sp>
        <p:nvSpPr>
          <p:cNvPr id="7" name="Rectangle 6"/>
          <p:cNvSpPr>
            <a:spLocks noChangeArrowheads="1"/>
          </p:cNvSpPr>
          <p:nvPr/>
        </p:nvSpPr>
        <p:spPr bwMode="auto">
          <a:xfrm>
            <a:off x="645678" y="5530193"/>
            <a:ext cx="7329487" cy="646331"/>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 University of California Press</a:t>
            </a:r>
          </a:p>
          <a:p>
            <a:pPr lvl="1" algn="ctr"/>
            <a:r>
              <a:rPr lang="en-US" b="1" dirty="0">
                <a:solidFill>
                  <a:srgbClr val="000000"/>
                </a:solidFill>
                <a:latin typeface="Arial" charset="0"/>
              </a:rPr>
              <a:t>2007</a:t>
            </a:r>
          </a:p>
        </p:txBody>
      </p:sp>
    </p:spTree>
    <p:extLst>
      <p:ext uri="{BB962C8B-B14F-4D97-AF65-F5344CB8AC3E}">
        <p14:creationId xmlns:p14="http://schemas.microsoft.com/office/powerpoint/2010/main" val="657494074"/>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835025"/>
            <a:ext cx="7315200" cy="3170238"/>
          </a:xfrm>
        </p:spPr>
        <p:txBody>
          <a:bodyPr>
            <a:spAutoFit/>
          </a:bodyPr>
          <a:lstStyle/>
          <a:p>
            <a:pPr marL="0" indent="0" algn="ctr">
              <a:buFontTx/>
              <a:buNone/>
            </a:pPr>
            <a:r>
              <a:rPr lang="en-US" b="1" dirty="0">
                <a:solidFill>
                  <a:srgbClr val="000000"/>
                </a:solidFill>
              </a:rPr>
              <a:t>Marion Nestle</a:t>
            </a:r>
          </a:p>
          <a:p>
            <a:pPr marL="0" indent="0" algn="ctr">
              <a:buFontTx/>
              <a:buNone/>
            </a:pPr>
            <a:r>
              <a:rPr lang="en-US" sz="4000" b="1" i="1" dirty="0">
                <a:solidFill>
                  <a:srgbClr val="000000"/>
                </a:solidFill>
              </a:rPr>
              <a:t>Food Politics, Revised Ed.</a:t>
            </a:r>
          </a:p>
          <a:p>
            <a:pPr marL="0" indent="0" algn="ctr">
              <a:buFontTx/>
              <a:buNone/>
            </a:pPr>
            <a:r>
              <a:rPr lang="en-US" sz="2400" b="1" dirty="0">
                <a:solidFill>
                  <a:srgbClr val="000000"/>
                </a:solidFill>
              </a:rPr>
              <a:t>Ch. 10 “Science versus Supplements: ‘A Gulf of Mutual Incomprehension’”</a:t>
            </a:r>
          </a:p>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
        <p:nvSpPr>
          <p:cNvPr id="4" name="Rectangle 3"/>
          <p:cNvSpPr>
            <a:spLocks noChangeArrowheads="1"/>
          </p:cNvSpPr>
          <p:nvPr/>
        </p:nvSpPr>
        <p:spPr bwMode="auto">
          <a:xfrm>
            <a:off x="645678" y="59075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Marion Nestle, </a:t>
            </a:r>
            <a:r>
              <a:rPr lang="en-US" b="1" i="1" dirty="0">
                <a:solidFill>
                  <a:srgbClr val="000000"/>
                </a:solidFill>
                <a:latin typeface="Arial" charset="0"/>
              </a:rPr>
              <a:t>Food Politics, Rev. Ed., </a:t>
            </a:r>
            <a:r>
              <a:rPr lang="en-US" b="1" dirty="0">
                <a:solidFill>
                  <a:srgbClr val="000000"/>
                </a:solidFill>
                <a:latin typeface="Arial" charset="0"/>
              </a:rPr>
              <a:t>2007,  pp. 230-233</a:t>
            </a:r>
          </a:p>
        </p:txBody>
      </p:sp>
    </p:spTree>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062163"/>
            <a:ext cx="7315200" cy="4056495"/>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br>
              <a:rPr lang="en-US" sz="4000" b="1" i="1" dirty="0"/>
            </a:br>
            <a:endParaRPr lang="en-US" sz="4000" b="1" i="1" dirty="0"/>
          </a:p>
          <a:p>
            <a:pPr marL="0" indent="0" algn="ctr">
              <a:buFontTx/>
              <a:buNone/>
            </a:pPr>
            <a:r>
              <a:rPr lang="en-US" sz="2400" b="1" i="1" dirty="0"/>
              <a:t>London, Cambridge University Press</a:t>
            </a:r>
          </a:p>
          <a:p>
            <a:pPr marL="0" indent="0" algn="ctr">
              <a:buFontTx/>
              <a:buNone/>
            </a:pPr>
            <a:r>
              <a:rPr lang="en-US" sz="2400" b="1" i="1" dirty="0"/>
              <a:t>1959</a:t>
            </a:r>
          </a:p>
        </p:txBody>
      </p:sp>
      <p:sp>
        <p:nvSpPr>
          <p:cNvPr id="3" name="Rectangle 2"/>
          <p:cNvSpPr>
            <a:spLocks noChangeArrowheads="1"/>
          </p:cNvSpPr>
          <p:nvPr/>
        </p:nvSpPr>
        <p:spPr bwMode="auto">
          <a:xfrm>
            <a:off x="874278" y="1259351"/>
            <a:ext cx="7329487" cy="369332"/>
          </a:xfrm>
          <a:prstGeom prst="rect">
            <a:avLst/>
          </a:prstGeom>
          <a:noFill/>
          <a:ln w="9525">
            <a:noFill/>
            <a:miter lim="800000"/>
            <a:headEnd/>
            <a:tailEnd/>
          </a:ln>
        </p:spPr>
        <p:txBody>
          <a:bodyPr>
            <a:spAutoFit/>
          </a:bodyPr>
          <a:lstStyle/>
          <a:p>
            <a:pPr lvl="1" algn="ctr"/>
            <a:r>
              <a:rPr lang="en-US" b="1" dirty="0">
                <a:solidFill>
                  <a:srgbClr val="000000"/>
                </a:solidFill>
                <a:latin typeface="Arial" charset="0"/>
              </a:rPr>
              <a:t>This idea is based on C.P. Snow’s Classic Lecture . . .</a:t>
            </a:r>
          </a:p>
        </p:txBody>
      </p:sp>
    </p:spTree>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796674" name="Text Box 2">
            <a:hlinkClick r:id="rId3"/>
          </p:cNvPr>
          <p:cNvSpPr txBox="1">
            <a:spLocks noChangeArrowheads="1"/>
          </p:cNvSpPr>
          <p:nvPr/>
        </p:nvSpPr>
        <p:spPr bwMode="auto">
          <a:xfrm>
            <a:off x="3410634" y="6392207"/>
            <a:ext cx="228780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http://en.wikipedia.org/wiki/The_Two_Cultures</a:t>
            </a:r>
            <a:endParaRPr lang="en-US" sz="800" dirty="0">
              <a:solidFill>
                <a:srgbClr val="FFFFFF"/>
              </a:solidFill>
              <a:latin typeface="Arial" charset="0"/>
            </a:endParaRPr>
          </a:p>
        </p:txBody>
      </p:sp>
      <p:pic>
        <p:nvPicPr>
          <p:cNvPr id="796675" name="Picture 3"/>
          <p:cNvPicPr>
            <a:picLocks noChangeAspect="1" noChangeArrowheads="1"/>
          </p:cNvPicPr>
          <p:nvPr/>
        </p:nvPicPr>
        <p:blipFill>
          <a:blip r:embed="rId5" cstate="print"/>
          <a:srcRect/>
          <a:stretch>
            <a:fillRect/>
          </a:stretch>
        </p:blipFill>
        <p:spPr bwMode="auto">
          <a:xfrm>
            <a:off x="668338" y="1146175"/>
            <a:ext cx="7772400" cy="4857750"/>
          </a:xfrm>
          <a:prstGeom prst="rect">
            <a:avLst/>
          </a:prstGeom>
          <a:noFill/>
          <a:ln w="9525">
            <a:noFill/>
            <a:miter lim="800000"/>
            <a:headEnd/>
            <a:tailEnd/>
          </a:ln>
        </p:spPr>
      </p:pic>
      <p:sp>
        <p:nvSpPr>
          <p:cNvPr id="2" name="Rectangle 1">
            <a:extLst>
              <a:ext uri="{FF2B5EF4-FFF2-40B4-BE49-F238E27FC236}">
                <a16:creationId xmlns:a16="http://schemas.microsoft.com/office/drawing/2014/main" id="{F248E01C-6969-84A6-9D16-5968201063CA}"/>
              </a:ext>
            </a:extLst>
          </p:cNvPr>
          <p:cNvSpPr/>
          <p:nvPr/>
        </p:nvSpPr>
        <p:spPr bwMode="auto">
          <a:xfrm>
            <a:off x="2870200" y="1146175"/>
            <a:ext cx="5397500" cy="314325"/>
          </a:xfrm>
          <a:prstGeom prst="rect">
            <a:avLst/>
          </a:prstGeom>
          <a:solidFill>
            <a:srgbClr val="F4F4F4"/>
          </a:solidFill>
          <a:ln w="2857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charset="0"/>
            </a:endParaRPr>
          </a:p>
        </p:txBody>
      </p:sp>
    </p:spTree>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2989038"/>
            <a:ext cx="3714751" cy="2062103"/>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Take, for e.g., a question raised by Nestle in </a:t>
            </a:r>
            <a:r>
              <a:rPr lang="en-US" sz="3200" b="1" i="1" dirty="0">
                <a:solidFill>
                  <a:srgbClr val="000000"/>
                </a:solidFill>
                <a:latin typeface="Arial" charset="0"/>
              </a:rPr>
              <a:t>Food Politics </a:t>
            </a:r>
            <a:r>
              <a:rPr lang="en-US" sz="3200" b="1" dirty="0">
                <a:solidFill>
                  <a:srgbClr val="000000"/>
                </a:solidFill>
                <a:latin typeface="Arial" charset="0"/>
              </a:rPr>
              <a:t>.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148896" y="341082"/>
            <a:ext cx="6872654" cy="6400800"/>
          </a:xfrm>
          <a:prstGeom prst="rect">
            <a:avLst/>
          </a:prstGeom>
          <a:solidFill>
            <a:srgbClr val="000000"/>
          </a:solidFill>
        </p:spPr>
      </p:pic>
      <p:sp>
        <p:nvSpPr>
          <p:cNvPr id="6" name="Text Box 2">
            <a:hlinkClick r:id="rId3"/>
          </p:cNvPr>
          <p:cNvSpPr txBox="1">
            <a:spLocks noChangeArrowheads="1"/>
          </p:cNvSpPr>
          <p:nvPr/>
        </p:nvSpPr>
        <p:spPr bwMode="auto">
          <a:xfrm>
            <a:off x="3463624" y="6566376"/>
            <a:ext cx="221086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https://www.bbc.com/news/health-45992725</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64085" y="845457"/>
            <a:ext cx="1270000" cy="609600"/>
          </a:xfrm>
          <a:prstGeom prst="rect">
            <a:avLst/>
          </a:prstGeom>
        </p:spPr>
      </p:pic>
      <p:sp>
        <p:nvSpPr>
          <p:cNvPr id="5" name="Rectangle 4">
            <a:extLst>
              <a:ext uri="{FF2B5EF4-FFF2-40B4-BE49-F238E27FC236}">
                <a16:creationId xmlns:a16="http://schemas.microsoft.com/office/drawing/2014/main" id="{29C1E17F-F690-5795-A4BD-0AD7CE88AE41}"/>
              </a:ext>
            </a:extLst>
          </p:cNvPr>
          <p:cNvSpPr/>
          <p:nvPr/>
        </p:nvSpPr>
        <p:spPr>
          <a:xfrm>
            <a:off x="5156200" y="845457"/>
            <a:ext cx="1270000" cy="6096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F6132E52-FDA4-B806-C0E9-44E34DF939FC}"/>
              </a:ext>
            </a:extLst>
          </p:cNvPr>
          <p:cNvSpPr>
            <a:spLocks noChangeArrowheads="1"/>
          </p:cNvSpPr>
          <p:nvPr/>
        </p:nvSpPr>
        <p:spPr bwMode="auto">
          <a:xfrm rot="8767835">
            <a:off x="62086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73796997"/>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cstate="print"/>
          <a:srcRect/>
          <a:stretch>
            <a:fillRect/>
          </a:stretch>
        </p:blipFill>
        <p:spPr bwMode="auto">
          <a:xfrm>
            <a:off x="676054" y="315017"/>
            <a:ext cx="7772400" cy="6199291"/>
          </a:xfrm>
          <a:prstGeom prst="rect">
            <a:avLst/>
          </a:prstGeom>
          <a:noFill/>
          <a:ln w="9525">
            <a:noFill/>
            <a:miter lim="800000"/>
            <a:headEnd/>
            <a:tailEnd/>
          </a:ln>
        </p:spPr>
      </p:pic>
      <p:sp>
        <p:nvSpPr>
          <p:cNvPr id="5" name="Rectangle 3"/>
          <p:cNvSpPr txBox="1">
            <a:spLocks noChangeArrowheads="1"/>
          </p:cNvSpPr>
          <p:nvPr/>
        </p:nvSpPr>
        <p:spPr bwMode="auto">
          <a:xfrm>
            <a:off x="900113" y="372331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FFFFFF"/>
                </a:solidFill>
                <a:latin typeface="Arial"/>
              </a:rPr>
              <a:t>Are dietary supplements needed?</a:t>
            </a:r>
          </a:p>
        </p:txBody>
      </p:sp>
      <p:sp>
        <p:nvSpPr>
          <p:cNvPr id="4" name="Text Box 2">
            <a:hlinkClick r:id="rId3"/>
          </p:cNvPr>
          <p:cNvSpPr txBox="1">
            <a:spLocks noChangeArrowheads="1"/>
          </p:cNvSpPr>
          <p:nvPr/>
        </p:nvSpPr>
        <p:spPr bwMode="auto">
          <a:xfrm>
            <a:off x="3574946" y="6392207"/>
            <a:ext cx="195919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http://en.wikipedia.org/wiki/Multivitamin</a:t>
            </a:r>
            <a:endParaRPr lang="en-US" sz="800" dirty="0">
              <a:solidFill>
                <a:srgbClr val="FFFFFF"/>
              </a:solidFill>
            </a:endParaRPr>
          </a:p>
        </p:txBody>
      </p:sp>
    </p:spTree>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contemporary debates</a:t>
            </a:r>
          </a:p>
        </p:txBody>
      </p:sp>
      <p:sp>
        <p:nvSpPr>
          <p:cNvPr id="398339" name="Rectangle 3"/>
          <p:cNvSpPr>
            <a:spLocks noGrp="1" noChangeArrowheads="1"/>
          </p:cNvSpPr>
          <p:nvPr>
            <p:ph type="subTitle" idx="4294967295"/>
          </p:nvPr>
        </p:nvSpPr>
        <p:spPr>
          <a:xfrm>
            <a:off x="871538" y="2354946"/>
            <a:ext cx="7358062" cy="3539430"/>
          </a:xfrm>
        </p:spPr>
        <p:txBody>
          <a:bodyPr>
            <a:spAutoFit/>
          </a:bodyPr>
          <a:lstStyle/>
          <a:p>
            <a:pPr marL="0" indent="0" algn="ctr" eaLnBrk="1" hangingPunct="1">
              <a:spcBef>
                <a:spcPts val="0"/>
              </a:spcBef>
              <a:spcAft>
                <a:spcPts val="0"/>
              </a:spcAft>
              <a:buNone/>
              <a:tabLst>
                <a:tab pos="0" algn="l"/>
              </a:tabLst>
              <a:defRPr/>
            </a:pPr>
            <a:r>
              <a:rPr lang="en-US" b="1" dirty="0">
                <a:solidFill>
                  <a:srgbClr val="FF0000"/>
                </a:solidFill>
              </a:rPr>
              <a:t>NOTE: several of the following examples included food materials in an attempt to make the following points clearer by using situations and sources with which you may, at the current time, be a bit more familiar</a:t>
            </a:r>
            <a:endParaRPr lang="en-US" b="1" i="1" dirty="0">
              <a:solidFill>
                <a:srgbClr val="000000"/>
              </a:solidFill>
            </a:endParaRPr>
          </a:p>
        </p:txBody>
      </p:sp>
    </p:spTree>
    <p:extLst>
      <p:ext uri="{BB962C8B-B14F-4D97-AF65-F5344CB8AC3E}">
        <p14:creationId xmlns:p14="http://schemas.microsoft.com/office/powerpoint/2010/main" val="2257523950"/>
      </p:ext>
    </p:extLst>
  </p:cSld>
  <p:clrMapOvr>
    <a:masterClrMapping/>
  </p:clrMapOvr>
  <p:transition/>
</p:sld>
</file>

<file path=ppt/slides/slide24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7613" y="6461933"/>
                <a:ext cx="1116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AutoShape 8">
            <a:extLst>
              <a:ext uri="{FF2B5EF4-FFF2-40B4-BE49-F238E27FC236}">
                <a16:creationId xmlns:a16="http://schemas.microsoft.com/office/drawing/2014/main" id="{E8943938-0366-3376-897F-95C4FBBE1BE3}"/>
              </a:ext>
            </a:extLst>
          </p:cNvPr>
          <p:cNvSpPr>
            <a:spLocks noChangeArrowheads="1"/>
          </p:cNvSpPr>
          <p:nvPr/>
        </p:nvSpPr>
        <p:spPr bwMode="auto">
          <a:xfrm rot="2541988">
            <a:off x="5916507" y="725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67186583"/>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85092" y="6551861"/>
            <a:ext cx="39388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https://www.grandviewresearch.com/industry-analysis/dietary-supplements-market</a:t>
            </a:r>
            <a:endParaRPr lang="en-US" sz="800" dirty="0">
              <a:solidFill>
                <a:srgbClr val="FFFFFF"/>
              </a:solidFill>
            </a:endParaRPr>
          </a:p>
        </p:txBody>
      </p:sp>
      <p:pic>
        <p:nvPicPr>
          <p:cNvPr id="3" name="Picture 2" descr="Chart&#10;&#10;Description automatically generated">
            <a:extLst>
              <a:ext uri="{FF2B5EF4-FFF2-40B4-BE49-F238E27FC236}">
                <a16:creationId xmlns:a16="http://schemas.microsoft.com/office/drawing/2014/main" id="{EA096871-7959-4E8B-9946-348BEDFE52C0}"/>
              </a:ext>
            </a:extLst>
          </p:cNvPr>
          <p:cNvPicPr>
            <a:picLocks noChangeAspect="1"/>
          </p:cNvPicPr>
          <p:nvPr/>
        </p:nvPicPr>
        <p:blipFill>
          <a:blip r:embed="rId4"/>
          <a:stretch>
            <a:fillRect/>
          </a:stretch>
        </p:blipFill>
        <p:spPr>
          <a:xfrm>
            <a:off x="481415" y="609256"/>
            <a:ext cx="8229600" cy="5673355"/>
          </a:xfrm>
          <a:prstGeom prst="rect">
            <a:avLst/>
          </a:prstGeom>
        </p:spPr>
      </p:pic>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C6B2AE3-95AA-44FD-88E3-AFB20AFFCDAF}"/>
                  </a:ext>
                </a:extLst>
              </p14:cNvPr>
              <p14:cNvContentPartPr/>
              <p14:nvPr/>
            </p14:nvContentPartPr>
            <p14:xfrm>
              <a:off x="4840865" y="2281187"/>
              <a:ext cx="973080" cy="3272270"/>
            </p14:xfrm>
          </p:contentPart>
        </mc:Choice>
        <mc:Fallback xmlns="">
          <p:pic>
            <p:nvPicPr>
              <p:cNvPr id="5" name="Ink 4">
                <a:extLst>
                  <a:ext uri="{FF2B5EF4-FFF2-40B4-BE49-F238E27FC236}">
                    <a16:creationId xmlns:a16="http://schemas.microsoft.com/office/drawing/2014/main" id="{8C6B2AE3-95AA-44FD-88E3-AFB20AFFCDAF}"/>
                  </a:ext>
                </a:extLst>
              </p:cNvPr>
              <p:cNvPicPr/>
              <p:nvPr/>
            </p:nvPicPr>
            <p:blipFill>
              <a:blip r:embed="rId6"/>
              <a:stretch>
                <a:fillRect/>
              </a:stretch>
            </p:blipFill>
            <p:spPr>
              <a:xfrm>
                <a:off x="4786845" y="2173191"/>
                <a:ext cx="1080760" cy="3487901"/>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6" name="Ink 5">
                <a:extLst>
                  <a:ext uri="{FF2B5EF4-FFF2-40B4-BE49-F238E27FC236}">
                    <a16:creationId xmlns:a16="http://schemas.microsoft.com/office/drawing/2014/main" id="{EB440B6E-44E3-41DC-A272-24736AC83AB0}"/>
                  </a:ext>
                </a:extLst>
              </p14:cNvPr>
              <p14:cNvContentPartPr/>
              <p14:nvPr/>
            </p14:nvContentPartPr>
            <p14:xfrm>
              <a:off x="4331253" y="6569573"/>
              <a:ext cx="3960" cy="360"/>
            </p14:xfrm>
          </p:contentPart>
        </mc:Choice>
        <mc:Fallback xmlns="">
          <p:pic>
            <p:nvPicPr>
              <p:cNvPr id="6" name="Ink 5">
                <a:extLst>
                  <a:ext uri="{FF2B5EF4-FFF2-40B4-BE49-F238E27FC236}">
                    <a16:creationId xmlns:a16="http://schemas.microsoft.com/office/drawing/2014/main" id="{EB440B6E-44E3-41DC-A272-24736AC83AB0}"/>
                  </a:ext>
                </a:extLst>
              </p:cNvPr>
              <p:cNvPicPr/>
              <p:nvPr/>
            </p:nvPicPr>
            <p:blipFill>
              <a:blip r:embed="rId8"/>
              <a:stretch>
                <a:fillRect/>
              </a:stretch>
            </p:blipFill>
            <p:spPr>
              <a:xfrm>
                <a:off x="4271853" y="6461573"/>
                <a:ext cx="122364"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7" name="Ink 6">
                <a:extLst>
                  <a:ext uri="{FF2B5EF4-FFF2-40B4-BE49-F238E27FC236}">
                    <a16:creationId xmlns:a16="http://schemas.microsoft.com/office/drawing/2014/main" id="{2158B86E-1689-401A-8888-499DDCAA39B6}"/>
                  </a:ext>
                </a:extLst>
              </p14:cNvPr>
              <p14:cNvContentPartPr/>
              <p14:nvPr/>
            </p14:nvContentPartPr>
            <p14:xfrm>
              <a:off x="4300653" y="6662813"/>
              <a:ext cx="360" cy="360"/>
            </p14:xfrm>
          </p:contentPart>
        </mc:Choice>
        <mc:Fallback xmlns="">
          <p:pic>
            <p:nvPicPr>
              <p:cNvPr id="7" name="Ink 6">
                <a:extLst>
                  <a:ext uri="{FF2B5EF4-FFF2-40B4-BE49-F238E27FC236}">
                    <a16:creationId xmlns:a16="http://schemas.microsoft.com/office/drawing/2014/main" id="{2158B86E-1689-401A-8888-499DDCAA39B6}"/>
                  </a:ext>
                </a:extLst>
              </p:cNvPr>
              <p:cNvPicPr/>
              <p:nvPr/>
            </p:nvPicPr>
            <p:blipFill>
              <a:blip r:embed="rId10"/>
              <a:stretch>
                <a:fillRect/>
              </a:stretch>
            </p:blipFill>
            <p:spPr>
              <a:xfrm>
                <a:off x="4246653" y="6554813"/>
                <a:ext cx="108000" cy="2160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8" name="Ink 7">
                <a:extLst>
                  <a:ext uri="{FF2B5EF4-FFF2-40B4-BE49-F238E27FC236}">
                    <a16:creationId xmlns:a16="http://schemas.microsoft.com/office/drawing/2014/main" id="{F8EDE2F6-7A59-476D-8A6A-8094C0622F79}"/>
                  </a:ext>
                </a:extLst>
              </p14:cNvPr>
              <p14:cNvContentPartPr/>
              <p14:nvPr/>
            </p14:nvContentPartPr>
            <p14:xfrm>
              <a:off x="9347133" y="6451133"/>
              <a:ext cx="360" cy="360"/>
            </p14:xfrm>
          </p:contentPart>
        </mc:Choice>
        <mc:Fallback xmlns="">
          <p:pic>
            <p:nvPicPr>
              <p:cNvPr id="8" name="Ink 7">
                <a:extLst>
                  <a:ext uri="{FF2B5EF4-FFF2-40B4-BE49-F238E27FC236}">
                    <a16:creationId xmlns:a16="http://schemas.microsoft.com/office/drawing/2014/main" id="{F8EDE2F6-7A59-476D-8A6A-8094C0622F79}"/>
                  </a:ext>
                </a:extLst>
              </p:cNvPr>
              <p:cNvPicPr/>
              <p:nvPr/>
            </p:nvPicPr>
            <p:blipFill>
              <a:blip r:embed="rId10"/>
              <a:stretch>
                <a:fillRect/>
              </a:stretch>
            </p:blipFill>
            <p:spPr>
              <a:xfrm>
                <a:off x="9293133" y="6343133"/>
                <a:ext cx="108000" cy="216000"/>
              </a:xfrm>
              <a:prstGeom prst="rect">
                <a:avLst/>
              </a:prstGeom>
            </p:spPr>
          </p:pic>
        </mc:Fallback>
      </mc:AlternateContent>
      <p:sp>
        <p:nvSpPr>
          <p:cNvPr id="2" name="TextBox 1">
            <a:extLst>
              <a:ext uri="{FF2B5EF4-FFF2-40B4-BE49-F238E27FC236}">
                <a16:creationId xmlns:a16="http://schemas.microsoft.com/office/drawing/2014/main" id="{B34CF8E8-0630-3229-23FA-E668A6E12F7F}"/>
              </a:ext>
            </a:extLst>
          </p:cNvPr>
          <p:cNvSpPr txBox="1"/>
          <p:nvPr/>
        </p:nvSpPr>
        <p:spPr>
          <a:xfrm>
            <a:off x="2338937" y="3062675"/>
            <a:ext cx="5890661" cy="830997"/>
          </a:xfrm>
          <a:prstGeom prst="rect">
            <a:avLst/>
          </a:prstGeom>
          <a:solidFill>
            <a:schemeClr val="bg1"/>
          </a:solidFill>
        </p:spPr>
        <p:txBody>
          <a:bodyPr wrap="square">
            <a:spAutoFit/>
          </a:bodyPr>
          <a:lstStyle/>
          <a:p>
            <a:pPr algn="ctr"/>
            <a:r>
              <a:rPr lang="en-US" sz="4800" b="1" i="1" dirty="0">
                <a:solidFill>
                  <a:srgbClr val="FF0000"/>
                </a:solidFill>
              </a:rPr>
              <a:t>ca</a:t>
            </a:r>
            <a:r>
              <a:rPr lang="en-US" sz="4800" b="1" dirty="0">
                <a:solidFill>
                  <a:srgbClr val="FF0000"/>
                </a:solidFill>
              </a:rPr>
              <a:t>. $56,700,000,000</a:t>
            </a:r>
          </a:p>
        </p:txBody>
      </p:sp>
    </p:spTree>
    <p:extLst>
      <p:ext uri="{BB962C8B-B14F-4D97-AF65-F5344CB8AC3E}">
        <p14:creationId xmlns:p14="http://schemas.microsoft.com/office/powerpoint/2010/main" val="3037977921"/>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a:extLst>
            <a:ext uri="{FF2B5EF4-FFF2-40B4-BE49-F238E27FC236}">
              <a16:creationId xmlns:a16="http://schemas.microsoft.com/office/drawing/2014/main" id="{366F59CE-E358-4F4A-59AF-D3051BCF73FC}"/>
            </a:ext>
          </a:extLst>
        </p:cNvPr>
        <p:cNvGrpSpPr/>
        <p:nvPr/>
      </p:nvGrpSpPr>
      <p:grpSpPr>
        <a:xfrm>
          <a:off x="0" y="0"/>
          <a:ext cx="0" cy="0"/>
          <a:chOff x="0" y="0"/>
          <a:chExt cx="0" cy="0"/>
        </a:xfrm>
      </p:grpSpPr>
      <p:sp>
        <p:nvSpPr>
          <p:cNvPr id="6" name="Text Box 2">
            <a:extLst>
              <a:ext uri="{FF2B5EF4-FFF2-40B4-BE49-F238E27FC236}">
                <a16:creationId xmlns:a16="http://schemas.microsoft.com/office/drawing/2014/main" id="{96152FF2-A1CF-A5F7-4DF4-5EC4F0A2A20D}"/>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45765B1B-BCC5-4278-77CD-A61146BFD64C}"/>
              </a:ext>
            </a:extLst>
          </p:cNvPr>
          <p:cNvSpPr txBox="1"/>
          <p:nvPr/>
        </p:nvSpPr>
        <p:spPr>
          <a:xfrm>
            <a:off x="895150" y="5206550"/>
            <a:ext cx="7344076"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$60-$75 Billion in 2026</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7C246358-7217-BB60-6DAB-2D8EC25BAA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72A21D61-D10C-CEFC-7587-D486B308AF17}"/>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January 2026</a:t>
            </a:r>
          </a:p>
        </p:txBody>
      </p:sp>
    </p:spTree>
    <p:extLst>
      <p:ext uri="{BB962C8B-B14F-4D97-AF65-F5344CB8AC3E}">
        <p14:creationId xmlns:p14="http://schemas.microsoft.com/office/powerpoint/2010/main" val="648679196"/>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7740" y="434526"/>
            <a:ext cx="618954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8F809968-A0BF-413F-8C37-05712B3C31D2}"/>
              </a:ext>
            </a:extLst>
          </p:cNvPr>
          <p:cNvSpPr txBox="1"/>
          <p:nvPr/>
        </p:nvSpPr>
        <p:spPr>
          <a:xfrm>
            <a:off x="3920591" y="705458"/>
            <a:ext cx="376280" cy="523220"/>
          </a:xfrm>
          <a:prstGeom prst="rect">
            <a:avLst/>
          </a:prstGeom>
          <a:noFill/>
        </p:spPr>
        <p:txBody>
          <a:bodyPr wrap="square">
            <a:spAutoFit/>
          </a:bodyPr>
          <a:lstStyle/>
          <a:p>
            <a:r>
              <a:rPr lang="en-US" sz="2800" b="1" dirty="0">
                <a:solidFill>
                  <a:srgbClr val="FF0000"/>
                </a:solidFill>
              </a:rPr>
              <a:t>+</a:t>
            </a:r>
            <a:endParaRPr lang="en-US" sz="2800" dirty="0"/>
          </a:p>
        </p:txBody>
      </p:sp>
      <p:sp>
        <p:nvSpPr>
          <p:cNvPr id="3" name="Rectangle 2">
            <a:extLst>
              <a:ext uri="{FF2B5EF4-FFF2-40B4-BE49-F238E27FC236}">
                <a16:creationId xmlns:a16="http://schemas.microsoft.com/office/drawing/2014/main" id="{9B5C6655-433A-591A-A2C2-3046957D48A1}"/>
              </a:ext>
            </a:extLst>
          </p:cNvPr>
          <p:cNvSpPr/>
          <p:nvPr/>
        </p:nvSpPr>
        <p:spPr>
          <a:xfrm>
            <a:off x="6756799" y="1892300"/>
            <a:ext cx="871361"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FC662D0C-DAE0-021F-2FA8-48A2A7B8181A}"/>
              </a:ext>
            </a:extLst>
          </p:cNvPr>
          <p:cNvSpPr>
            <a:spLocks noChangeArrowheads="1"/>
          </p:cNvSpPr>
          <p:nvPr/>
        </p:nvSpPr>
        <p:spPr bwMode="auto">
          <a:xfrm rot="8070798">
            <a:off x="6640407" y="119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7AC1FF25-CA34-3901-272D-BC4478953CC0}"/>
              </a:ext>
            </a:extLst>
          </p:cNvPr>
          <p:cNvSpPr/>
          <p:nvPr/>
        </p:nvSpPr>
        <p:spPr>
          <a:xfrm>
            <a:off x="1587500" y="1892300"/>
            <a:ext cx="1778000" cy="317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073842"/>
      </p:ext>
    </p:extLst>
  </p:cSld>
  <p:clrMapOvr>
    <a:masterClrMapping/>
  </p:clrMapOvr>
  <p:transition/>
</p:sld>
</file>

<file path=ppt/slides/slide24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00790" y="531456"/>
            <a:ext cx="5943600" cy="5849257"/>
          </a:xfrm>
          <a:prstGeom prst="rect">
            <a:avLst/>
          </a:prstGeom>
          <a:solidFill>
            <a:srgbClr val="FFFFFF"/>
          </a:solidFill>
        </p:spPr>
      </p:pic>
      <p:sp>
        <p:nvSpPr>
          <p:cNvPr id="5" name="Text Box 2">
            <a:hlinkClick r:id="rId3"/>
          </p:cNvPr>
          <p:cNvSpPr txBox="1">
            <a:spLocks noChangeArrowheads="1"/>
          </p:cNvSpPr>
          <p:nvPr/>
        </p:nvSpPr>
        <p:spPr bwMode="auto">
          <a:xfrm>
            <a:off x="1605657" y="6551861"/>
            <a:ext cx="589776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https://www.theguardian.com/science/2019/jun/29/save-your-money-no-evidence-brain-health-supplements-work-say-experts</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89026" y="1422968"/>
            <a:ext cx="1828800" cy="402566"/>
          </a:xfrm>
          <a:prstGeom prst="rect">
            <a:avLst/>
          </a:prstGeom>
        </p:spPr>
      </p:pic>
      <p:sp>
        <p:nvSpPr>
          <p:cNvPr id="7" name="Rectangle 6"/>
          <p:cNvSpPr/>
          <p:nvPr/>
        </p:nvSpPr>
        <p:spPr>
          <a:xfrm>
            <a:off x="6714325" y="1794744"/>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6" name="Rectangle 5">
            <a:extLst>
              <a:ext uri="{FF2B5EF4-FFF2-40B4-BE49-F238E27FC236}">
                <a16:creationId xmlns:a16="http://schemas.microsoft.com/office/drawing/2014/main" id="{0DDDA24F-3CA7-3A58-666A-DD018F573598}"/>
              </a:ext>
            </a:extLst>
          </p:cNvPr>
          <p:cNvSpPr/>
          <p:nvPr/>
        </p:nvSpPr>
        <p:spPr>
          <a:xfrm>
            <a:off x="6631781" y="2164076"/>
            <a:ext cx="871645" cy="5529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utoShape 8">
            <a:extLst>
              <a:ext uri="{FF2B5EF4-FFF2-40B4-BE49-F238E27FC236}">
                <a16:creationId xmlns:a16="http://schemas.microsoft.com/office/drawing/2014/main" id="{2DA40702-8D19-FB14-7E24-AB16FBB8D91F}"/>
              </a:ext>
            </a:extLst>
          </p:cNvPr>
          <p:cNvSpPr>
            <a:spLocks noChangeArrowheads="1"/>
          </p:cNvSpPr>
          <p:nvPr/>
        </p:nvSpPr>
        <p:spPr bwMode="auto">
          <a:xfrm rot="8767835">
            <a:off x="6716607" y="1271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51309686"/>
      </p:ext>
    </p:extLst>
  </p:cSld>
  <p:clrMapOvr>
    <a:masterClrMapping/>
  </p:clrMapOvr>
  <p:transition/>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08981"/>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3600" b="1" dirty="0">
                <a:solidFill>
                  <a:srgbClr val="FF0000"/>
                </a:solidFill>
                <a:latin typeface="Arial" charset="0"/>
              </a:rPr>
              <a:t>Safety</a:t>
            </a:r>
            <a:endParaRPr lang="en-US" sz="3200" b="1" dirty="0">
              <a:solidFill>
                <a:srgbClr val="FF0000"/>
              </a:solidFill>
              <a:latin typeface="Arial" charset="0"/>
            </a:endParaRPr>
          </a:p>
          <a:p>
            <a:pPr marL="0" lvl="1" algn="ctr"/>
            <a:endParaRPr lang="en-US" b="1" dirty="0">
              <a:solidFill>
                <a:srgbClr val="FF0000"/>
              </a:solidFill>
              <a:latin typeface="Arial" charset="0"/>
            </a:endParaRPr>
          </a:p>
          <a:p>
            <a:pPr marL="0" lvl="1" algn="ctr"/>
            <a:r>
              <a:rPr lang="en-US" sz="3600" b="1" dirty="0">
                <a:solidFill>
                  <a:srgbClr val="FF0000"/>
                </a:solidFill>
                <a:latin typeface="Arial" charset="0"/>
              </a:rPr>
              <a:t>Need</a:t>
            </a:r>
          </a:p>
          <a:p>
            <a:pPr marL="0" lvl="1" algn="ctr"/>
            <a:endParaRPr lang="en-US" sz="2400" b="1" dirty="0">
              <a:solidFill>
                <a:srgbClr val="FF0000"/>
              </a:solidFill>
              <a:latin typeface="Arial" charset="0"/>
            </a:endParaRPr>
          </a:p>
          <a:p>
            <a:pPr marL="0" lvl="1" algn="ctr"/>
            <a:r>
              <a:rPr lang="en-US" sz="3600" b="1" dirty="0">
                <a:solidFill>
                  <a:srgbClr val="FF0000"/>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cSld>
  <p:clrMapOvr>
    <a:masterClrMapping/>
  </p:clrMapOvr>
  <p:transition/>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85926"/>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a:p>
            <a:pPr lvl="1" algn="ctr">
              <a:lnSpc>
                <a:spcPct val="150000"/>
              </a:lnSpc>
            </a:pPr>
            <a:r>
              <a:rPr lang="en-US" sz="2000" dirty="0">
                <a:solidFill>
                  <a:srgbClr val="000000"/>
                </a:solidFill>
                <a:latin typeface="Arial" charset="0"/>
              </a:rPr>
              <a:t>(based on the criteria of)</a:t>
            </a:r>
          </a:p>
          <a:p>
            <a:pPr marL="0" lvl="1" algn="ctr">
              <a:lnSpc>
                <a:spcPct val="150000"/>
              </a:lnSpc>
            </a:pPr>
            <a:r>
              <a:rPr lang="en-US" sz="4800" b="1" dirty="0">
                <a:solidFill>
                  <a:srgbClr val="FF0000"/>
                </a:solidFill>
                <a:latin typeface="Arial" charset="0"/>
              </a:rPr>
              <a:t>Safety</a:t>
            </a:r>
            <a:endParaRPr lang="en-US" sz="4400" b="1" dirty="0">
              <a:solidFill>
                <a:srgbClr val="FF0000"/>
              </a:solidFill>
              <a:latin typeface="Arial" charset="0"/>
            </a:endParaRPr>
          </a:p>
          <a:p>
            <a:pPr marL="0" lvl="1" algn="ctr"/>
            <a:endParaRPr lang="en-US" sz="100" b="1" dirty="0">
              <a:solidFill>
                <a:srgbClr val="FF0000"/>
              </a:solidFill>
              <a:latin typeface="Arial" charset="0"/>
            </a:endParaRPr>
          </a:p>
          <a:p>
            <a:pPr marL="0" lvl="1" algn="ctr"/>
            <a:r>
              <a:rPr lang="en-US" sz="3600" b="1" dirty="0">
                <a:solidFill>
                  <a:schemeClr val="bg1">
                    <a:lumMod val="75000"/>
                  </a:schemeClr>
                </a:solidFill>
                <a:latin typeface="Arial" charset="0"/>
              </a:rPr>
              <a:t>Need</a:t>
            </a:r>
          </a:p>
          <a:p>
            <a:pPr marL="0" lvl="1" algn="ctr"/>
            <a:endParaRPr lang="en-US" sz="2400" b="1" dirty="0">
              <a:solidFill>
                <a:schemeClr val="bg1">
                  <a:lumMod val="75000"/>
                </a:schemeClr>
              </a:solidFill>
              <a:latin typeface="Arial" charset="0"/>
            </a:endParaRPr>
          </a:p>
          <a:p>
            <a:pPr marL="0" lvl="1" algn="ctr"/>
            <a:r>
              <a:rPr lang="en-US" sz="3600" b="1" dirty="0">
                <a:solidFill>
                  <a:schemeClr val="bg1">
                    <a:lumMod val="75000"/>
                  </a:schemeClr>
                </a:solidFill>
                <a:latin typeface="Arial" charset="0"/>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000000"/>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7" name="Rectangle 6"/>
          <p:cNvSpPr/>
          <p:nvPr/>
        </p:nvSpPr>
        <p:spPr>
          <a:xfrm>
            <a:off x="3082525" y="1388418"/>
            <a:ext cx="2978957" cy="461665"/>
          </a:xfrm>
          <a:prstGeom prst="rect">
            <a:avLst/>
          </a:prstGeom>
        </p:spPr>
        <p:txBody>
          <a:bodyPr wrap="none">
            <a:spAutoFit/>
          </a:bodyPr>
          <a:lstStyle/>
          <a:p>
            <a:pPr lvl="1" algn="ctr"/>
            <a:r>
              <a:rPr lang="en-US" sz="2000" dirty="0">
                <a:solidFill>
                  <a:srgbClr val="000000"/>
                </a:solidFill>
                <a:latin typeface="Arial" charset="0"/>
              </a:rPr>
              <a:t>A comparison of </a:t>
            </a:r>
            <a:r>
              <a:rPr lang="en-US" sz="2400" dirty="0">
                <a:solidFill>
                  <a:srgbClr val="000000"/>
                </a:solidFill>
                <a:latin typeface="Arial" charset="0"/>
              </a:rPr>
              <a:t>. . .</a:t>
            </a:r>
          </a:p>
        </p:txBody>
      </p:sp>
    </p:spTree>
    <p:extLst>
      <p:ext uri="{BB962C8B-B14F-4D97-AF65-F5344CB8AC3E}">
        <p14:creationId xmlns:p14="http://schemas.microsoft.com/office/powerpoint/2010/main" val="2673772642"/>
      </p:ext>
    </p:extLst>
  </p:cSld>
  <p:clrMapOvr>
    <a:masterClrMapping/>
  </p:clrMapOvr>
  <p:transition/>
</p:sld>
</file>

<file path=ppt/slides/slide2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924425"/>
          </a:xfrm>
          <a:prstGeom prst="rect">
            <a:avLst/>
          </a:prstGeom>
          <a:noFill/>
          <a:ln w="9525">
            <a:noFill/>
            <a:miter lim="800000"/>
            <a:headEnd/>
            <a:tailEnd/>
          </a:ln>
        </p:spPr>
        <p:txBody>
          <a:bodyPr>
            <a:spAutoFit/>
          </a:bodyPr>
          <a:lstStyle/>
          <a:p>
            <a:pPr marL="0" lvl="1" algn="ctr"/>
            <a:r>
              <a:rPr lang="en-US" sz="4000" b="1" dirty="0">
                <a:solidFill>
                  <a:srgbClr val="00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p>
          <a:p>
            <a:pPr lvl="1">
              <a:buFont typeface="Arial" charset="0"/>
              <a:buChar char="•"/>
            </a:pPr>
            <a:endParaRPr lang="en-US" sz="7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7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Excessive doses of many nutrients are demonstrably toxic</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High levels of single nutrients interfere with the functions of other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The safety of many herbal products is untested and, therefore, unknown</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supplements vary in composition, potency, and quality</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lumMod val="90000"/>
                  </a:srgbClr>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48.xml><?xml version="1.0" encoding="utf-8"?>
<p:sld xmlns:a="http://schemas.openxmlformats.org/drawingml/2006/main" xmlns:r="http://schemas.openxmlformats.org/officeDocument/2006/relationships" xmlns:p="http://schemas.openxmlformats.org/presentationml/2006/main">
  <p:cSld>
    <p:bg>
      <p:bgPr>
        <a:solidFill>
          <a:srgbClr val="A2C25F"/>
        </a:solidFill>
        <a:effectLst/>
      </p:bgPr>
    </p:bg>
    <p:spTree>
      <p:nvGrpSpPr>
        <p:cNvPr id="1" name=""/>
        <p:cNvGrpSpPr/>
        <p:nvPr/>
      </p:nvGrpSpPr>
      <p:grpSpPr>
        <a:xfrm>
          <a:off x="0" y="0"/>
          <a:ext cx="0" cy="0"/>
          <a:chOff x="0" y="0"/>
          <a:chExt cx="0" cy="0"/>
        </a:xfrm>
      </p:grpSpPr>
      <p:pic>
        <p:nvPicPr>
          <p:cNvPr id="2" name="Picture 1" descr="A bottle of pills spilling out of it">
            <a:extLst>
              <a:ext uri="{FF2B5EF4-FFF2-40B4-BE49-F238E27FC236}">
                <a16:creationId xmlns:a16="http://schemas.microsoft.com/office/drawing/2014/main" id="{5777D9C1-9850-71EF-831A-9C760375CE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44424"/>
            <a:ext cx="9144000" cy="6169151"/>
          </a:xfrm>
          <a:prstGeom prst="rect">
            <a:avLst/>
          </a:prstGeom>
        </p:spPr>
      </p:pic>
      <p:sp>
        <p:nvSpPr>
          <p:cNvPr id="6" name="Rectangle 3">
            <a:extLst>
              <a:ext uri="{FF2B5EF4-FFF2-40B4-BE49-F238E27FC236}">
                <a16:creationId xmlns:a16="http://schemas.microsoft.com/office/drawing/2014/main" id="{F2576617-85F6-8243-C7A8-38D25134F089}"/>
              </a:ext>
            </a:extLst>
          </p:cNvPr>
          <p:cNvSpPr>
            <a:spLocks noChangeArrowheads="1"/>
          </p:cNvSpPr>
          <p:nvPr/>
        </p:nvSpPr>
        <p:spPr bwMode="auto">
          <a:xfrm>
            <a:off x="935873" y="1126857"/>
            <a:ext cx="7315200" cy="35394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These 7 Supplements Can Be Toxic If You Take Too Much</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1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When it comes to certain nutrients, more isn’t better.</a:t>
            </a:r>
            <a:endParaRPr kumimoji="0" lang="en-US" altLang="en-US" sz="40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By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8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45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r>
              <a:rPr kumimoji="0" lang="en-US" altLang="en-US" sz="18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Barbie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3"/>
              </a:rPr>
              <a:t>Cervoni</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3"/>
              </a:rPr>
              <a:t>, M.S., RD, CDN, CDE</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4"/>
              </a:rPr>
              <a:t>EatingWell's Editorial Guidelines</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Updated on October 24, 2023</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Reviewed by Dietitian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Emily </a:t>
            </a:r>
            <a:r>
              <a:rPr kumimoji="0" lang="en-US" altLang="en-US" sz="1200" b="0" i="0" u="none" strike="noStrike" kern="1200" cap="none" spc="0" normalizeH="0" baseline="0" noProof="0" dirty="0" err="1">
                <a:ln>
                  <a:noFill/>
                </a:ln>
                <a:solidFill>
                  <a:srgbClr val="000000"/>
                </a:solidFill>
                <a:effectLst/>
                <a:uLnTx/>
                <a:uFillTx/>
                <a:latin typeface="Arial" panose="020B0604020202020204" pitchFamily="34" charset="0"/>
                <a:ea typeface="+mn-ea"/>
                <a:cs typeface="+mn-cs"/>
                <a:hlinkClick r:id="rId5"/>
              </a:rPr>
              <a:t>Lachtrupp</a:t>
            </a:r>
            <a:r>
              <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hlinkClick r:id="rId5"/>
              </a:rPr>
              <a:t>, M.S., RD</a:t>
            </a:r>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mn-ea"/>
              <a:cs typeface="+mn-cs"/>
            </a:endParaRPr>
          </a:p>
        </p:txBody>
      </p:sp>
      <p:sp>
        <p:nvSpPr>
          <p:cNvPr id="7" name="Rectangle 6">
            <a:extLst>
              <a:ext uri="{FF2B5EF4-FFF2-40B4-BE49-F238E27FC236}">
                <a16:creationId xmlns:a16="http://schemas.microsoft.com/office/drawing/2014/main" id="{6B472ADD-231F-E69D-5935-FA381BE7E587}"/>
              </a:ext>
            </a:extLst>
          </p:cNvPr>
          <p:cNvSpPr/>
          <p:nvPr/>
        </p:nvSpPr>
        <p:spPr>
          <a:xfrm>
            <a:off x="6371425" y="5316253"/>
            <a:ext cx="1903085" cy="369332"/>
          </a:xfrm>
          <a:prstGeom prst="rect">
            <a:avLst/>
          </a:prstGeom>
        </p:spPr>
        <p:txBody>
          <a:bodyPr wrap="none">
            <a:spAutoFit/>
          </a:bodyPr>
          <a:lstStyle/>
          <a:p>
            <a:r>
              <a:rPr lang="en-US" dirty="0">
                <a:solidFill>
                  <a:srgbClr val="000000"/>
                </a:solidFill>
                <a:latin typeface="Arial" charset="0"/>
              </a:rPr>
              <a:t>24 October 2023</a:t>
            </a:r>
            <a:endParaRPr lang="en-US" dirty="0"/>
          </a:p>
        </p:txBody>
      </p:sp>
      <p:sp>
        <p:nvSpPr>
          <p:cNvPr id="8" name="Text Box 2">
            <a:hlinkClick r:id="rId6"/>
            <a:extLst>
              <a:ext uri="{FF2B5EF4-FFF2-40B4-BE49-F238E27FC236}">
                <a16:creationId xmlns:a16="http://schemas.microsoft.com/office/drawing/2014/main" id="{EDC21EAF-8C29-E050-DA0D-EBE76E1438BC}"/>
              </a:ext>
            </a:extLst>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hlinkClick r:id="rId7"/>
              </a:rPr>
              <a:t>https://www.eatingwell.com/article/8053927/these-supplements-can-be-toxic-if-you-take-too-much/</a:t>
            </a:r>
            <a:endParaRPr kumimoji="0" lang="en-US" sz="6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10" name="TextBox 9">
            <a:extLst>
              <a:ext uri="{FF2B5EF4-FFF2-40B4-BE49-F238E27FC236}">
                <a16:creationId xmlns:a16="http://schemas.microsoft.com/office/drawing/2014/main" id="{D9CC360E-E933-D7E4-0D95-4E1CB95D7F05}"/>
              </a:ext>
            </a:extLst>
          </p:cNvPr>
          <p:cNvSpPr txBox="1"/>
          <p:nvPr/>
        </p:nvSpPr>
        <p:spPr>
          <a:xfrm>
            <a:off x="6146800" y="4806173"/>
            <a:ext cx="2336800" cy="584775"/>
          </a:xfrm>
          <a:prstGeom prst="rect">
            <a:avLst/>
          </a:prstGeom>
          <a:noFill/>
        </p:spPr>
        <p:txBody>
          <a:bodyPr wrap="square">
            <a:spAutoFit/>
          </a:bodyPr>
          <a:lstStyle/>
          <a:p>
            <a:r>
              <a:rPr lang="en-US" sz="3200" b="1" dirty="0">
                <a:solidFill>
                  <a:srgbClr val="66A14A"/>
                </a:solidFill>
              </a:rPr>
              <a:t>EatingWell</a:t>
            </a:r>
            <a:endParaRPr lang="en-US" sz="3200" dirty="0">
              <a:solidFill>
                <a:srgbClr val="66A14A"/>
              </a:solidFill>
            </a:endParaRPr>
          </a:p>
        </p:txBody>
      </p:sp>
    </p:spTree>
    <p:extLst>
      <p:ext uri="{BB962C8B-B14F-4D97-AF65-F5344CB8AC3E}">
        <p14:creationId xmlns:p14="http://schemas.microsoft.com/office/powerpoint/2010/main" val="2628722400"/>
      </p:ext>
    </p:extLst>
  </p:cSld>
  <p:clrMapOvr>
    <a:masterClrMapping/>
  </p:clrMapOvr>
  <p:transition/>
</p:sld>
</file>

<file path=ppt/slides/slide2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793023" y="6551861"/>
            <a:ext cx="7561729" cy="184666"/>
          </a:xfrm>
          <a:prstGeom prst="rect">
            <a:avLst/>
          </a:prstGeom>
          <a:noFill/>
          <a:ln w="9525">
            <a:noFill/>
            <a:miter lim="800000"/>
            <a:headEnd/>
            <a:tailEnd/>
          </a:ln>
        </p:spPr>
        <p:txBody>
          <a:bodyPr wrap="square">
            <a:spAutoFit/>
          </a:bodyPr>
          <a:lstStyle/>
          <a:p>
            <a:pPr algn="ctr"/>
            <a:r>
              <a:rPr lang="en-US" sz="600" dirty="0">
                <a:solidFill>
                  <a:srgbClr val="FFFFFF"/>
                </a:solidFill>
                <a:hlinkClick r:id="rId3"/>
              </a:rPr>
              <a:t>https://www.theguardian.com/australia-news/2021/jul/26/dietary-supplements-causing-severe-liver-injuries-in-australians-with-some-requiring-transplants-study-shows?CMP=Share_iOSApp_Other</a:t>
            </a:r>
            <a:endParaRPr lang="en-US" sz="600" dirty="0">
              <a:solidFill>
                <a:srgbClr val="FFFFFF"/>
              </a:solidFill>
            </a:endParaRPr>
          </a:p>
        </p:txBody>
      </p:sp>
      <p:pic>
        <p:nvPicPr>
          <p:cNvPr id="6" name="Picture 5" descr="A picture containing diagram&#10;&#10;Description automatically generated">
            <a:extLst>
              <a:ext uri="{FF2B5EF4-FFF2-40B4-BE49-F238E27FC236}">
                <a16:creationId xmlns:a16="http://schemas.microsoft.com/office/drawing/2014/main" id="{E1547FC6-E779-4E26-81FD-279B58128A9C}"/>
              </a:ext>
            </a:extLst>
          </p:cNvPr>
          <p:cNvPicPr>
            <a:picLocks noChangeAspect="1"/>
          </p:cNvPicPr>
          <p:nvPr/>
        </p:nvPicPr>
        <p:blipFill>
          <a:blip r:embed="rId4"/>
          <a:stretch>
            <a:fillRect/>
          </a:stretch>
        </p:blipFill>
        <p:spPr>
          <a:xfrm>
            <a:off x="1370325" y="198320"/>
            <a:ext cx="6400800" cy="6232760"/>
          </a:xfrm>
          <a:prstGeom prst="rect">
            <a:avLst/>
          </a:prstGeom>
        </p:spPr>
      </p:pic>
      <p:pic>
        <p:nvPicPr>
          <p:cNvPr id="8" name="Picture 7">
            <a:extLst>
              <a:ext uri="{FF2B5EF4-FFF2-40B4-BE49-F238E27FC236}">
                <a16:creationId xmlns:a16="http://schemas.microsoft.com/office/drawing/2014/main" id="{D51EB1BC-3503-4531-B184-7354EC7C437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5345" y="1080502"/>
            <a:ext cx="1828800" cy="402566"/>
          </a:xfrm>
          <a:prstGeom prst="rect">
            <a:avLst/>
          </a:prstGeom>
        </p:spPr>
      </p:pic>
      <p:sp>
        <p:nvSpPr>
          <p:cNvPr id="9" name="Rectangle 8">
            <a:extLst>
              <a:ext uri="{FF2B5EF4-FFF2-40B4-BE49-F238E27FC236}">
                <a16:creationId xmlns:a16="http://schemas.microsoft.com/office/drawing/2014/main" id="{FB5CA6BA-A04F-4557-969B-411B52A0B512}"/>
              </a:ext>
            </a:extLst>
          </p:cNvPr>
          <p:cNvSpPr/>
          <p:nvPr/>
        </p:nvSpPr>
        <p:spPr>
          <a:xfrm>
            <a:off x="6269262" y="1769017"/>
            <a:ext cx="1492716" cy="369332"/>
          </a:xfrm>
          <a:prstGeom prst="rect">
            <a:avLst/>
          </a:prstGeom>
        </p:spPr>
        <p:txBody>
          <a:bodyPr wrap="none">
            <a:spAutoFit/>
          </a:bodyPr>
          <a:lstStyle/>
          <a:p>
            <a:r>
              <a:rPr lang="en-US" dirty="0">
                <a:solidFill>
                  <a:srgbClr val="000000"/>
                </a:solidFill>
                <a:latin typeface="Arial" charset="0"/>
              </a:rPr>
              <a:t>25 July 2021</a:t>
            </a:r>
            <a:endParaRPr lang="en-US" dirty="0"/>
          </a:p>
        </p:txBody>
      </p:sp>
      <p:sp>
        <p:nvSpPr>
          <p:cNvPr id="2" name="AutoShape 8">
            <a:extLst>
              <a:ext uri="{FF2B5EF4-FFF2-40B4-BE49-F238E27FC236}">
                <a16:creationId xmlns:a16="http://schemas.microsoft.com/office/drawing/2014/main" id="{DAFB58AE-8835-FA09-F218-E7147901BB7E}"/>
              </a:ext>
            </a:extLst>
          </p:cNvPr>
          <p:cNvSpPr>
            <a:spLocks noChangeArrowheads="1"/>
          </p:cNvSpPr>
          <p:nvPr/>
        </p:nvSpPr>
        <p:spPr bwMode="auto">
          <a:xfrm rot="7758902">
            <a:off x="5992707" y="852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8671766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something you will see often </a:t>
            </a:r>
            <a:r>
              <a:rPr kumimoji="1" lang="en-US" sz="3600" dirty="0">
                <a:solidFill>
                  <a:srgbClr val="FFFFFF"/>
                </a:solidFill>
                <a:latin typeface="Arial" charset="0"/>
              </a:rPr>
              <a:t>(and often repeated)</a:t>
            </a:r>
            <a:r>
              <a:rPr kumimoji="1" lang="en-US" sz="3600" b="1" dirty="0">
                <a:solidFill>
                  <a:srgbClr val="FFFFFF"/>
                </a:solidFill>
                <a:latin typeface="Arial" charset="0"/>
              </a:rPr>
              <a:t> </a:t>
            </a:r>
          </a:p>
          <a:p>
            <a:pPr algn="ctr" eaLnBrk="0" hangingPunct="0"/>
            <a:r>
              <a:rPr kumimoji="1" lang="en-US" sz="3600" b="1" dirty="0">
                <a:solidFill>
                  <a:srgbClr val="FFFFFF"/>
                </a:solidFill>
                <a:latin typeface="Arial" charset="0"/>
              </a:rPr>
              <a:t>in American Anthropology </a:t>
            </a:r>
          </a:p>
          <a:p>
            <a:pPr algn="ctr" eaLnBrk="0" hangingPunct="0"/>
            <a:r>
              <a:rPr kumimoji="1" lang="en-US" sz="3600" b="1" dirty="0">
                <a:solidFill>
                  <a:srgbClr val="FFFFFF"/>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000000"/>
                </a:solidFill>
                <a:latin typeface="Arial" charset="0"/>
              </a:rPr>
              <a:t>Some examples . . .</a:t>
            </a:r>
          </a:p>
        </p:txBody>
      </p:sp>
    </p:spTree>
    <p:extLst>
      <p:ext uri="{BB962C8B-B14F-4D97-AF65-F5344CB8AC3E}">
        <p14:creationId xmlns:p14="http://schemas.microsoft.com/office/powerpoint/2010/main" val="3833286323"/>
      </p:ext>
    </p:extLst>
  </p:cSld>
  <p:clrMapOvr>
    <a:masterClrMapping/>
  </p:clrMapOvr>
  <p:transition/>
</p:sld>
</file>

<file path=ppt/slides/slide2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314184" y="6551861"/>
            <a:ext cx="448071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http://www.marketwatch.com/story/most-us-adults-dont-need-dietary-supplements-2016-01-08</a:t>
            </a:r>
            <a:endParaRPr lang="en-US" sz="800" dirty="0">
              <a:solidFill>
                <a:srgbClr val="FFFFFF"/>
              </a:solidFill>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54626" y="445178"/>
            <a:ext cx="578980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24298" y="1108528"/>
            <a:ext cx="1323975" cy="228600"/>
          </a:xfrm>
          <a:prstGeom prst="rect">
            <a:avLst/>
          </a:prstGeom>
        </p:spPr>
      </p:pic>
      <p:sp>
        <p:nvSpPr>
          <p:cNvPr id="3" name="AutoShape 8">
            <a:extLst>
              <a:ext uri="{FF2B5EF4-FFF2-40B4-BE49-F238E27FC236}">
                <a16:creationId xmlns:a16="http://schemas.microsoft.com/office/drawing/2014/main" id="{FC173954-DFB1-3E72-AEA9-EBD7AB9699C0}"/>
              </a:ext>
            </a:extLst>
          </p:cNvPr>
          <p:cNvSpPr>
            <a:spLocks noChangeArrowheads="1"/>
          </p:cNvSpPr>
          <p:nvPr/>
        </p:nvSpPr>
        <p:spPr bwMode="auto">
          <a:xfrm rot="8695568">
            <a:off x="5510107" y="801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99620868"/>
      </p:ext>
    </p:extLst>
  </p:cSld>
  <p:clrMapOvr>
    <a:masterClrMapping/>
  </p:clrMapOvr>
  <p:transition/>
</p:sld>
</file>

<file path=ppt/slides/slide2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20415" y="195942"/>
            <a:ext cx="55016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8942" y="835706"/>
            <a:ext cx="1095375" cy="600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2218004" y="6580889"/>
            <a:ext cx="4673075"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http://news.sciencemag.org/health/2015/08/feature-revealing-hidden-dangers-dietary-supplements</a:t>
            </a:r>
            <a:endParaRPr lang="en-US" sz="800" dirty="0">
              <a:solidFill>
                <a:srgbClr val="FFFFFF"/>
              </a:solidFill>
            </a:endParaRPr>
          </a:p>
        </p:txBody>
      </p:sp>
      <p:sp>
        <p:nvSpPr>
          <p:cNvPr id="2" name="AutoShape 8">
            <a:extLst>
              <a:ext uri="{FF2B5EF4-FFF2-40B4-BE49-F238E27FC236}">
                <a16:creationId xmlns:a16="http://schemas.microsoft.com/office/drawing/2014/main" id="{AE2FEE43-8C35-6BF8-A292-1ACBBD4CDC42}"/>
              </a:ext>
            </a:extLst>
          </p:cNvPr>
          <p:cNvSpPr>
            <a:spLocks noChangeArrowheads="1"/>
          </p:cNvSpPr>
          <p:nvPr/>
        </p:nvSpPr>
        <p:spPr bwMode="auto">
          <a:xfrm rot="6679783">
            <a:off x="7002136" y="372525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17C49517-64C1-A65D-6BF9-B80B75ABD1D6}"/>
              </a:ext>
            </a:extLst>
          </p:cNvPr>
          <p:cNvSpPr/>
          <p:nvPr/>
        </p:nvSpPr>
        <p:spPr>
          <a:xfrm>
            <a:off x="1955800" y="4533900"/>
            <a:ext cx="2159000" cy="3683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47738332"/>
      </p:ext>
    </p:extLst>
  </p:cSld>
  <p:clrMapOvr>
    <a:masterClrMapping/>
  </p:clrMapOvr>
  <p:transition/>
</p:sld>
</file>

<file path=ppt/slides/slide2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899" y="527000"/>
            <a:ext cx="7772400" cy="57967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E5FB06B6-7FE6-D6BA-DCD6-CE1E77908533}"/>
              </a:ext>
            </a:extLst>
          </p:cNvPr>
          <p:cNvSpPr>
            <a:spLocks noChangeArrowheads="1"/>
          </p:cNvSpPr>
          <p:nvPr/>
        </p:nvSpPr>
        <p:spPr bwMode="auto">
          <a:xfrm rot="8123121">
            <a:off x="7098706" y="216146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CBC6EB8F-B222-98A7-77E6-6452BC001D59}"/>
              </a:ext>
            </a:extLst>
          </p:cNvPr>
          <p:cNvSpPr/>
          <p:nvPr/>
        </p:nvSpPr>
        <p:spPr>
          <a:xfrm>
            <a:off x="5651500" y="527000"/>
            <a:ext cx="2692400" cy="4509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CFBC4B-58CA-7228-CAAB-D76461F7840D}"/>
              </a:ext>
            </a:extLst>
          </p:cNvPr>
          <p:cNvSpPr/>
          <p:nvPr/>
        </p:nvSpPr>
        <p:spPr>
          <a:xfrm>
            <a:off x="6870700" y="1143000"/>
            <a:ext cx="1473200" cy="450900"/>
          </a:xfrm>
          <a:prstGeom prst="rect">
            <a:avLst/>
          </a:prstGeom>
          <a:solidFill>
            <a:srgbClr val="E5EA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37663703"/>
      </p:ext>
    </p:extLst>
  </p:cSld>
  <p:clrMapOvr>
    <a:masterClrMapping/>
  </p:clrMapOvr>
  <p:transition/>
</p:sld>
</file>

<file path=ppt/slides/slide25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7169" y="1051559"/>
            <a:ext cx="7772400" cy="47266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Freeform 1"/>
          <p:cNvSpPr/>
          <p:nvPr/>
        </p:nvSpPr>
        <p:spPr>
          <a:xfrm>
            <a:off x="694211" y="2847372"/>
            <a:ext cx="7616412" cy="1111561"/>
          </a:xfrm>
          <a:custGeom>
            <a:avLst/>
            <a:gdLst>
              <a:gd name="connsiteX0" fmla="*/ 5185728 w 7616412"/>
              <a:gd name="connsiteY0" fmla="*/ 416689 h 1111561"/>
              <a:gd name="connsiteX1" fmla="*/ 5394073 w 7616412"/>
              <a:gd name="connsiteY1" fmla="*/ 358815 h 1111561"/>
              <a:gd name="connsiteX2" fmla="*/ 5451946 w 7616412"/>
              <a:gd name="connsiteY2" fmla="*/ 324091 h 1111561"/>
              <a:gd name="connsiteX3" fmla="*/ 5590842 w 7616412"/>
              <a:gd name="connsiteY3" fmla="*/ 266218 h 1111561"/>
              <a:gd name="connsiteX4" fmla="*/ 5625566 w 7616412"/>
              <a:gd name="connsiteY4" fmla="*/ 243069 h 1111561"/>
              <a:gd name="connsiteX5" fmla="*/ 5718164 w 7616412"/>
              <a:gd name="connsiteY5" fmla="*/ 196770 h 1111561"/>
              <a:gd name="connsiteX6" fmla="*/ 5799186 w 7616412"/>
              <a:gd name="connsiteY6" fmla="*/ 162046 h 1111561"/>
              <a:gd name="connsiteX7" fmla="*/ 5833911 w 7616412"/>
              <a:gd name="connsiteY7" fmla="*/ 138896 h 1111561"/>
              <a:gd name="connsiteX8" fmla="*/ 5868635 w 7616412"/>
              <a:gd name="connsiteY8" fmla="*/ 127322 h 1111561"/>
              <a:gd name="connsiteX9" fmla="*/ 6019105 w 7616412"/>
              <a:gd name="connsiteY9" fmla="*/ 104172 h 1111561"/>
              <a:gd name="connsiteX10" fmla="*/ 6053830 w 7616412"/>
              <a:gd name="connsiteY10" fmla="*/ 92598 h 1111561"/>
              <a:gd name="connsiteX11" fmla="*/ 6123278 w 7616412"/>
              <a:gd name="connsiteY11" fmla="*/ 46299 h 1111561"/>
              <a:gd name="connsiteX12" fmla="*/ 6169576 w 7616412"/>
              <a:gd name="connsiteY12" fmla="*/ 34724 h 1111561"/>
              <a:gd name="connsiteX13" fmla="*/ 6192726 w 7616412"/>
              <a:gd name="connsiteY13" fmla="*/ 11575 h 1111561"/>
              <a:gd name="connsiteX14" fmla="*/ 6227450 w 7616412"/>
              <a:gd name="connsiteY14" fmla="*/ 0 h 1111561"/>
              <a:gd name="connsiteX15" fmla="*/ 6539966 w 7616412"/>
              <a:gd name="connsiteY15" fmla="*/ 11575 h 1111561"/>
              <a:gd name="connsiteX16" fmla="*/ 6771460 w 7616412"/>
              <a:gd name="connsiteY16" fmla="*/ 23150 h 1111561"/>
              <a:gd name="connsiteX17" fmla="*/ 6898781 w 7616412"/>
              <a:gd name="connsiteY17" fmla="*/ 46299 h 1111561"/>
              <a:gd name="connsiteX18" fmla="*/ 6933505 w 7616412"/>
              <a:gd name="connsiteY18" fmla="*/ 57874 h 1111561"/>
              <a:gd name="connsiteX19" fmla="*/ 7373343 w 7616412"/>
              <a:gd name="connsiteY19" fmla="*/ 69448 h 1111561"/>
              <a:gd name="connsiteX20" fmla="*/ 7442792 w 7616412"/>
              <a:gd name="connsiteY20" fmla="*/ 127322 h 1111561"/>
              <a:gd name="connsiteX21" fmla="*/ 7489090 w 7616412"/>
              <a:gd name="connsiteY21" fmla="*/ 150471 h 1111561"/>
              <a:gd name="connsiteX22" fmla="*/ 7535389 w 7616412"/>
              <a:gd name="connsiteY22" fmla="*/ 208344 h 1111561"/>
              <a:gd name="connsiteX23" fmla="*/ 7570113 w 7616412"/>
              <a:gd name="connsiteY23" fmla="*/ 289367 h 1111561"/>
              <a:gd name="connsiteX24" fmla="*/ 7593262 w 7616412"/>
              <a:gd name="connsiteY24" fmla="*/ 358815 h 1111561"/>
              <a:gd name="connsiteX25" fmla="*/ 7616412 w 7616412"/>
              <a:gd name="connsiteY25" fmla="*/ 439838 h 1111561"/>
              <a:gd name="connsiteX26" fmla="*/ 7593262 w 7616412"/>
              <a:gd name="connsiteY26" fmla="*/ 648182 h 1111561"/>
              <a:gd name="connsiteX27" fmla="*/ 7581688 w 7616412"/>
              <a:gd name="connsiteY27" fmla="*/ 682906 h 1111561"/>
              <a:gd name="connsiteX28" fmla="*/ 7512240 w 7616412"/>
              <a:gd name="connsiteY28" fmla="*/ 740780 h 1111561"/>
              <a:gd name="connsiteX29" fmla="*/ 7442792 w 7616412"/>
              <a:gd name="connsiteY29" fmla="*/ 787079 h 1111561"/>
              <a:gd name="connsiteX30" fmla="*/ 7373343 w 7616412"/>
              <a:gd name="connsiteY30" fmla="*/ 833377 h 1111561"/>
              <a:gd name="connsiteX31" fmla="*/ 7280746 w 7616412"/>
              <a:gd name="connsiteY31" fmla="*/ 844952 h 1111561"/>
              <a:gd name="connsiteX32" fmla="*/ 7188148 w 7616412"/>
              <a:gd name="connsiteY32" fmla="*/ 868101 h 1111561"/>
              <a:gd name="connsiteX33" fmla="*/ 7141850 w 7616412"/>
              <a:gd name="connsiteY33" fmla="*/ 879676 h 1111561"/>
              <a:gd name="connsiteX34" fmla="*/ 7014528 w 7616412"/>
              <a:gd name="connsiteY34" fmla="*/ 891251 h 1111561"/>
              <a:gd name="connsiteX35" fmla="*/ 6852483 w 7616412"/>
              <a:gd name="connsiteY35" fmla="*/ 914400 h 1111561"/>
              <a:gd name="connsiteX36" fmla="*/ 6632564 w 7616412"/>
              <a:gd name="connsiteY36" fmla="*/ 949124 h 1111561"/>
              <a:gd name="connsiteX37" fmla="*/ 6597840 w 7616412"/>
              <a:gd name="connsiteY37" fmla="*/ 960699 h 1111561"/>
              <a:gd name="connsiteX38" fmla="*/ 6539966 w 7616412"/>
              <a:gd name="connsiteY38" fmla="*/ 972274 h 1111561"/>
              <a:gd name="connsiteX39" fmla="*/ 6366346 w 7616412"/>
              <a:gd name="connsiteY39" fmla="*/ 1018572 h 1111561"/>
              <a:gd name="connsiteX40" fmla="*/ 4479673 w 7616412"/>
              <a:gd name="connsiteY40" fmla="*/ 1041722 h 1111561"/>
              <a:gd name="connsiteX41" fmla="*/ 4259754 w 7616412"/>
              <a:gd name="connsiteY41" fmla="*/ 1076446 h 1111561"/>
              <a:gd name="connsiteX42" fmla="*/ 3958812 w 7616412"/>
              <a:gd name="connsiteY42" fmla="*/ 1099595 h 1111561"/>
              <a:gd name="connsiteX43" fmla="*/ 2963389 w 7616412"/>
              <a:gd name="connsiteY43" fmla="*/ 1111170 h 1111561"/>
              <a:gd name="connsiteX44" fmla="*/ 1886943 w 7616412"/>
              <a:gd name="connsiteY44" fmla="*/ 1099595 h 1111561"/>
              <a:gd name="connsiteX45" fmla="*/ 1794346 w 7616412"/>
              <a:gd name="connsiteY45" fmla="*/ 1088020 h 1111561"/>
              <a:gd name="connsiteX46" fmla="*/ 1528128 w 7616412"/>
              <a:gd name="connsiteY46" fmla="*/ 1064871 h 1111561"/>
              <a:gd name="connsiteX47" fmla="*/ 1389232 w 7616412"/>
              <a:gd name="connsiteY47" fmla="*/ 1030147 h 1111561"/>
              <a:gd name="connsiteX48" fmla="*/ 1146164 w 7616412"/>
              <a:gd name="connsiteY48" fmla="*/ 1006998 h 1111561"/>
              <a:gd name="connsiteX49" fmla="*/ 347511 w 7616412"/>
              <a:gd name="connsiteY49" fmla="*/ 983848 h 1111561"/>
              <a:gd name="connsiteX50" fmla="*/ 278062 w 7616412"/>
              <a:gd name="connsiteY50" fmla="*/ 960699 h 1111561"/>
              <a:gd name="connsiteX51" fmla="*/ 243338 w 7616412"/>
              <a:gd name="connsiteY51" fmla="*/ 937550 h 1111561"/>
              <a:gd name="connsiteX52" fmla="*/ 173890 w 7616412"/>
              <a:gd name="connsiteY52" fmla="*/ 914400 h 1111561"/>
              <a:gd name="connsiteX53" fmla="*/ 150741 w 7616412"/>
              <a:gd name="connsiteY53" fmla="*/ 879676 h 1111561"/>
              <a:gd name="connsiteX54" fmla="*/ 116017 w 7616412"/>
              <a:gd name="connsiteY54" fmla="*/ 856527 h 1111561"/>
              <a:gd name="connsiteX55" fmla="*/ 92867 w 7616412"/>
              <a:gd name="connsiteY55" fmla="*/ 833377 h 1111561"/>
              <a:gd name="connsiteX56" fmla="*/ 23419 w 7616412"/>
              <a:gd name="connsiteY56" fmla="*/ 775504 h 1111561"/>
              <a:gd name="connsiteX57" fmla="*/ 270 w 7616412"/>
              <a:gd name="connsiteY57" fmla="*/ 706056 h 1111561"/>
              <a:gd name="connsiteX58" fmla="*/ 11845 w 7616412"/>
              <a:gd name="connsiteY58" fmla="*/ 601884 h 1111561"/>
              <a:gd name="connsiteX59" fmla="*/ 58143 w 7616412"/>
              <a:gd name="connsiteY59" fmla="*/ 497712 h 1111561"/>
              <a:gd name="connsiteX60" fmla="*/ 69718 w 7616412"/>
              <a:gd name="connsiteY60" fmla="*/ 462987 h 1111561"/>
              <a:gd name="connsiteX61" fmla="*/ 116017 w 7616412"/>
              <a:gd name="connsiteY61" fmla="*/ 405114 h 1111561"/>
              <a:gd name="connsiteX62" fmla="*/ 185465 w 7616412"/>
              <a:gd name="connsiteY62" fmla="*/ 324091 h 1111561"/>
              <a:gd name="connsiteX63" fmla="*/ 220189 w 7616412"/>
              <a:gd name="connsiteY63" fmla="*/ 312517 h 1111561"/>
              <a:gd name="connsiteX64" fmla="*/ 266488 w 7616412"/>
              <a:gd name="connsiteY64" fmla="*/ 289367 h 1111561"/>
              <a:gd name="connsiteX65" fmla="*/ 335936 w 7616412"/>
              <a:gd name="connsiteY65" fmla="*/ 277793 h 1111561"/>
              <a:gd name="connsiteX66" fmla="*/ 382235 w 7616412"/>
              <a:gd name="connsiteY66" fmla="*/ 266218 h 1111561"/>
              <a:gd name="connsiteX67" fmla="*/ 1134589 w 7616412"/>
              <a:gd name="connsiteY67" fmla="*/ 277793 h 1111561"/>
              <a:gd name="connsiteX68" fmla="*/ 1215612 w 7616412"/>
              <a:gd name="connsiteY68" fmla="*/ 289367 h 1111561"/>
              <a:gd name="connsiteX69" fmla="*/ 1308209 w 7616412"/>
              <a:gd name="connsiteY69" fmla="*/ 300942 h 1111561"/>
              <a:gd name="connsiteX70" fmla="*/ 1574427 w 7616412"/>
              <a:gd name="connsiteY70" fmla="*/ 312517 h 1111561"/>
              <a:gd name="connsiteX71" fmla="*/ 1643875 w 7616412"/>
              <a:gd name="connsiteY71" fmla="*/ 324091 h 1111561"/>
              <a:gd name="connsiteX72" fmla="*/ 1748047 w 7616412"/>
              <a:gd name="connsiteY72" fmla="*/ 335666 h 1111561"/>
              <a:gd name="connsiteX73" fmla="*/ 1782771 w 7616412"/>
              <a:gd name="connsiteY73" fmla="*/ 347241 h 1111561"/>
              <a:gd name="connsiteX74" fmla="*/ 1886943 w 7616412"/>
              <a:gd name="connsiteY74" fmla="*/ 358815 h 1111561"/>
              <a:gd name="connsiteX75" fmla="*/ 2014265 w 7616412"/>
              <a:gd name="connsiteY75" fmla="*/ 370390 h 1111561"/>
              <a:gd name="connsiteX76" fmla="*/ 2130012 w 7616412"/>
              <a:gd name="connsiteY76" fmla="*/ 381965 h 1111561"/>
              <a:gd name="connsiteX77" fmla="*/ 2338356 w 7616412"/>
              <a:gd name="connsiteY77" fmla="*/ 405114 h 1111561"/>
              <a:gd name="connsiteX78" fmla="*/ 2407804 w 7616412"/>
              <a:gd name="connsiteY78" fmla="*/ 416689 h 1111561"/>
              <a:gd name="connsiteX79" fmla="*/ 2465678 w 7616412"/>
              <a:gd name="connsiteY79" fmla="*/ 428263 h 1111561"/>
              <a:gd name="connsiteX80" fmla="*/ 2535126 w 7616412"/>
              <a:gd name="connsiteY80" fmla="*/ 439838 h 1111561"/>
              <a:gd name="connsiteX81" fmla="*/ 2592999 w 7616412"/>
              <a:gd name="connsiteY81" fmla="*/ 451413 h 1111561"/>
              <a:gd name="connsiteX82" fmla="*/ 2778194 w 7616412"/>
              <a:gd name="connsiteY82" fmla="*/ 474562 h 1111561"/>
              <a:gd name="connsiteX83" fmla="*/ 2824493 w 7616412"/>
              <a:gd name="connsiteY83" fmla="*/ 486137 h 1111561"/>
              <a:gd name="connsiteX84" fmla="*/ 3044412 w 7616412"/>
              <a:gd name="connsiteY84" fmla="*/ 509286 h 1111561"/>
              <a:gd name="connsiteX85" fmla="*/ 3113860 w 7616412"/>
              <a:gd name="connsiteY85" fmla="*/ 520861 h 1111561"/>
              <a:gd name="connsiteX86" fmla="*/ 3542123 w 7616412"/>
              <a:gd name="connsiteY86" fmla="*/ 532436 h 1111561"/>
              <a:gd name="connsiteX87" fmla="*/ 3576847 w 7616412"/>
              <a:gd name="connsiteY87" fmla="*/ 544010 h 1111561"/>
              <a:gd name="connsiteX88" fmla="*/ 4699592 w 7616412"/>
              <a:gd name="connsiteY88" fmla="*/ 520861 h 1111561"/>
              <a:gd name="connsiteX89" fmla="*/ 4815338 w 7616412"/>
              <a:gd name="connsiteY89" fmla="*/ 497712 h 1111561"/>
              <a:gd name="connsiteX90" fmla="*/ 4919511 w 7616412"/>
              <a:gd name="connsiteY90" fmla="*/ 474562 h 1111561"/>
              <a:gd name="connsiteX91" fmla="*/ 4988959 w 7616412"/>
              <a:gd name="connsiteY91" fmla="*/ 451413 h 1111561"/>
              <a:gd name="connsiteX92" fmla="*/ 5023683 w 7616412"/>
              <a:gd name="connsiteY92" fmla="*/ 439838 h 1111561"/>
              <a:gd name="connsiteX93" fmla="*/ 5093131 w 7616412"/>
              <a:gd name="connsiteY93" fmla="*/ 405114 h 1111561"/>
              <a:gd name="connsiteX94" fmla="*/ 5301475 w 7616412"/>
              <a:gd name="connsiteY94" fmla="*/ 416689 h 111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7616412" h="1111561">
                <a:moveTo>
                  <a:pt x="5185728" y="416689"/>
                </a:moveTo>
                <a:cubicBezTo>
                  <a:pt x="5278515" y="401224"/>
                  <a:pt x="5284484" y="403940"/>
                  <a:pt x="5394073" y="358815"/>
                </a:cubicBezTo>
                <a:cubicBezTo>
                  <a:pt x="5414875" y="350249"/>
                  <a:pt x="5432138" y="334757"/>
                  <a:pt x="5451946" y="324091"/>
                </a:cubicBezTo>
                <a:cubicBezTo>
                  <a:pt x="5544527" y="274240"/>
                  <a:pt x="5517631" y="284521"/>
                  <a:pt x="5590842" y="266218"/>
                </a:cubicBezTo>
                <a:cubicBezTo>
                  <a:pt x="5602417" y="258502"/>
                  <a:pt x="5613354" y="249730"/>
                  <a:pt x="5625566" y="243069"/>
                </a:cubicBezTo>
                <a:cubicBezTo>
                  <a:pt x="5655862" y="226544"/>
                  <a:pt x="5689451" y="215913"/>
                  <a:pt x="5718164" y="196770"/>
                </a:cubicBezTo>
                <a:cubicBezTo>
                  <a:pt x="5766124" y="164796"/>
                  <a:pt x="5739392" y="176994"/>
                  <a:pt x="5799186" y="162046"/>
                </a:cubicBezTo>
                <a:cubicBezTo>
                  <a:pt x="5810761" y="154329"/>
                  <a:pt x="5821468" y="145117"/>
                  <a:pt x="5833911" y="138896"/>
                </a:cubicBezTo>
                <a:cubicBezTo>
                  <a:pt x="5844824" y="133440"/>
                  <a:pt x="5856799" y="130281"/>
                  <a:pt x="5868635" y="127322"/>
                </a:cubicBezTo>
                <a:cubicBezTo>
                  <a:pt x="5921665" y="114065"/>
                  <a:pt x="5962872" y="111201"/>
                  <a:pt x="6019105" y="104172"/>
                </a:cubicBezTo>
                <a:cubicBezTo>
                  <a:pt x="6030680" y="100314"/>
                  <a:pt x="6043164" y="98523"/>
                  <a:pt x="6053830" y="92598"/>
                </a:cubicBezTo>
                <a:cubicBezTo>
                  <a:pt x="6078151" y="79087"/>
                  <a:pt x="6096287" y="53047"/>
                  <a:pt x="6123278" y="46299"/>
                </a:cubicBezTo>
                <a:lnTo>
                  <a:pt x="6169576" y="34724"/>
                </a:lnTo>
                <a:cubicBezTo>
                  <a:pt x="6177293" y="27008"/>
                  <a:pt x="6183368" y="17190"/>
                  <a:pt x="6192726" y="11575"/>
                </a:cubicBezTo>
                <a:cubicBezTo>
                  <a:pt x="6203188" y="5298"/>
                  <a:pt x="6215249" y="0"/>
                  <a:pt x="6227450" y="0"/>
                </a:cubicBezTo>
                <a:cubicBezTo>
                  <a:pt x="6331693" y="0"/>
                  <a:pt x="6435817" y="7143"/>
                  <a:pt x="6539966" y="11575"/>
                </a:cubicBezTo>
                <a:lnTo>
                  <a:pt x="6771460" y="23150"/>
                </a:lnTo>
                <a:cubicBezTo>
                  <a:pt x="6908745" y="57469"/>
                  <a:pt x="6691362" y="4814"/>
                  <a:pt x="6898781" y="46299"/>
                </a:cubicBezTo>
                <a:cubicBezTo>
                  <a:pt x="6910745" y="48692"/>
                  <a:pt x="6921319" y="57280"/>
                  <a:pt x="6933505" y="57874"/>
                </a:cubicBezTo>
                <a:cubicBezTo>
                  <a:pt x="7079994" y="65020"/>
                  <a:pt x="7226730" y="65590"/>
                  <a:pt x="7373343" y="69448"/>
                </a:cubicBezTo>
                <a:cubicBezTo>
                  <a:pt x="7399758" y="95863"/>
                  <a:pt x="7406105" y="104393"/>
                  <a:pt x="7442792" y="127322"/>
                </a:cubicBezTo>
                <a:cubicBezTo>
                  <a:pt x="7457424" y="136467"/>
                  <a:pt x="7474734" y="140900"/>
                  <a:pt x="7489090" y="150471"/>
                </a:cubicBezTo>
                <a:cubicBezTo>
                  <a:pt x="7508884" y="163667"/>
                  <a:pt x="7523004" y="189767"/>
                  <a:pt x="7535389" y="208344"/>
                </a:cubicBezTo>
                <a:cubicBezTo>
                  <a:pt x="7566009" y="330822"/>
                  <a:pt x="7524436" y="186592"/>
                  <a:pt x="7570113" y="289367"/>
                </a:cubicBezTo>
                <a:cubicBezTo>
                  <a:pt x="7580023" y="311665"/>
                  <a:pt x="7585546" y="335666"/>
                  <a:pt x="7593262" y="358815"/>
                </a:cubicBezTo>
                <a:cubicBezTo>
                  <a:pt x="7609869" y="408636"/>
                  <a:pt x="7601876" y="381695"/>
                  <a:pt x="7616412" y="439838"/>
                </a:cubicBezTo>
                <a:cubicBezTo>
                  <a:pt x="7608695" y="509286"/>
                  <a:pt x="7603144" y="579009"/>
                  <a:pt x="7593262" y="648182"/>
                </a:cubicBezTo>
                <a:cubicBezTo>
                  <a:pt x="7591537" y="660260"/>
                  <a:pt x="7587965" y="672444"/>
                  <a:pt x="7581688" y="682906"/>
                </a:cubicBezTo>
                <a:cubicBezTo>
                  <a:pt x="7571218" y="700357"/>
                  <a:pt x="7520742" y="733695"/>
                  <a:pt x="7512240" y="740780"/>
                </a:cubicBezTo>
                <a:cubicBezTo>
                  <a:pt x="7436452" y="803936"/>
                  <a:pt x="7562786" y="715083"/>
                  <a:pt x="7442792" y="787079"/>
                </a:cubicBezTo>
                <a:cubicBezTo>
                  <a:pt x="7418935" y="801393"/>
                  <a:pt x="7400950" y="829926"/>
                  <a:pt x="7373343" y="833377"/>
                </a:cubicBezTo>
                <a:cubicBezTo>
                  <a:pt x="7342477" y="837235"/>
                  <a:pt x="7311319" y="839220"/>
                  <a:pt x="7280746" y="844952"/>
                </a:cubicBezTo>
                <a:cubicBezTo>
                  <a:pt x="7249475" y="850815"/>
                  <a:pt x="7219014" y="860385"/>
                  <a:pt x="7188148" y="868101"/>
                </a:cubicBezTo>
                <a:cubicBezTo>
                  <a:pt x="7172715" y="871959"/>
                  <a:pt x="7157692" y="878236"/>
                  <a:pt x="7141850" y="879676"/>
                </a:cubicBezTo>
                <a:lnTo>
                  <a:pt x="7014528" y="891251"/>
                </a:lnTo>
                <a:cubicBezTo>
                  <a:pt x="6903618" y="918977"/>
                  <a:pt x="7049858" y="884793"/>
                  <a:pt x="6852483" y="914400"/>
                </a:cubicBezTo>
                <a:cubicBezTo>
                  <a:pt x="6509658" y="965825"/>
                  <a:pt x="6947055" y="914183"/>
                  <a:pt x="6632564" y="949124"/>
                </a:cubicBezTo>
                <a:cubicBezTo>
                  <a:pt x="6620989" y="952982"/>
                  <a:pt x="6609677" y="957740"/>
                  <a:pt x="6597840" y="960699"/>
                </a:cubicBezTo>
                <a:cubicBezTo>
                  <a:pt x="6578754" y="965471"/>
                  <a:pt x="6558882" y="966869"/>
                  <a:pt x="6539966" y="972274"/>
                </a:cubicBezTo>
                <a:cubicBezTo>
                  <a:pt x="6362961" y="1022847"/>
                  <a:pt x="6504322" y="995577"/>
                  <a:pt x="6366346" y="1018572"/>
                </a:cubicBezTo>
                <a:cubicBezTo>
                  <a:pt x="5769684" y="1217465"/>
                  <a:pt x="5108567" y="1034280"/>
                  <a:pt x="4479673" y="1041722"/>
                </a:cubicBezTo>
                <a:cubicBezTo>
                  <a:pt x="4403744" y="1042621"/>
                  <a:pt x="4333913" y="1063359"/>
                  <a:pt x="4259754" y="1076446"/>
                </a:cubicBezTo>
                <a:cubicBezTo>
                  <a:pt x="4158484" y="1094317"/>
                  <a:pt x="4064919" y="1097574"/>
                  <a:pt x="3958812" y="1099595"/>
                </a:cubicBezTo>
                <a:lnTo>
                  <a:pt x="2963389" y="1111170"/>
                </a:lnTo>
                <a:lnTo>
                  <a:pt x="1886943" y="1099595"/>
                </a:lnTo>
                <a:cubicBezTo>
                  <a:pt x="1855843" y="1098979"/>
                  <a:pt x="1825239" y="1091654"/>
                  <a:pt x="1794346" y="1088020"/>
                </a:cubicBezTo>
                <a:cubicBezTo>
                  <a:pt x="1658713" y="1072063"/>
                  <a:pt x="1690364" y="1076460"/>
                  <a:pt x="1528128" y="1064871"/>
                </a:cubicBezTo>
                <a:cubicBezTo>
                  <a:pt x="1472929" y="1046471"/>
                  <a:pt x="1466625" y="1043046"/>
                  <a:pt x="1389232" y="1030147"/>
                </a:cubicBezTo>
                <a:cubicBezTo>
                  <a:pt x="1342145" y="1022299"/>
                  <a:pt x="1182565" y="1009694"/>
                  <a:pt x="1146164" y="1006998"/>
                </a:cubicBezTo>
                <a:cubicBezTo>
                  <a:pt x="815479" y="982503"/>
                  <a:pt x="847836" y="993114"/>
                  <a:pt x="347511" y="983848"/>
                </a:cubicBezTo>
                <a:cubicBezTo>
                  <a:pt x="324361" y="976132"/>
                  <a:pt x="298366" y="974235"/>
                  <a:pt x="278062" y="960699"/>
                </a:cubicBezTo>
                <a:cubicBezTo>
                  <a:pt x="266487" y="952983"/>
                  <a:pt x="256050" y="943200"/>
                  <a:pt x="243338" y="937550"/>
                </a:cubicBezTo>
                <a:cubicBezTo>
                  <a:pt x="221040" y="927640"/>
                  <a:pt x="173890" y="914400"/>
                  <a:pt x="173890" y="914400"/>
                </a:cubicBezTo>
                <a:cubicBezTo>
                  <a:pt x="166174" y="902825"/>
                  <a:pt x="160578" y="889513"/>
                  <a:pt x="150741" y="879676"/>
                </a:cubicBezTo>
                <a:cubicBezTo>
                  <a:pt x="140904" y="869839"/>
                  <a:pt x="126880" y="865217"/>
                  <a:pt x="116017" y="856527"/>
                </a:cubicBezTo>
                <a:cubicBezTo>
                  <a:pt x="107495" y="849710"/>
                  <a:pt x="101389" y="840194"/>
                  <a:pt x="92867" y="833377"/>
                </a:cubicBezTo>
                <a:cubicBezTo>
                  <a:pt x="12293" y="768918"/>
                  <a:pt x="105905" y="857990"/>
                  <a:pt x="23419" y="775504"/>
                </a:cubicBezTo>
                <a:cubicBezTo>
                  <a:pt x="15703" y="752355"/>
                  <a:pt x="-2425" y="730308"/>
                  <a:pt x="270" y="706056"/>
                </a:cubicBezTo>
                <a:cubicBezTo>
                  <a:pt x="4128" y="671332"/>
                  <a:pt x="4993" y="636143"/>
                  <a:pt x="11845" y="601884"/>
                </a:cubicBezTo>
                <a:cubicBezTo>
                  <a:pt x="31753" y="502344"/>
                  <a:pt x="25814" y="562371"/>
                  <a:pt x="58143" y="497712"/>
                </a:cubicBezTo>
                <a:cubicBezTo>
                  <a:pt x="63599" y="486799"/>
                  <a:pt x="64262" y="473900"/>
                  <a:pt x="69718" y="462987"/>
                </a:cubicBezTo>
                <a:cubicBezTo>
                  <a:pt x="93470" y="415482"/>
                  <a:pt x="87306" y="441003"/>
                  <a:pt x="116017" y="405114"/>
                </a:cubicBezTo>
                <a:cubicBezTo>
                  <a:pt x="134867" y="381551"/>
                  <a:pt x="155068" y="334223"/>
                  <a:pt x="185465" y="324091"/>
                </a:cubicBezTo>
                <a:cubicBezTo>
                  <a:pt x="197040" y="320233"/>
                  <a:pt x="208975" y="317323"/>
                  <a:pt x="220189" y="312517"/>
                </a:cubicBezTo>
                <a:cubicBezTo>
                  <a:pt x="236049" y="305720"/>
                  <a:pt x="249961" y="294325"/>
                  <a:pt x="266488" y="289367"/>
                </a:cubicBezTo>
                <a:cubicBezTo>
                  <a:pt x="288967" y="282623"/>
                  <a:pt x="312923" y="282395"/>
                  <a:pt x="335936" y="277793"/>
                </a:cubicBezTo>
                <a:cubicBezTo>
                  <a:pt x="351535" y="274673"/>
                  <a:pt x="366802" y="270076"/>
                  <a:pt x="382235" y="266218"/>
                </a:cubicBezTo>
                <a:lnTo>
                  <a:pt x="1134589" y="277793"/>
                </a:lnTo>
                <a:cubicBezTo>
                  <a:pt x="1161860" y="278551"/>
                  <a:pt x="1188569" y="285761"/>
                  <a:pt x="1215612" y="289367"/>
                </a:cubicBezTo>
                <a:cubicBezTo>
                  <a:pt x="1246445" y="293478"/>
                  <a:pt x="1277168" y="298939"/>
                  <a:pt x="1308209" y="300942"/>
                </a:cubicBezTo>
                <a:cubicBezTo>
                  <a:pt x="1396848" y="306661"/>
                  <a:pt x="1485688" y="308659"/>
                  <a:pt x="1574427" y="312517"/>
                </a:cubicBezTo>
                <a:cubicBezTo>
                  <a:pt x="1597576" y="316375"/>
                  <a:pt x="1620612" y="320989"/>
                  <a:pt x="1643875" y="324091"/>
                </a:cubicBezTo>
                <a:cubicBezTo>
                  <a:pt x="1678506" y="328708"/>
                  <a:pt x="1713585" y="329922"/>
                  <a:pt x="1748047" y="335666"/>
                </a:cubicBezTo>
                <a:cubicBezTo>
                  <a:pt x="1760082" y="337672"/>
                  <a:pt x="1770736" y="345235"/>
                  <a:pt x="1782771" y="347241"/>
                </a:cubicBezTo>
                <a:cubicBezTo>
                  <a:pt x="1817233" y="352985"/>
                  <a:pt x="1852179" y="355339"/>
                  <a:pt x="1886943" y="358815"/>
                </a:cubicBezTo>
                <a:lnTo>
                  <a:pt x="2014265" y="370390"/>
                </a:lnTo>
                <a:lnTo>
                  <a:pt x="2130012" y="381965"/>
                </a:lnTo>
                <a:cubicBezTo>
                  <a:pt x="2238804" y="409161"/>
                  <a:pt x="2126550" y="383933"/>
                  <a:pt x="2338356" y="405114"/>
                </a:cubicBezTo>
                <a:cubicBezTo>
                  <a:pt x="2361708" y="407449"/>
                  <a:pt x="2384714" y="412491"/>
                  <a:pt x="2407804" y="416689"/>
                </a:cubicBezTo>
                <a:cubicBezTo>
                  <a:pt x="2427160" y="420208"/>
                  <a:pt x="2446322" y="424744"/>
                  <a:pt x="2465678" y="428263"/>
                </a:cubicBezTo>
                <a:cubicBezTo>
                  <a:pt x="2488768" y="432461"/>
                  <a:pt x="2512036" y="435640"/>
                  <a:pt x="2535126" y="439838"/>
                </a:cubicBezTo>
                <a:cubicBezTo>
                  <a:pt x="2554482" y="443357"/>
                  <a:pt x="2573524" y="448631"/>
                  <a:pt x="2592999" y="451413"/>
                </a:cubicBezTo>
                <a:cubicBezTo>
                  <a:pt x="2654586" y="460211"/>
                  <a:pt x="2717840" y="459473"/>
                  <a:pt x="2778194" y="474562"/>
                </a:cubicBezTo>
                <a:cubicBezTo>
                  <a:pt x="2793627" y="478420"/>
                  <a:pt x="2808770" y="483718"/>
                  <a:pt x="2824493" y="486137"/>
                </a:cubicBezTo>
                <a:cubicBezTo>
                  <a:pt x="2873350" y="493654"/>
                  <a:pt x="2998060" y="503492"/>
                  <a:pt x="3044412" y="509286"/>
                </a:cubicBezTo>
                <a:cubicBezTo>
                  <a:pt x="3067699" y="512197"/>
                  <a:pt x="3090417" y="519771"/>
                  <a:pt x="3113860" y="520861"/>
                </a:cubicBezTo>
                <a:cubicBezTo>
                  <a:pt x="3256512" y="527496"/>
                  <a:pt x="3399369" y="528578"/>
                  <a:pt x="3542123" y="532436"/>
                </a:cubicBezTo>
                <a:cubicBezTo>
                  <a:pt x="3553698" y="536294"/>
                  <a:pt x="3564647" y="544132"/>
                  <a:pt x="3576847" y="544010"/>
                </a:cubicBezTo>
                <a:cubicBezTo>
                  <a:pt x="3951156" y="540267"/>
                  <a:pt x="4699592" y="520861"/>
                  <a:pt x="4699592" y="520861"/>
                </a:cubicBezTo>
                <a:cubicBezTo>
                  <a:pt x="4738174" y="513145"/>
                  <a:pt x="4778011" y="510155"/>
                  <a:pt x="4815338" y="497712"/>
                </a:cubicBezTo>
                <a:cubicBezTo>
                  <a:pt x="4872327" y="478715"/>
                  <a:pt x="4838027" y="488143"/>
                  <a:pt x="4919511" y="474562"/>
                </a:cubicBezTo>
                <a:lnTo>
                  <a:pt x="4988959" y="451413"/>
                </a:lnTo>
                <a:cubicBezTo>
                  <a:pt x="5000534" y="447555"/>
                  <a:pt x="5013531" y="446606"/>
                  <a:pt x="5023683" y="439838"/>
                </a:cubicBezTo>
                <a:cubicBezTo>
                  <a:pt x="5068559" y="409921"/>
                  <a:pt x="5045210" y="421088"/>
                  <a:pt x="5093131" y="405114"/>
                </a:cubicBezTo>
                <a:cubicBezTo>
                  <a:pt x="5239590" y="419760"/>
                  <a:pt x="5170103" y="416689"/>
                  <a:pt x="5301475" y="416689"/>
                </a:cubicBezTo>
              </a:path>
            </a:pathLst>
          </a:custGeom>
          <a:noFill/>
          <a:ln w="508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100567"/>
      </p:ext>
    </p:extLst>
  </p:cSld>
  <p:clrMapOvr>
    <a:masterClrMapping/>
  </p:clrMapOvr>
  <p:transition/>
</p:sld>
</file>

<file path=ppt/slides/slide25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983438" y="6392207"/>
            <a:ext cx="314220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http://www.mprnews.org/story/2010/03/09/new-aspirin-guidelines</a:t>
            </a:r>
            <a:endParaRPr lang="en-US" sz="800" dirty="0">
              <a:solidFill>
                <a:srgbClr val="FFFFFF"/>
              </a:solidFill>
            </a:endParaRPr>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5192" y="486150"/>
            <a:ext cx="7772400" cy="5851381"/>
          </a:xfrm>
          <a:prstGeom prst="rect">
            <a:avLst/>
          </a:prstGeom>
          <a:noFill/>
          <a:ln>
            <a:noFill/>
          </a:ln>
        </p:spPr>
      </p:pic>
      <p:sp>
        <p:nvSpPr>
          <p:cNvPr id="2" name="Freeform 1"/>
          <p:cNvSpPr/>
          <p:nvPr/>
        </p:nvSpPr>
        <p:spPr>
          <a:xfrm>
            <a:off x="1944547" y="2615878"/>
            <a:ext cx="5683169" cy="891250"/>
          </a:xfrm>
          <a:custGeom>
            <a:avLst/>
            <a:gdLst>
              <a:gd name="connsiteX0" fmla="*/ 1076445 w 5509549"/>
              <a:gd name="connsiteY0" fmla="*/ 567159 h 729205"/>
              <a:gd name="connsiteX1" fmla="*/ 590309 w 5509549"/>
              <a:gd name="connsiteY1" fmla="*/ 555585 h 729205"/>
              <a:gd name="connsiteX2" fmla="*/ 486137 w 5509549"/>
              <a:gd name="connsiteY2" fmla="*/ 532435 h 729205"/>
              <a:gd name="connsiteX3" fmla="*/ 347240 w 5509549"/>
              <a:gd name="connsiteY3" fmla="*/ 520861 h 729205"/>
              <a:gd name="connsiteX4" fmla="*/ 277792 w 5509549"/>
              <a:gd name="connsiteY4" fmla="*/ 509286 h 729205"/>
              <a:gd name="connsiteX5" fmla="*/ 243068 w 5509549"/>
              <a:gd name="connsiteY5" fmla="*/ 497711 h 729205"/>
              <a:gd name="connsiteX6" fmla="*/ 57873 w 5509549"/>
              <a:gd name="connsiteY6" fmla="*/ 486137 h 729205"/>
              <a:gd name="connsiteX7" fmla="*/ 23149 w 5509549"/>
              <a:gd name="connsiteY7" fmla="*/ 462987 h 729205"/>
              <a:gd name="connsiteX8" fmla="*/ 0 w 5509549"/>
              <a:gd name="connsiteY8" fmla="*/ 393539 h 729205"/>
              <a:gd name="connsiteX9" fmla="*/ 11575 w 5509549"/>
              <a:gd name="connsiteY9" fmla="*/ 231494 h 729205"/>
              <a:gd name="connsiteX10" fmla="*/ 115747 w 5509549"/>
              <a:gd name="connsiteY10" fmla="*/ 138896 h 729205"/>
              <a:gd name="connsiteX11" fmla="*/ 208344 w 5509549"/>
              <a:gd name="connsiteY11" fmla="*/ 81023 h 729205"/>
              <a:gd name="connsiteX12" fmla="*/ 254643 w 5509549"/>
              <a:gd name="connsiteY12" fmla="*/ 69448 h 729205"/>
              <a:gd name="connsiteX13" fmla="*/ 451412 w 5509549"/>
              <a:gd name="connsiteY13" fmla="*/ 11575 h 729205"/>
              <a:gd name="connsiteX14" fmla="*/ 3310359 w 5509549"/>
              <a:gd name="connsiteY14" fmla="*/ 0 h 729205"/>
              <a:gd name="connsiteX15" fmla="*/ 4166886 w 5509549"/>
              <a:gd name="connsiteY15" fmla="*/ 11575 h 729205"/>
              <a:gd name="connsiteX16" fmla="*/ 4213185 w 5509549"/>
              <a:gd name="connsiteY16" fmla="*/ 23149 h 729205"/>
              <a:gd name="connsiteX17" fmla="*/ 4467828 w 5509549"/>
              <a:gd name="connsiteY17" fmla="*/ 34724 h 729205"/>
              <a:gd name="connsiteX18" fmla="*/ 4687747 w 5509549"/>
              <a:gd name="connsiteY18" fmla="*/ 57873 h 729205"/>
              <a:gd name="connsiteX19" fmla="*/ 4768769 w 5509549"/>
              <a:gd name="connsiteY19" fmla="*/ 69448 h 729205"/>
              <a:gd name="connsiteX20" fmla="*/ 4930815 w 5509549"/>
              <a:gd name="connsiteY20" fmla="*/ 81023 h 729205"/>
              <a:gd name="connsiteX21" fmla="*/ 4977114 w 5509549"/>
              <a:gd name="connsiteY21" fmla="*/ 92597 h 729205"/>
              <a:gd name="connsiteX22" fmla="*/ 5034987 w 5509549"/>
              <a:gd name="connsiteY22" fmla="*/ 104172 h 729205"/>
              <a:gd name="connsiteX23" fmla="*/ 5069711 w 5509549"/>
              <a:gd name="connsiteY23" fmla="*/ 115747 h 729205"/>
              <a:gd name="connsiteX24" fmla="*/ 5220182 w 5509549"/>
              <a:gd name="connsiteY24" fmla="*/ 138896 h 729205"/>
              <a:gd name="connsiteX25" fmla="*/ 5324354 w 5509549"/>
              <a:gd name="connsiteY25" fmla="*/ 162045 h 729205"/>
              <a:gd name="connsiteX26" fmla="*/ 5359078 w 5509549"/>
              <a:gd name="connsiteY26" fmla="*/ 173620 h 729205"/>
              <a:gd name="connsiteX27" fmla="*/ 5416952 w 5509549"/>
              <a:gd name="connsiteY27" fmla="*/ 185195 h 729205"/>
              <a:gd name="connsiteX28" fmla="*/ 5440101 w 5509549"/>
              <a:gd name="connsiteY28" fmla="*/ 219919 h 729205"/>
              <a:gd name="connsiteX29" fmla="*/ 5451676 w 5509549"/>
              <a:gd name="connsiteY29" fmla="*/ 266218 h 729205"/>
              <a:gd name="connsiteX30" fmla="*/ 5486400 w 5509549"/>
              <a:gd name="connsiteY30" fmla="*/ 370390 h 729205"/>
              <a:gd name="connsiteX31" fmla="*/ 5497975 w 5509549"/>
              <a:gd name="connsiteY31" fmla="*/ 405114 h 729205"/>
              <a:gd name="connsiteX32" fmla="*/ 5509549 w 5509549"/>
              <a:gd name="connsiteY32" fmla="*/ 439838 h 729205"/>
              <a:gd name="connsiteX33" fmla="*/ 5497975 w 5509549"/>
              <a:gd name="connsiteY33" fmla="*/ 613458 h 729205"/>
              <a:gd name="connsiteX34" fmla="*/ 5474825 w 5509549"/>
              <a:gd name="connsiteY34" fmla="*/ 636607 h 729205"/>
              <a:gd name="connsiteX35" fmla="*/ 5393802 w 5509549"/>
              <a:gd name="connsiteY35" fmla="*/ 671331 h 729205"/>
              <a:gd name="connsiteX36" fmla="*/ 5359078 w 5509549"/>
              <a:gd name="connsiteY36" fmla="*/ 682906 h 729205"/>
              <a:gd name="connsiteX37" fmla="*/ 5312780 w 5509549"/>
              <a:gd name="connsiteY37" fmla="*/ 694481 h 729205"/>
              <a:gd name="connsiteX38" fmla="*/ 5231757 w 5509549"/>
              <a:gd name="connsiteY38" fmla="*/ 717630 h 729205"/>
              <a:gd name="connsiteX39" fmla="*/ 5034987 w 5509549"/>
              <a:gd name="connsiteY39" fmla="*/ 729205 h 729205"/>
              <a:gd name="connsiteX40" fmla="*/ 4282633 w 5509549"/>
              <a:gd name="connsiteY40" fmla="*/ 706056 h 729205"/>
              <a:gd name="connsiteX41" fmla="*/ 4132162 w 5509549"/>
              <a:gd name="connsiteY41" fmla="*/ 694481 h 729205"/>
              <a:gd name="connsiteX42" fmla="*/ 4085863 w 5509549"/>
              <a:gd name="connsiteY42" fmla="*/ 682906 h 729205"/>
              <a:gd name="connsiteX43" fmla="*/ 4027990 w 5509549"/>
              <a:gd name="connsiteY43" fmla="*/ 671331 h 729205"/>
              <a:gd name="connsiteX44" fmla="*/ 3935392 w 5509549"/>
              <a:gd name="connsiteY44" fmla="*/ 648182 h 729205"/>
              <a:gd name="connsiteX45" fmla="*/ 3808071 w 5509549"/>
              <a:gd name="connsiteY45" fmla="*/ 636607 h 729205"/>
              <a:gd name="connsiteX46" fmla="*/ 3611301 w 5509549"/>
              <a:gd name="connsiteY46" fmla="*/ 601883 h 729205"/>
              <a:gd name="connsiteX47" fmla="*/ 3541853 w 5509549"/>
              <a:gd name="connsiteY47" fmla="*/ 590309 h 729205"/>
              <a:gd name="connsiteX48" fmla="*/ 3449256 w 5509549"/>
              <a:gd name="connsiteY48" fmla="*/ 567159 h 729205"/>
              <a:gd name="connsiteX49" fmla="*/ 3287210 w 5509549"/>
              <a:gd name="connsiteY49" fmla="*/ 555585 h 729205"/>
              <a:gd name="connsiteX50" fmla="*/ 3171463 w 5509549"/>
              <a:gd name="connsiteY50" fmla="*/ 532435 h 729205"/>
              <a:gd name="connsiteX51" fmla="*/ 3044142 w 5509549"/>
              <a:gd name="connsiteY51" fmla="*/ 520861 h 729205"/>
              <a:gd name="connsiteX52" fmla="*/ 2916820 w 5509549"/>
              <a:gd name="connsiteY52" fmla="*/ 497711 h 729205"/>
              <a:gd name="connsiteX53" fmla="*/ 2685326 w 5509549"/>
              <a:gd name="connsiteY53" fmla="*/ 486137 h 729205"/>
              <a:gd name="connsiteX54" fmla="*/ 2407534 w 5509549"/>
              <a:gd name="connsiteY54" fmla="*/ 462987 h 729205"/>
              <a:gd name="connsiteX55" fmla="*/ 2002420 w 5509549"/>
              <a:gd name="connsiteY55" fmla="*/ 474562 h 729205"/>
              <a:gd name="connsiteX56" fmla="*/ 1886673 w 5509549"/>
              <a:gd name="connsiteY56" fmla="*/ 509286 h 729205"/>
              <a:gd name="connsiteX57" fmla="*/ 1828800 w 5509549"/>
              <a:gd name="connsiteY57" fmla="*/ 520861 h 729205"/>
              <a:gd name="connsiteX58" fmla="*/ 1736202 w 5509549"/>
              <a:gd name="connsiteY58" fmla="*/ 544010 h 729205"/>
              <a:gd name="connsiteX59" fmla="*/ 1701478 w 5509549"/>
              <a:gd name="connsiteY59" fmla="*/ 567159 h 729205"/>
              <a:gd name="connsiteX60" fmla="*/ 1608881 w 5509549"/>
              <a:gd name="connsiteY60" fmla="*/ 590309 h 729205"/>
              <a:gd name="connsiteX61" fmla="*/ 1574157 w 5509549"/>
              <a:gd name="connsiteY61" fmla="*/ 601883 h 729205"/>
              <a:gd name="connsiteX62" fmla="*/ 1076445 w 5509549"/>
              <a:gd name="connsiteY62" fmla="*/ 567159 h 7292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5509549" h="729205">
                <a:moveTo>
                  <a:pt x="1076445" y="567159"/>
                </a:moveTo>
                <a:cubicBezTo>
                  <a:pt x="912470" y="559443"/>
                  <a:pt x="752260" y="562333"/>
                  <a:pt x="590309" y="555585"/>
                </a:cubicBezTo>
                <a:cubicBezTo>
                  <a:pt x="380758" y="546854"/>
                  <a:pt x="609705" y="548910"/>
                  <a:pt x="486137" y="532435"/>
                </a:cubicBezTo>
                <a:cubicBezTo>
                  <a:pt x="440085" y="526295"/>
                  <a:pt x="393539" y="524719"/>
                  <a:pt x="347240" y="520861"/>
                </a:cubicBezTo>
                <a:cubicBezTo>
                  <a:pt x="324091" y="517003"/>
                  <a:pt x="300702" y="514377"/>
                  <a:pt x="277792" y="509286"/>
                </a:cubicBezTo>
                <a:cubicBezTo>
                  <a:pt x="265882" y="506639"/>
                  <a:pt x="255202" y="498988"/>
                  <a:pt x="243068" y="497711"/>
                </a:cubicBezTo>
                <a:cubicBezTo>
                  <a:pt x="181556" y="491236"/>
                  <a:pt x="119605" y="489995"/>
                  <a:pt x="57873" y="486137"/>
                </a:cubicBezTo>
                <a:cubicBezTo>
                  <a:pt x="46298" y="478420"/>
                  <a:pt x="30522" y="474784"/>
                  <a:pt x="23149" y="462987"/>
                </a:cubicBezTo>
                <a:cubicBezTo>
                  <a:pt x="10216" y="442294"/>
                  <a:pt x="0" y="393539"/>
                  <a:pt x="0" y="393539"/>
                </a:cubicBezTo>
                <a:cubicBezTo>
                  <a:pt x="3858" y="339524"/>
                  <a:pt x="-6314" y="282606"/>
                  <a:pt x="11575" y="231494"/>
                </a:cubicBezTo>
                <a:cubicBezTo>
                  <a:pt x="25388" y="192028"/>
                  <a:pt x="81603" y="163285"/>
                  <a:pt x="115747" y="138896"/>
                </a:cubicBezTo>
                <a:cubicBezTo>
                  <a:pt x="156001" y="110143"/>
                  <a:pt x="162543" y="98198"/>
                  <a:pt x="208344" y="81023"/>
                </a:cubicBezTo>
                <a:cubicBezTo>
                  <a:pt x="223239" y="75437"/>
                  <a:pt x="239459" y="74193"/>
                  <a:pt x="254643" y="69448"/>
                </a:cubicBezTo>
                <a:cubicBezTo>
                  <a:pt x="257590" y="68527"/>
                  <a:pt x="408009" y="11919"/>
                  <a:pt x="451412" y="11575"/>
                </a:cubicBezTo>
                <a:lnTo>
                  <a:pt x="3310359" y="0"/>
                </a:lnTo>
                <a:lnTo>
                  <a:pt x="4166886" y="11575"/>
                </a:lnTo>
                <a:cubicBezTo>
                  <a:pt x="4182789" y="11983"/>
                  <a:pt x="4197324" y="21929"/>
                  <a:pt x="4213185" y="23149"/>
                </a:cubicBezTo>
                <a:cubicBezTo>
                  <a:pt x="4297903" y="29666"/>
                  <a:pt x="4382947" y="30866"/>
                  <a:pt x="4467828" y="34724"/>
                </a:cubicBezTo>
                <a:cubicBezTo>
                  <a:pt x="4578316" y="62347"/>
                  <a:pt x="4469377" y="38022"/>
                  <a:pt x="4687747" y="57873"/>
                </a:cubicBezTo>
                <a:cubicBezTo>
                  <a:pt x="4714917" y="60343"/>
                  <a:pt x="4741610" y="66861"/>
                  <a:pt x="4768769" y="69448"/>
                </a:cubicBezTo>
                <a:cubicBezTo>
                  <a:pt x="4822678" y="74582"/>
                  <a:pt x="4876800" y="77165"/>
                  <a:pt x="4930815" y="81023"/>
                </a:cubicBezTo>
                <a:cubicBezTo>
                  <a:pt x="4946248" y="84881"/>
                  <a:pt x="4961585" y="89146"/>
                  <a:pt x="4977114" y="92597"/>
                </a:cubicBezTo>
                <a:cubicBezTo>
                  <a:pt x="4996319" y="96865"/>
                  <a:pt x="5015901" y="99400"/>
                  <a:pt x="5034987" y="104172"/>
                </a:cubicBezTo>
                <a:cubicBezTo>
                  <a:pt x="5046823" y="107131"/>
                  <a:pt x="5057801" y="113100"/>
                  <a:pt x="5069711" y="115747"/>
                </a:cubicBezTo>
                <a:cubicBezTo>
                  <a:pt x="5127172" y="128516"/>
                  <a:pt x="5161144" y="127826"/>
                  <a:pt x="5220182" y="138896"/>
                </a:cubicBezTo>
                <a:cubicBezTo>
                  <a:pt x="5255144" y="145451"/>
                  <a:pt x="5289845" y="153418"/>
                  <a:pt x="5324354" y="162045"/>
                </a:cubicBezTo>
                <a:cubicBezTo>
                  <a:pt x="5336191" y="165004"/>
                  <a:pt x="5347241" y="170661"/>
                  <a:pt x="5359078" y="173620"/>
                </a:cubicBezTo>
                <a:cubicBezTo>
                  <a:pt x="5378164" y="178392"/>
                  <a:pt x="5397661" y="181337"/>
                  <a:pt x="5416952" y="185195"/>
                </a:cubicBezTo>
                <a:cubicBezTo>
                  <a:pt x="5424668" y="196770"/>
                  <a:pt x="5434621" y="207133"/>
                  <a:pt x="5440101" y="219919"/>
                </a:cubicBezTo>
                <a:cubicBezTo>
                  <a:pt x="5446367" y="234541"/>
                  <a:pt x="5447105" y="250981"/>
                  <a:pt x="5451676" y="266218"/>
                </a:cubicBezTo>
                <a:cubicBezTo>
                  <a:pt x="5451686" y="266253"/>
                  <a:pt x="5480607" y="353011"/>
                  <a:pt x="5486400" y="370390"/>
                </a:cubicBezTo>
                <a:lnTo>
                  <a:pt x="5497975" y="405114"/>
                </a:lnTo>
                <a:lnTo>
                  <a:pt x="5509549" y="439838"/>
                </a:lnTo>
                <a:cubicBezTo>
                  <a:pt x="5505691" y="497711"/>
                  <a:pt x="5508055" y="556339"/>
                  <a:pt x="5497975" y="613458"/>
                </a:cubicBezTo>
                <a:cubicBezTo>
                  <a:pt x="5496079" y="624205"/>
                  <a:pt x="5483346" y="629790"/>
                  <a:pt x="5474825" y="636607"/>
                </a:cubicBezTo>
                <a:cubicBezTo>
                  <a:pt x="5435665" y="667935"/>
                  <a:pt x="5443534" y="657122"/>
                  <a:pt x="5393802" y="671331"/>
                </a:cubicBezTo>
                <a:cubicBezTo>
                  <a:pt x="5382071" y="674683"/>
                  <a:pt x="5370809" y="679554"/>
                  <a:pt x="5359078" y="682906"/>
                </a:cubicBezTo>
                <a:cubicBezTo>
                  <a:pt x="5343782" y="687276"/>
                  <a:pt x="5328127" y="690295"/>
                  <a:pt x="5312780" y="694481"/>
                </a:cubicBezTo>
                <a:cubicBezTo>
                  <a:pt x="5285681" y="701872"/>
                  <a:pt x="5259628" y="714146"/>
                  <a:pt x="5231757" y="717630"/>
                </a:cubicBezTo>
                <a:cubicBezTo>
                  <a:pt x="5166561" y="725779"/>
                  <a:pt x="5100577" y="725347"/>
                  <a:pt x="5034987" y="729205"/>
                </a:cubicBezTo>
                <a:lnTo>
                  <a:pt x="4282633" y="706056"/>
                </a:lnTo>
                <a:cubicBezTo>
                  <a:pt x="4232365" y="704123"/>
                  <a:pt x="4182123" y="700359"/>
                  <a:pt x="4132162" y="694481"/>
                </a:cubicBezTo>
                <a:cubicBezTo>
                  <a:pt x="4116363" y="692622"/>
                  <a:pt x="4101392" y="686357"/>
                  <a:pt x="4085863" y="682906"/>
                </a:cubicBezTo>
                <a:cubicBezTo>
                  <a:pt x="4066658" y="678638"/>
                  <a:pt x="4047159" y="675755"/>
                  <a:pt x="4027990" y="671331"/>
                </a:cubicBezTo>
                <a:cubicBezTo>
                  <a:pt x="3996989" y="664177"/>
                  <a:pt x="3967077" y="651063"/>
                  <a:pt x="3935392" y="648182"/>
                </a:cubicBezTo>
                <a:lnTo>
                  <a:pt x="3808071" y="636607"/>
                </a:lnTo>
                <a:cubicBezTo>
                  <a:pt x="3658029" y="599097"/>
                  <a:pt x="3772955" y="623436"/>
                  <a:pt x="3611301" y="601883"/>
                </a:cubicBezTo>
                <a:cubicBezTo>
                  <a:pt x="3588038" y="598781"/>
                  <a:pt x="3564801" y="595226"/>
                  <a:pt x="3541853" y="590309"/>
                </a:cubicBezTo>
                <a:cubicBezTo>
                  <a:pt x="3510744" y="583643"/>
                  <a:pt x="3480780" y="571458"/>
                  <a:pt x="3449256" y="567159"/>
                </a:cubicBezTo>
                <a:cubicBezTo>
                  <a:pt x="3395600" y="559842"/>
                  <a:pt x="3341225" y="559443"/>
                  <a:pt x="3287210" y="555585"/>
                </a:cubicBezTo>
                <a:cubicBezTo>
                  <a:pt x="3239519" y="543662"/>
                  <a:pt x="3225067" y="538741"/>
                  <a:pt x="3171463" y="532435"/>
                </a:cubicBezTo>
                <a:cubicBezTo>
                  <a:pt x="3129140" y="527456"/>
                  <a:pt x="3086582" y="524719"/>
                  <a:pt x="3044142" y="520861"/>
                </a:cubicBezTo>
                <a:cubicBezTo>
                  <a:pt x="3017568" y="515546"/>
                  <a:pt x="2940883" y="499562"/>
                  <a:pt x="2916820" y="497711"/>
                </a:cubicBezTo>
                <a:cubicBezTo>
                  <a:pt x="2839787" y="491785"/>
                  <a:pt x="2762491" y="489995"/>
                  <a:pt x="2685326" y="486137"/>
                </a:cubicBezTo>
                <a:cubicBezTo>
                  <a:pt x="2574261" y="458369"/>
                  <a:pt x="2605440" y="462987"/>
                  <a:pt x="2407534" y="462987"/>
                </a:cubicBezTo>
                <a:cubicBezTo>
                  <a:pt x="2272441" y="462987"/>
                  <a:pt x="2137458" y="470704"/>
                  <a:pt x="2002420" y="474562"/>
                </a:cubicBezTo>
                <a:cubicBezTo>
                  <a:pt x="1852081" y="504631"/>
                  <a:pt x="2038952" y="463602"/>
                  <a:pt x="1886673" y="509286"/>
                </a:cubicBezTo>
                <a:cubicBezTo>
                  <a:pt x="1867830" y="514939"/>
                  <a:pt x="1847969" y="516437"/>
                  <a:pt x="1828800" y="520861"/>
                </a:cubicBezTo>
                <a:cubicBezTo>
                  <a:pt x="1797799" y="528015"/>
                  <a:pt x="1736202" y="544010"/>
                  <a:pt x="1736202" y="544010"/>
                </a:cubicBezTo>
                <a:cubicBezTo>
                  <a:pt x="1724627" y="551726"/>
                  <a:pt x="1714551" y="562405"/>
                  <a:pt x="1701478" y="567159"/>
                </a:cubicBezTo>
                <a:cubicBezTo>
                  <a:pt x="1671578" y="578032"/>
                  <a:pt x="1639064" y="580249"/>
                  <a:pt x="1608881" y="590309"/>
                </a:cubicBezTo>
                <a:lnTo>
                  <a:pt x="1574157" y="601883"/>
                </a:lnTo>
                <a:cubicBezTo>
                  <a:pt x="1400539" y="597937"/>
                  <a:pt x="1240420" y="574875"/>
                  <a:pt x="1076445" y="567159"/>
                </a:cubicBezTo>
                <a:close/>
              </a:path>
            </a:pathLst>
          </a:cu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9906697"/>
      </p:ext>
    </p:extLst>
  </p:cSld>
  <p:clrMapOvr>
    <a:masterClrMapping/>
  </p:clrMapOvr>
  <p:transition/>
</p:sld>
</file>

<file path=ppt/slides/slide2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7"/>
            <a:ext cx="7329488" cy="4247317"/>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Safety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are safe within a broad range of intake; safety problems are rare</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Herbal products have been used for thousands of years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Supplements cause less harm than many prescription drugs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47426"/>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6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1663884054"/>
      </p:ext>
    </p:extLst>
  </p:cSld>
  <p:clrMapOvr>
    <a:masterClrMapping/>
  </p:clrMapOvr>
  <p:transition/>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 is sufficient to meet nutritional needs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provide nutrients and other valuable substances not present in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better educated and wealthier </a:t>
            </a:r>
          </a:p>
          <a:p>
            <a:pPr marL="688975" lvl="2" indent="-231775">
              <a:buFont typeface="Arial" pitchFamily="34" charset="0"/>
              <a:buChar char="•"/>
            </a:pPr>
            <a:r>
              <a:rPr lang="en-US" sz="2400" b="1" dirty="0">
                <a:solidFill>
                  <a:srgbClr val="000000"/>
                </a:solidFill>
                <a:latin typeface="Arial" charset="0"/>
              </a:rPr>
              <a:t>they are healthier whether or not they take supplements </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5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25692" y="394322"/>
            <a:ext cx="5715000" cy="6053606"/>
          </a:xfrm>
          <a:prstGeom prst="rect">
            <a:avLst/>
          </a:prstGeom>
        </p:spPr>
      </p:pic>
      <p:sp>
        <p:nvSpPr>
          <p:cNvPr id="5" name="Text Box 2">
            <a:hlinkClick r:id="rId3"/>
          </p:cNvPr>
          <p:cNvSpPr txBox="1">
            <a:spLocks noChangeArrowheads="1"/>
          </p:cNvSpPr>
          <p:nvPr/>
        </p:nvSpPr>
        <p:spPr bwMode="auto">
          <a:xfrm>
            <a:off x="1245783" y="6551861"/>
            <a:ext cx="6617517"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https://www.theguardian.com/society/2019/may/26/top-uk-scientist-urges-people-to-take-vitamin-d-supplements?CMP=Share_iOSApp_Other</a:t>
            </a:r>
            <a:endParaRPr lang="en-US" sz="800" dirty="0">
              <a:solidFill>
                <a:srgbClr val="FFFFFF"/>
              </a:solidFill>
            </a:endParaRPr>
          </a:p>
        </p:txBody>
      </p:sp>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4098" y="828827"/>
            <a:ext cx="1828800" cy="402566"/>
          </a:xfrm>
          <a:prstGeom prst="rect">
            <a:avLst/>
          </a:prstGeom>
        </p:spPr>
      </p:pic>
      <p:sp>
        <p:nvSpPr>
          <p:cNvPr id="8" name="Rectangle 7"/>
          <p:cNvSpPr/>
          <p:nvPr/>
        </p:nvSpPr>
        <p:spPr>
          <a:xfrm>
            <a:off x="6621457" y="1293773"/>
            <a:ext cx="1620957" cy="369332"/>
          </a:xfrm>
          <a:prstGeom prst="rect">
            <a:avLst/>
          </a:prstGeom>
        </p:spPr>
        <p:txBody>
          <a:bodyPr wrap="none">
            <a:spAutoFit/>
          </a:bodyPr>
          <a:lstStyle/>
          <a:p>
            <a:r>
              <a:rPr lang="en-US" dirty="0">
                <a:solidFill>
                  <a:srgbClr val="000000"/>
                </a:solidFill>
                <a:latin typeface="Arial" charset="0"/>
              </a:rPr>
              <a:t>29 June 2019</a:t>
            </a:r>
            <a:endParaRPr lang="en-US" dirty="0"/>
          </a:p>
        </p:txBody>
      </p:sp>
      <p:sp>
        <p:nvSpPr>
          <p:cNvPr id="4" name="AutoShape 8">
            <a:extLst>
              <a:ext uri="{FF2B5EF4-FFF2-40B4-BE49-F238E27FC236}">
                <a16:creationId xmlns:a16="http://schemas.microsoft.com/office/drawing/2014/main" id="{D5350610-5E6D-1CFB-2474-5F6AB9E550DD}"/>
              </a:ext>
            </a:extLst>
          </p:cNvPr>
          <p:cNvSpPr>
            <a:spLocks noChangeArrowheads="1"/>
          </p:cNvSpPr>
          <p:nvPr/>
        </p:nvSpPr>
        <p:spPr bwMode="auto">
          <a:xfrm rot="7705331">
            <a:off x="6678507" y="585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84518796"/>
      </p:ext>
    </p:extLst>
  </p:cSld>
  <p:clrMapOvr>
    <a:masterClrMapping/>
  </p:clrMapOvr>
  <p:transition/>
</p:sld>
</file>

<file path=ppt/slides/slide2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 Box 2">
            <a:hlinkClick r:id="rId2"/>
          </p:cNvPr>
          <p:cNvSpPr txBox="1">
            <a:spLocks noChangeArrowheads="1"/>
          </p:cNvSpPr>
          <p:nvPr/>
        </p:nvSpPr>
        <p:spPr bwMode="auto">
          <a:xfrm>
            <a:off x="2506545" y="6551861"/>
            <a:ext cx="4095994"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3"/>
              </a:rPr>
              <a:t>http://www.latimes.com/opinion/op-ed/la-oe-price-vitamin-d-20160516-snap-story.html</a:t>
            </a:r>
            <a:endParaRPr lang="en-US" sz="800" dirty="0">
              <a:solidFill>
                <a:srgbClr val="FFFFFF"/>
              </a:solidFill>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6835" y="421365"/>
            <a:ext cx="745194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3975C718-1738-45F7-EC6D-74691D793BCB}"/>
              </a:ext>
            </a:extLst>
          </p:cNvPr>
          <p:cNvSpPr>
            <a:spLocks noChangeArrowheads="1"/>
          </p:cNvSpPr>
          <p:nvPr/>
        </p:nvSpPr>
        <p:spPr bwMode="auto">
          <a:xfrm rot="7705331">
            <a:off x="7237307" y="2300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88869123"/>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1422276"/>
            <a:ext cx="6908800" cy="4708981"/>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BADDE1"/>
                </a:solidFill>
                <a:latin typeface="Arial" charset="0"/>
              </a:rPr>
              <a:t>something you will see often </a:t>
            </a:r>
            <a:r>
              <a:rPr kumimoji="1" lang="en-US" sz="3600" dirty="0">
                <a:solidFill>
                  <a:srgbClr val="BADDE1"/>
                </a:solidFill>
                <a:latin typeface="Arial" charset="0"/>
              </a:rPr>
              <a:t>(and often repeated)</a:t>
            </a:r>
            <a:r>
              <a:rPr kumimoji="1" lang="en-US" sz="3600" b="1" dirty="0">
                <a:solidFill>
                  <a:srgbClr val="BADDE1"/>
                </a:solidFill>
                <a:latin typeface="Arial" charset="0"/>
              </a:rPr>
              <a:t> </a:t>
            </a:r>
          </a:p>
          <a:p>
            <a:pPr algn="ctr" eaLnBrk="0" hangingPunct="0"/>
            <a:r>
              <a:rPr kumimoji="1" lang="en-US" sz="3600" b="1" dirty="0">
                <a:solidFill>
                  <a:srgbClr val="BADDE1"/>
                </a:solidFill>
                <a:latin typeface="Arial" charset="0"/>
              </a:rPr>
              <a:t>in American Anthropology </a:t>
            </a:r>
          </a:p>
          <a:p>
            <a:pPr algn="ctr" eaLnBrk="0" hangingPunct="0"/>
            <a:r>
              <a:rPr kumimoji="1" lang="en-US" sz="3600" b="1" dirty="0">
                <a:solidFill>
                  <a:srgbClr val="BADDE1"/>
                </a:solidFill>
                <a:latin typeface="Arial" charset="0"/>
              </a:rPr>
              <a:t>are discussions of the relationship between the physical and the cultural aspects of humans . . .</a:t>
            </a:r>
          </a:p>
          <a:p>
            <a:pPr algn="ctr" eaLnBrk="0" hangingPunct="0"/>
            <a:endParaRPr kumimoji="1" lang="en-US" sz="1200" b="1" dirty="0">
              <a:solidFill>
                <a:srgbClr val="FFFFFF"/>
              </a:solidFill>
              <a:latin typeface="Arial" charset="0"/>
            </a:endParaRPr>
          </a:p>
          <a:p>
            <a:pPr algn="ctr" eaLnBrk="0" hangingPunct="0"/>
            <a:r>
              <a:rPr kumimoji="1" lang="en-US" sz="3600" b="1" dirty="0">
                <a:solidFill>
                  <a:srgbClr val="FFFFFF"/>
                </a:solidFill>
                <a:latin typeface="Arial" charset="0"/>
              </a:rPr>
              <a:t>Some examples . . .</a:t>
            </a:r>
          </a:p>
        </p:txBody>
      </p:sp>
    </p:spTree>
    <p:extLst>
      <p:ext uri="{BB962C8B-B14F-4D97-AF65-F5344CB8AC3E}">
        <p14:creationId xmlns:p14="http://schemas.microsoft.com/office/powerpoint/2010/main" val="2886718211"/>
      </p:ext>
    </p:extLst>
  </p:cSld>
  <p:clrMapOvr>
    <a:masterClrMapping/>
  </p:clrMapOvr>
  <p:transition/>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61181"/>
            <a:ext cx="7329488" cy="4755148"/>
          </a:xfrm>
          <a:prstGeom prst="rect">
            <a:avLst/>
          </a:prstGeom>
          <a:noFill/>
          <a:ln w="9525">
            <a:noFill/>
            <a:miter lim="800000"/>
            <a:headEnd/>
            <a:tailEnd/>
          </a:ln>
        </p:spPr>
        <p:txBody>
          <a:bodyPr>
            <a:spAutoFit/>
          </a:bodyPr>
          <a:lstStyle/>
          <a:p>
            <a:pPr marL="0" lvl="1" algn="ctr"/>
            <a:r>
              <a:rPr lang="en-US" sz="4000" b="1" dirty="0">
                <a:solidFill>
                  <a:srgbClr val="FF0000"/>
                </a:solidFill>
                <a:latin typeface="Arial" charset="0"/>
              </a:rPr>
              <a:t> “belief-based” </a:t>
            </a:r>
            <a:r>
              <a:rPr lang="en-US" sz="4000" b="1" dirty="0">
                <a:solidFill>
                  <a:srgbClr val="BBE0E3"/>
                </a:solidFill>
                <a:latin typeface="Arial" charset="0"/>
              </a:rPr>
              <a:t>attitudes</a:t>
            </a: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Need</a:t>
            </a:r>
          </a:p>
          <a:p>
            <a:pPr marL="0" lvl="1"/>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Diets do not always follow dietary recommendations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Foods grown on depleted soils lack essential nutrients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Pollution  and stressful living conditions increase nutrient requirements</a:t>
            </a:r>
          </a:p>
          <a:p>
            <a:pPr marL="231775" lvl="1" indent="-231775"/>
            <a:endParaRPr lang="en-US" sz="9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Cooking destroys essential nutrients</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770537"/>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3600" b="1" i="1"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Arial" charset="0"/>
                <a:ea typeface="+mn-ea"/>
                <a:cs typeface="+mn-cs"/>
              </a:rPr>
              <a:t>Re</a:t>
            </a:r>
            <a:r>
              <a:rPr kumimoji="0" lang="en-US" sz="3600" b="1" u="none" strike="noStrike" kern="1200" cap="none" spc="0" normalizeH="0" baseline="0" noProof="0" dirty="0">
                <a:ln>
                  <a:noFill/>
                </a:ln>
                <a:solidFill>
                  <a:srgbClr val="FF0000"/>
                </a:solidFill>
                <a:effectLst/>
                <a:uLnTx/>
                <a:uFillTx/>
                <a:latin typeface="Arial" charset="0"/>
                <a:ea typeface="+mn-ea"/>
                <a:cs typeface="+mn-cs"/>
              </a:rPr>
              <a:t> Need</a:t>
            </a:r>
            <a:r>
              <a:rPr kumimoji="0" lang="en-US" sz="3600" b="1" i="0" u="none" strike="noStrike" kern="1200" cap="none" spc="0" normalizeH="0" baseline="0" noProof="0" dirty="0">
                <a:ln>
                  <a:noFill/>
                </a:ln>
                <a:solidFill>
                  <a:srgbClr val="FF0000"/>
                </a:solidFill>
                <a:effectLst/>
                <a:uLnTx/>
                <a:uFillTx/>
                <a:latin typeface="Arial" charset="0"/>
                <a:ea typeface="+mn-ea"/>
                <a:cs typeface="+mn-cs"/>
              </a:rPr>
              <a:t> – “The Answer” . . .</a:t>
            </a:r>
          </a:p>
          <a:p>
            <a:pPr marL="0" marR="0" lvl="1" indent="0" algn="ctr" defTabSz="914400" rtl="0" eaLnBrk="1" fontAlgn="base" latinLnBrk="0" hangingPunct="1">
              <a:lnSpc>
                <a:spcPct val="100000"/>
              </a:lnSpc>
              <a:spcBef>
                <a:spcPct val="0"/>
              </a:spcBef>
              <a:spcAft>
                <a:spcPct val="0"/>
              </a:spcAft>
              <a:buClrTx/>
              <a:buSzTx/>
              <a:buFontTx/>
              <a:buNone/>
              <a:tabLst/>
              <a:defRPr/>
            </a:pPr>
            <a:endParaRPr lang="en-US" sz="3600" b="1" dirty="0">
              <a:solidFill>
                <a:srgbClr val="FF0000"/>
              </a:solidFill>
              <a:latin typeface="Arial" charset="0"/>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2000" i="0" u="none" strike="noStrike" kern="1200" cap="none" spc="0" normalizeH="0" baseline="0" noProof="0" dirty="0">
                <a:ln>
                  <a:noFill/>
                </a:ln>
                <a:solidFill>
                  <a:srgbClr val="FF0000"/>
                </a:solidFill>
                <a:effectLst/>
                <a:uLnTx/>
                <a:uFillTx/>
                <a:latin typeface="Arial" charset="0"/>
                <a:ea typeface="+mn-ea"/>
                <a:cs typeface="+mn-cs"/>
              </a:rPr>
              <a:t>(NOTE: This is an opinion not a recommendation. Consult a licensed medical practitioner for recommendations.)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Arial" charset="0"/>
              <a:ea typeface="+mn-ea"/>
              <a:cs typeface="+mn-cs"/>
            </a:endParaRP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chemeClr val="bg1">
                    <a:lumMod val="75000"/>
                  </a:schemeClr>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chemeClr val="bg1">
                    <a:lumMod val="75000"/>
                  </a:schemeClr>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chemeClr val="bg1">
                    <a:lumMod val="75000"/>
                  </a:schemeClr>
                </a:solidFill>
                <a:effectLst/>
                <a:uLnTx/>
                <a:uFillTx/>
                <a:latin typeface="Arial" charset="0"/>
                <a:ea typeface="+mn-ea"/>
                <a:cs typeface="+mn-cs"/>
              </a:rPr>
              <a:t>. . .</a:t>
            </a:r>
          </a:p>
        </p:txBody>
      </p:sp>
    </p:spTree>
    <p:extLst>
      <p:ext uri="{BB962C8B-B14F-4D97-AF65-F5344CB8AC3E}">
        <p14:creationId xmlns:p14="http://schemas.microsoft.com/office/powerpoint/2010/main" val="2904725500"/>
      </p:ext>
    </p:extLst>
  </p:cSld>
  <p:clrMapOvr>
    <a:masterClrMapping/>
  </p:clrMapOvr>
  <p:transition/>
</p:sld>
</file>

<file path=ppt/slides/slide2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8725D-C3D2-192A-ED39-DEA9604C6C3A}"/>
              </a:ext>
            </a:extLst>
          </p:cNvPr>
          <p:cNvPicPr>
            <a:picLocks noChangeAspect="1"/>
          </p:cNvPicPr>
          <p:nvPr/>
        </p:nvPicPr>
        <p:blipFill>
          <a:blip r:embed="rId2"/>
          <a:stretch>
            <a:fillRect/>
          </a:stretch>
        </p:blipFill>
        <p:spPr>
          <a:xfrm>
            <a:off x="1303471" y="123552"/>
            <a:ext cx="6569997" cy="6486059"/>
          </a:xfrm>
          <a:prstGeom prst="rect">
            <a:avLst/>
          </a:prstGeom>
        </p:spPr>
      </p:pic>
      <p:sp>
        <p:nvSpPr>
          <p:cNvPr id="5" name="Text Box 2">
            <a:hlinkClick r:id="rId3"/>
            <a:extLst>
              <a:ext uri="{FF2B5EF4-FFF2-40B4-BE49-F238E27FC236}">
                <a16:creationId xmlns:a16="http://schemas.microsoft.com/office/drawing/2014/main" id="{BDDCA270-4C13-9A76-33C0-AFE0833A4A43}"/>
              </a:ext>
            </a:extLst>
          </p:cNvPr>
          <p:cNvSpPr txBox="1">
            <a:spLocks noChangeArrowheads="1"/>
          </p:cNvSpPr>
          <p:nvPr/>
        </p:nvSpPr>
        <p:spPr bwMode="auto">
          <a:xfrm>
            <a:off x="2485692" y="6609611"/>
            <a:ext cx="4099199"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https://www.cuimc.columbia.edu/news/what-supplements-do-you-need-probably-none</a:t>
            </a:r>
            <a:endParaRPr lang="en-US" sz="800" dirty="0">
              <a:solidFill>
                <a:srgbClr val="FFFFFF"/>
              </a:solidFill>
            </a:endParaRPr>
          </a:p>
        </p:txBody>
      </p:sp>
    </p:spTree>
    <p:extLst>
      <p:ext uri="{BB962C8B-B14F-4D97-AF65-F5344CB8AC3E}">
        <p14:creationId xmlns:p14="http://schemas.microsoft.com/office/powerpoint/2010/main" val="3723273556"/>
      </p:ext>
    </p:extLst>
  </p:cSld>
  <p:clrMapOvr>
    <a:masterClrMapping/>
  </p:clrMapOvr>
  <p:transition/>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778897"/>
            <a:ext cx="7329488" cy="4678204"/>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“belief-based” attitudes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vs.</a:t>
            </a:r>
          </a:p>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r>
              <a:rPr kumimoji="0" lang="en-US" sz="3200" b="1" i="0" u="none" strike="noStrike" kern="1200" cap="none" spc="0" normalizeH="0" baseline="0" noProof="0" dirty="0">
                <a:ln>
                  <a:noFill/>
                </a:ln>
                <a:solidFill>
                  <a:srgbClr val="000000"/>
                </a:solidFill>
                <a:effectLst/>
                <a:uLnTx/>
                <a:uFillTx/>
                <a:latin typeface="Arial" charset="0"/>
                <a:ea typeface="+mn-ea"/>
                <a:cs typeface="+mn-cs"/>
              </a:rPr>
              <a:t> “science-based” attitudes</a:t>
            </a:r>
          </a:p>
          <a:p>
            <a:pPr marL="457200" marR="0" lvl="1" indent="0" algn="ctr" defTabSz="914400" rtl="0" eaLnBrk="1" fontAlgn="base" latinLnBrk="0" hangingPunct="1">
              <a:lnSpc>
                <a:spcPct val="15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(based on the criteria of)</a:t>
            </a:r>
          </a:p>
          <a:p>
            <a:pPr marL="0" marR="0" lvl="1" indent="0" algn="ctr" defTabSz="914400" rtl="0" eaLnBrk="1" fontAlgn="base" latinLnBrk="0" hangingPunct="1">
              <a:lnSpc>
                <a:spcPct val="15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Safety</a:t>
            </a:r>
            <a:endParaRPr kumimoji="0" lang="en-US" sz="3200"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b="1" i="0" u="none" strike="noStrike" kern="1200" cap="none" spc="0" normalizeH="0" baseline="0" noProof="0" dirty="0">
              <a:ln>
                <a:noFill/>
              </a:ln>
              <a:solidFill>
                <a:schemeClr val="bg1">
                  <a:lumMod val="75000"/>
                </a:schemeClr>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Need</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400" b="1" i="0" u="none" strike="noStrike" kern="1200" cap="none" spc="0" normalizeH="0" baseline="0" noProof="0" dirty="0">
              <a:ln>
                <a:noFill/>
              </a:ln>
              <a:solidFill>
                <a:srgbClr val="FF0000"/>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0000"/>
                </a:solidFill>
                <a:effectLst/>
                <a:uLnTx/>
                <a:uFillTx/>
                <a:latin typeface="Arial" charset="0"/>
                <a:ea typeface="+mn-ea"/>
                <a:cs typeface="+mn-cs"/>
              </a:rPr>
              <a:t>Efficacy</a:t>
            </a:r>
          </a:p>
        </p:txBody>
      </p:sp>
      <p:sp>
        <p:nvSpPr>
          <p:cNvPr id="4" name="Rectangle 3"/>
          <p:cNvSpPr txBox="1">
            <a:spLocks noChangeArrowheads="1"/>
          </p:cNvSpPr>
          <p:nvPr/>
        </p:nvSpPr>
        <p:spPr bwMode="auto">
          <a:xfrm>
            <a:off x="900113" y="6826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3200" b="1" i="0" u="none" strike="noStrike" kern="0" cap="none" spc="0" normalizeH="0" baseline="0" noProof="0" dirty="0">
                <a:ln>
                  <a:noFill/>
                </a:ln>
                <a:solidFill>
                  <a:srgbClr val="000000"/>
                </a:solidFill>
                <a:effectLst/>
                <a:uLnTx/>
                <a:uFillTx/>
                <a:latin typeface="Arial"/>
                <a:ea typeface="+mn-ea"/>
                <a:cs typeface="+mn-cs"/>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after Marion Nestle, </a:t>
            </a:r>
            <a:r>
              <a:rPr kumimoji="0" lang="en-US" sz="1200" b="0" i="1" u="none" strike="noStrike" kern="1200" cap="none" spc="0" normalizeH="0" baseline="0" noProof="0" dirty="0">
                <a:ln>
                  <a:noFill/>
                </a:ln>
                <a:solidFill>
                  <a:srgbClr val="000000"/>
                </a:solidFill>
                <a:effectLst/>
                <a:uLnTx/>
                <a:uFillTx/>
                <a:latin typeface="Arial" charset="0"/>
                <a:ea typeface="+mn-ea"/>
                <a:cs typeface="+mn-cs"/>
              </a:rPr>
              <a:t>Food Politics, Rev. Ed., </a:t>
            </a:r>
            <a:r>
              <a:rPr kumimoji="0" lang="en-US" sz="1200" b="0" i="0" u="none" strike="noStrike" kern="1200" cap="none" spc="0" normalizeH="0" baseline="0" noProof="0" dirty="0">
                <a:ln>
                  <a:noFill/>
                </a:ln>
                <a:solidFill>
                  <a:srgbClr val="000000"/>
                </a:solidFill>
                <a:effectLst/>
                <a:uLnTx/>
                <a:uFillTx/>
                <a:latin typeface="Arial" charset="0"/>
                <a:ea typeface="+mn-ea"/>
                <a:cs typeface="+mn-cs"/>
              </a:rPr>
              <a:t>2007,  pp. 232</a:t>
            </a:r>
          </a:p>
        </p:txBody>
      </p:sp>
      <p:sp>
        <p:nvSpPr>
          <p:cNvPr id="7" name="Rectangle 6"/>
          <p:cNvSpPr/>
          <p:nvPr/>
        </p:nvSpPr>
        <p:spPr>
          <a:xfrm>
            <a:off x="3082525" y="1388418"/>
            <a:ext cx="2978957" cy="461665"/>
          </a:xfrm>
          <a:prstGeom prst="rect">
            <a:avLst/>
          </a:prstGeom>
        </p:spPr>
        <p:txBody>
          <a:bodyPr wrap="none">
            <a:spAutoFit/>
          </a:bodyPr>
          <a:lstStyle/>
          <a:p>
            <a:pPr marL="457200" marR="0" lvl="1"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Arial" charset="0"/>
                <a:ea typeface="+mn-ea"/>
                <a:cs typeface="+mn-cs"/>
              </a:rPr>
              <a:t>A comparison of </a:t>
            </a:r>
            <a:r>
              <a:rPr kumimoji="0" lang="en-US" sz="2400" b="0" i="0" u="none" strike="noStrike" kern="1200" cap="none" spc="0" normalizeH="0" baseline="0" noProof="0" dirty="0">
                <a:ln>
                  <a:noFill/>
                </a:ln>
                <a:solidFill>
                  <a:srgbClr val="000000"/>
                </a:solidFill>
                <a:effectLst/>
                <a:uLnTx/>
                <a:uFillTx/>
                <a:latin typeface="Arial" charset="0"/>
                <a:ea typeface="+mn-ea"/>
                <a:cs typeface="+mn-cs"/>
              </a:rPr>
              <a:t>. . .</a:t>
            </a:r>
          </a:p>
        </p:txBody>
      </p:sp>
    </p:spTree>
    <p:extLst>
      <p:ext uri="{BB962C8B-B14F-4D97-AF65-F5344CB8AC3E}">
        <p14:creationId xmlns:p14="http://schemas.microsoft.com/office/powerpoint/2010/main" val="4191594030"/>
      </p:ext>
    </p:extLst>
  </p:cSld>
  <p:clrMapOvr>
    <a:masterClrMapping/>
  </p:clrMapOvr>
  <p:transition/>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00340" y="980625"/>
            <a:ext cx="7329488" cy="5309146"/>
          </a:xfrm>
          <a:prstGeom prst="rect">
            <a:avLst/>
          </a:prstGeom>
          <a:noFill/>
          <a:ln w="9525">
            <a:noFill/>
            <a:miter lim="800000"/>
            <a:headEnd/>
            <a:tailEnd/>
          </a:ln>
        </p:spPr>
        <p:txBody>
          <a:bodyPr>
            <a:spAutoFit/>
          </a:bodyPr>
          <a:lstStyle/>
          <a:p>
            <a:pPr marL="0" lvl="1" algn="ctr"/>
            <a:r>
              <a:rPr lang="en-US" sz="3200" b="1" dirty="0">
                <a:solidFill>
                  <a:srgbClr val="FF0000"/>
                </a:solidFill>
                <a:latin typeface="Arial" charset="0"/>
              </a:rPr>
              <a:t> “</a:t>
            </a:r>
            <a:r>
              <a:rPr lang="en-US" sz="4000" b="1" dirty="0">
                <a:solidFill>
                  <a:srgbClr val="FF0000"/>
                </a:solidFill>
                <a:latin typeface="Arial" charset="0"/>
              </a:rPr>
              <a:t>science-based”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9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Research demonstrates health benefits of diets and foods, not of single nutrients</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Higher-than-recommended doses of few single nutrients improve health</a:t>
            </a:r>
          </a:p>
          <a:p>
            <a:pPr marL="231775" lvl="1" indent="-231775"/>
            <a:endParaRPr lang="en-US" sz="14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Health claims for many supplements often address issues (such as “stress”) that are difficult to evaluate scientifically</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The health benefits of most supplements are unproven</a:t>
            </a:r>
          </a:p>
          <a:p>
            <a:pPr marL="231775" lvl="1" indent="-231775">
              <a:buFont typeface="Arial" pitchFamily="34" charset="0"/>
              <a:buChar char="•"/>
            </a:pPr>
            <a:endParaRPr lang="en-US" sz="1200" b="1" dirty="0">
              <a:solidFill>
                <a:srgbClr val="000000"/>
              </a:solidFill>
              <a:latin typeface="Arial" charset="0"/>
            </a:endParaRPr>
          </a:p>
          <a:p>
            <a:pPr marL="231775" lvl="1" indent="-231775">
              <a:buFont typeface="Arial" pitchFamily="34" charset="0"/>
              <a:buChar char="•"/>
            </a:pPr>
            <a:r>
              <a:rPr lang="en-US" sz="2000" b="1" dirty="0">
                <a:solidFill>
                  <a:srgbClr val="000000"/>
                </a:solidFill>
                <a:latin typeface="Arial" charset="0"/>
              </a:rPr>
              <a:t>Many “benefits” of supplements can be explained as placebo or other self-healing effects</a:t>
            </a:r>
          </a:p>
        </p:txBody>
      </p:sp>
      <p:sp>
        <p:nvSpPr>
          <p:cNvPr id="4" name="Rectangle 3"/>
          <p:cNvSpPr txBox="1">
            <a:spLocks noChangeArrowheads="1"/>
          </p:cNvSpPr>
          <p:nvPr/>
        </p:nvSpPr>
        <p:spPr bwMode="auto">
          <a:xfrm>
            <a:off x="900113" y="370583"/>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1446" y="991330"/>
            <a:ext cx="7315200" cy="54255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 Box 2">
            <a:hlinkClick r:id="rId3"/>
          </p:cNvPr>
          <p:cNvSpPr txBox="1">
            <a:spLocks noChangeArrowheads="1"/>
          </p:cNvSpPr>
          <p:nvPr/>
        </p:nvSpPr>
        <p:spPr bwMode="auto">
          <a:xfrm>
            <a:off x="1933471" y="6580889"/>
            <a:ext cx="5242141"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http://www.healthline.com/health-news/americans-spend-billions-on-vitamins-and-herbs-that-dont-work-031915</a:t>
            </a:r>
            <a:endParaRPr lang="en-US" sz="800" dirty="0">
              <a:solidFill>
                <a:srgbClr val="FFFFFF"/>
              </a:solidFill>
            </a:endParaRPr>
          </a:p>
        </p:txBody>
      </p:sp>
      <p:sp>
        <p:nvSpPr>
          <p:cNvPr id="3" name="Rectangle 2">
            <a:extLst>
              <a:ext uri="{FF2B5EF4-FFF2-40B4-BE49-F238E27FC236}">
                <a16:creationId xmlns:a16="http://schemas.microsoft.com/office/drawing/2014/main" id="{935A2F8A-75CE-0731-6CDD-7F0CC60FA764}"/>
              </a:ext>
            </a:extLst>
          </p:cNvPr>
          <p:cNvSpPr/>
          <p:nvPr/>
        </p:nvSpPr>
        <p:spPr>
          <a:xfrm>
            <a:off x="6184900" y="2616200"/>
            <a:ext cx="1371600" cy="304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A0218906-66C8-91EA-604B-CB9AAB635E26}"/>
              </a:ext>
            </a:extLst>
          </p:cNvPr>
          <p:cNvSpPr>
            <a:spLocks noChangeArrowheads="1"/>
          </p:cNvSpPr>
          <p:nvPr/>
        </p:nvSpPr>
        <p:spPr bwMode="auto">
          <a:xfrm rot="7066985">
            <a:off x="7262332" y="186235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79458657"/>
      </p:ext>
    </p:extLst>
  </p:cSld>
  <p:clrMapOvr>
    <a:masterClrMapping/>
  </p:clrMapOvr>
  <p:transition/>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929368" y="1546667"/>
            <a:ext cx="7329488" cy="4832092"/>
          </a:xfrm>
          <a:prstGeom prst="rect">
            <a:avLst/>
          </a:prstGeom>
          <a:noFill/>
          <a:ln w="9525">
            <a:noFill/>
            <a:miter lim="800000"/>
            <a:headEnd/>
            <a:tailEnd/>
          </a:ln>
        </p:spPr>
        <p:txBody>
          <a:bodyPr>
            <a:spAutoFit/>
          </a:bodyPr>
          <a:lstStyle/>
          <a:p>
            <a:pPr marL="0" lvl="1" algn="ctr"/>
            <a:r>
              <a:rPr lang="en-US" sz="3200" b="1" dirty="0">
                <a:solidFill>
                  <a:srgbClr val="000000"/>
                </a:solidFill>
                <a:latin typeface="Arial" charset="0"/>
              </a:rPr>
              <a:t> </a:t>
            </a:r>
            <a:r>
              <a:rPr lang="en-US" sz="3200" b="1" dirty="0">
                <a:solidFill>
                  <a:srgbClr val="FF0000"/>
                </a:solidFill>
                <a:latin typeface="Arial" charset="0"/>
              </a:rPr>
              <a:t>“</a:t>
            </a:r>
            <a:r>
              <a:rPr lang="en-US" sz="4000" b="1" dirty="0">
                <a:solidFill>
                  <a:srgbClr val="FF0000"/>
                </a:solidFill>
                <a:latin typeface="Arial" charset="0"/>
              </a:rPr>
              <a:t>belief-based” </a:t>
            </a:r>
            <a:r>
              <a:rPr lang="en-US" sz="4000" b="1" dirty="0">
                <a:solidFill>
                  <a:srgbClr val="BBE0E3"/>
                </a:solidFill>
                <a:latin typeface="Arial" charset="0"/>
              </a:rPr>
              <a:t>attitudes</a:t>
            </a:r>
            <a:endParaRPr lang="en-US" sz="3200" b="1" dirty="0">
              <a:solidFill>
                <a:srgbClr val="BBE0E3"/>
              </a:solidFill>
              <a:latin typeface="Arial" charset="0"/>
            </a:endParaRPr>
          </a:p>
          <a:p>
            <a:pPr lvl="1">
              <a:buFont typeface="Arial" charset="0"/>
              <a:buChar char="•"/>
            </a:pPr>
            <a:endParaRPr lang="en-US" sz="2000" b="1" dirty="0">
              <a:solidFill>
                <a:srgbClr val="000000"/>
              </a:solidFill>
              <a:latin typeface="Arial" charset="0"/>
            </a:endParaRPr>
          </a:p>
          <a:p>
            <a:pPr marL="0" lvl="1" algn="ctr"/>
            <a:r>
              <a:rPr lang="en-US" sz="3600" b="1" dirty="0">
                <a:solidFill>
                  <a:srgbClr val="FF0000"/>
                </a:solidFill>
                <a:latin typeface="Arial" charset="0"/>
              </a:rPr>
              <a:t>Efficacy</a:t>
            </a:r>
          </a:p>
          <a:p>
            <a:pPr marL="0" lvl="1" algn="ctr"/>
            <a:endParaRPr lang="en-US" sz="12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who take supplements are healthier</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People feel better when they take supplements</a:t>
            </a:r>
          </a:p>
          <a:p>
            <a:pPr marL="231775" lvl="1" indent="-231775"/>
            <a:endParaRPr lang="en-US" sz="16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Studies demonstrate the health benefits of supplements</a:t>
            </a:r>
          </a:p>
          <a:p>
            <a:pPr marL="231775" lvl="1" indent="-231775">
              <a:buFont typeface="Arial" pitchFamily="34" charset="0"/>
              <a:buChar char="•"/>
            </a:pPr>
            <a:endParaRPr lang="en-US" sz="1400" b="1" dirty="0">
              <a:solidFill>
                <a:srgbClr val="000000"/>
              </a:solidFill>
              <a:latin typeface="Arial" charset="0"/>
            </a:endParaRPr>
          </a:p>
          <a:p>
            <a:pPr marL="231775" lvl="1" indent="-231775">
              <a:buFont typeface="Arial" pitchFamily="34" charset="0"/>
              <a:buChar char="•"/>
            </a:pPr>
            <a:r>
              <a:rPr lang="en-US" sz="2400" b="1" dirty="0">
                <a:solidFill>
                  <a:srgbClr val="000000"/>
                </a:solidFill>
                <a:latin typeface="Arial" charset="0"/>
              </a:rPr>
              <a:t>Benefits are sometimes greater at amounts higher than can be obtained from food</a:t>
            </a:r>
          </a:p>
        </p:txBody>
      </p:sp>
      <p:sp>
        <p:nvSpPr>
          <p:cNvPr id="3" name="Rectangle 3"/>
          <p:cNvSpPr txBox="1">
            <a:spLocks noChangeArrowheads="1"/>
          </p:cNvSpPr>
          <p:nvPr/>
        </p:nvSpPr>
        <p:spPr bwMode="auto">
          <a:xfrm>
            <a:off x="900113" y="835031"/>
            <a:ext cx="7315200" cy="58477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3200" b="1" kern="0" dirty="0">
                <a:solidFill>
                  <a:srgbClr val="BBE0E3"/>
                </a:solidFill>
                <a:latin typeface="Arial"/>
              </a:rPr>
              <a:t>Are dietary supplements needed?</a:t>
            </a:r>
          </a:p>
        </p:txBody>
      </p:sp>
      <p:sp>
        <p:nvSpPr>
          <p:cNvPr id="4" name="Rectangle 3"/>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293938" algn="l"/>
              </a:tabLst>
            </a:pPr>
            <a:r>
              <a:rPr lang="en-US" sz="2800" b="1" dirty="0">
                <a:solidFill>
                  <a:srgbClr val="000000"/>
                </a:solidFill>
              </a:rPr>
              <a:t>Safe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r>
              <a:rPr lang="en-US" sz="1200" b="1" dirty="0">
                <a:solidFill>
                  <a:srgbClr val="808080"/>
                </a:solidFill>
              </a:rPr>
              <a:t>	</a:t>
            </a:r>
            <a:r>
              <a:rPr lang="en-US" b="1" dirty="0">
                <a:solidFill>
                  <a:srgbClr val="808080"/>
                </a:solidFill>
              </a:rPr>
              <a:t>Unknown</a:t>
            </a:r>
            <a:endParaRPr lang="en-US" sz="2800" b="1" dirty="0">
              <a:solidFill>
                <a:srgbClr val="808080"/>
              </a:solidFill>
            </a:endParaRPr>
          </a:p>
          <a:p>
            <a:pPr marL="0" lvl="1"/>
            <a:endParaRPr lang="en-US" sz="200" b="1" dirty="0">
              <a:solidFill>
                <a:srgbClr val="000000"/>
              </a:solidFill>
            </a:endParaRPr>
          </a:p>
          <a:p>
            <a:pPr marL="0" lvl="1">
              <a:tabLst>
                <a:tab pos="2293938" algn="l"/>
              </a:tabLst>
            </a:pPr>
            <a:r>
              <a:rPr lang="en-US" sz="2800" b="1" dirty="0">
                <a:solidFill>
                  <a:srgbClr val="000000"/>
                </a:solidFill>
              </a:rPr>
              <a:t>Need	</a:t>
            </a:r>
            <a:r>
              <a:rPr lang="en-US" sz="2400" b="1" dirty="0">
                <a:solidFill>
                  <a:srgbClr val="808080"/>
                </a:solidFill>
              </a:rPr>
              <a:t>No</a:t>
            </a:r>
            <a:r>
              <a:rPr lang="en-US" sz="2800" b="1" dirty="0">
                <a:solidFill>
                  <a:srgbClr val="808080"/>
                </a:solidFill>
              </a:rPr>
              <a:t>		 	</a:t>
            </a:r>
            <a:r>
              <a:rPr lang="en-US" sz="2400" b="1" dirty="0">
                <a:solidFill>
                  <a:srgbClr val="808080"/>
                </a:solidFill>
              </a:rPr>
              <a:t>Yes</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Efficacy	</a:t>
            </a:r>
            <a:r>
              <a:rPr lang="en-US" sz="2400" b="1" dirty="0">
                <a:solidFill>
                  <a:srgbClr val="808080"/>
                </a:solidFill>
              </a:rPr>
              <a:t>No/</a:t>
            </a:r>
            <a:r>
              <a:rPr lang="en-US" sz="3600" b="1" dirty="0">
                <a:solidFill>
                  <a:srgbClr val="808080"/>
                </a:solidFill>
              </a:rPr>
              <a:t>		</a:t>
            </a:r>
            <a:r>
              <a:rPr lang="en-US" sz="2400" b="1" dirty="0">
                <a:solidFill>
                  <a:srgbClr val="808080"/>
                </a:solidFill>
              </a:rPr>
              <a:t>Yes</a:t>
            </a:r>
          </a:p>
          <a:p>
            <a:pPr marL="0" lvl="1">
              <a:tabLst>
                <a:tab pos="2060575" algn="l"/>
              </a:tabLst>
            </a:pPr>
            <a:r>
              <a:rPr lang="en-US" sz="2400" b="1" dirty="0">
                <a:solidFill>
                  <a:srgbClr val="808080"/>
                </a:solidFill>
              </a:rPr>
              <a:t>	</a:t>
            </a:r>
            <a:r>
              <a:rPr lang="en-US" b="1" dirty="0">
                <a:solidFill>
                  <a:srgbClr val="808080"/>
                </a:solidFill>
              </a:rPr>
              <a:t>Unknown</a:t>
            </a:r>
          </a:p>
          <a:p>
            <a:pPr marL="0" lvl="1">
              <a:tabLst>
                <a:tab pos="2060575" algn="l"/>
              </a:tabLst>
            </a:pPr>
            <a:endParaRPr lang="en-US" sz="200" b="1" dirty="0">
              <a:solidFill>
                <a:srgbClr val="000000"/>
              </a:solidFill>
            </a:endParaRPr>
          </a:p>
          <a:p>
            <a:pPr marL="0" lvl="1">
              <a:tabLst>
                <a:tab pos="2293938" algn="l"/>
              </a:tabLst>
            </a:pPr>
            <a:r>
              <a:rPr lang="en-US" sz="2800" b="1" dirty="0">
                <a:solidFill>
                  <a:srgbClr val="000000"/>
                </a:solidFill>
              </a:rPr>
              <a:t>Take	</a:t>
            </a:r>
            <a:r>
              <a:rPr lang="en-US" sz="2400" b="1" dirty="0">
                <a:solidFill>
                  <a:srgbClr val="FF1B36"/>
                </a:solidFill>
              </a:rPr>
              <a:t>No	</a:t>
            </a:r>
            <a:r>
              <a:rPr lang="en-US" sz="2400" b="1" dirty="0">
                <a:solidFill>
                  <a:srgbClr val="808080"/>
                </a:solidFill>
              </a:rPr>
              <a:t>	 	</a:t>
            </a:r>
            <a:r>
              <a:rPr lang="en-US" sz="2400" b="1" dirty="0">
                <a:solidFill>
                  <a:srgbClr val="FF1B36"/>
                </a:solidFill>
              </a:rPr>
              <a:t>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rPr>
              <a:t>after Marion Nestle, </a:t>
            </a:r>
            <a:r>
              <a:rPr lang="en-US" sz="1200" i="1" dirty="0">
                <a:solidFill>
                  <a:srgbClr val="000000"/>
                </a:solidFill>
              </a:rPr>
              <a:t>Food Politics, Rev. Ed., </a:t>
            </a:r>
            <a:r>
              <a:rPr lang="en-US" sz="1200" dirty="0">
                <a:solidFill>
                  <a:srgbClr val="000000"/>
                </a:solidFill>
              </a:rPr>
              <a:t>2007,  pp. 232</a:t>
            </a:r>
          </a:p>
        </p:txBody>
      </p:sp>
    </p:spTree>
    <p:extLst>
      <p:ext uri="{BB962C8B-B14F-4D97-AF65-F5344CB8AC3E}">
        <p14:creationId xmlns:p14="http://schemas.microsoft.com/office/powerpoint/2010/main" val="1633972658"/>
      </p:ext>
    </p:extLst>
  </p:cSld>
  <p:clrMapOvr>
    <a:masterClrMapping/>
  </p:clrMapOvr>
  <p:transition/>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4514849" y="1941288"/>
            <a:ext cx="3714751" cy="3539430"/>
          </a:xfrm>
          <a:prstGeom prst="rect">
            <a:avLst/>
          </a:prstGeom>
          <a:noFill/>
          <a:ln w="9525">
            <a:noFill/>
            <a:miter lim="800000"/>
            <a:headEnd/>
            <a:tailEnd/>
          </a:ln>
        </p:spPr>
        <p:txBody>
          <a:bodyPr wrap="square">
            <a:spAutoFit/>
          </a:bodyPr>
          <a:lstStyle/>
          <a:p>
            <a:pPr marL="0" lvl="1" algn="ctr"/>
            <a:r>
              <a:rPr lang="en-US" sz="3200" b="1" dirty="0">
                <a:solidFill>
                  <a:srgbClr val="000000"/>
                </a:solidFill>
                <a:latin typeface="Arial" charset="0"/>
              </a:rPr>
              <a:t>In the end, Nestle essentially concludes that food supplements are basically a modern-day version of . . .</a:t>
            </a:r>
          </a:p>
        </p:txBody>
      </p:sp>
      <p:pic>
        <p:nvPicPr>
          <p:cNvPr id="6" name="Picture 2"/>
          <p:cNvPicPr>
            <a:picLocks noChangeAspect="1" noChangeArrowheads="1"/>
          </p:cNvPicPr>
          <p:nvPr/>
        </p:nvPicPr>
        <p:blipFill>
          <a:blip r:embed="rId2" cstate="print"/>
          <a:srcRect/>
          <a:stretch>
            <a:fillRect/>
          </a:stretch>
        </p:blipFill>
        <p:spPr bwMode="auto">
          <a:xfrm>
            <a:off x="461979" y="566738"/>
            <a:ext cx="3671887" cy="5518150"/>
          </a:xfrm>
          <a:prstGeom prst="rect">
            <a:avLst/>
          </a:prstGeom>
          <a:noFill/>
          <a:ln w="38100">
            <a:solidFill>
              <a:srgbClr val="000000"/>
            </a:solidFill>
            <a:miter lim="800000"/>
            <a:headEnd/>
            <a:tailEnd/>
          </a:ln>
        </p:spPr>
      </p:pic>
    </p:spTree>
  </p:cSld>
  <p:clrMapOvr>
    <a:masterClrMapping/>
  </p:clrMapOvr>
  <p:transition/>
</p:sld>
</file>

<file path=ppt/slides/slide26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4102" name="Picture 6"/>
          <p:cNvPicPr>
            <a:picLocks noChangeAspect="1" noChangeArrowheads="1"/>
          </p:cNvPicPr>
          <p:nvPr/>
        </p:nvPicPr>
        <p:blipFill>
          <a:blip r:embed="rId3" cstate="print"/>
          <a:srcRect/>
          <a:stretch>
            <a:fillRect/>
          </a:stretch>
        </p:blipFill>
        <p:spPr bwMode="auto">
          <a:xfrm>
            <a:off x="2280679" y="95677"/>
            <a:ext cx="4572000" cy="6551875"/>
          </a:xfrm>
          <a:prstGeom prst="rect">
            <a:avLst/>
          </a:prstGeom>
          <a:noFill/>
          <a:ln w="9525">
            <a:noFill/>
            <a:miter lim="800000"/>
            <a:headEnd/>
            <a:tailEnd/>
          </a:ln>
        </p:spPr>
      </p:pic>
      <p:sp>
        <p:nvSpPr>
          <p:cNvPr id="4" name="Text Box 2">
            <a:extLst>
              <a:ext uri="{FF2B5EF4-FFF2-40B4-BE49-F238E27FC236}">
                <a16:creationId xmlns:a16="http://schemas.microsoft.com/office/drawing/2014/main" id="{4B2BD3BA-1344-4DE4-8259-9B719B44C9E9}"/>
              </a:ext>
            </a:extLst>
          </p:cNvPr>
          <p:cNvSpPr txBox="1">
            <a:spLocks noChangeArrowheads="1"/>
          </p:cNvSpPr>
          <p:nvPr/>
        </p:nvSpPr>
        <p:spPr bwMode="auto">
          <a:xfrm>
            <a:off x="3919740" y="6604566"/>
            <a:ext cx="1369286"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4" action="ppaction://hlinkfile"/>
              </a:rPr>
              <a:t>02varvara.wordpress.com</a:t>
            </a:r>
            <a:endParaRPr lang="en-US" sz="800" dirty="0">
              <a:solidFill>
                <a:srgbClr val="000000"/>
              </a:solidFill>
              <a:latin typeface="Verdana" pitchFamily="34" charset="0"/>
            </a:endParaRPr>
          </a:p>
        </p:txBody>
      </p:sp>
    </p:spTree>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6"/>
            <a:ext cx="7358062" cy="4339842"/>
          </a:xfrm>
        </p:spPr>
        <p:txBody>
          <a:bodyPr>
            <a:spAutoFit/>
          </a:bodyPr>
          <a:lstStyle/>
          <a:p>
            <a:pPr marL="514350" indent="-514350" eaLnBrk="1" hangingPunct="1">
              <a:lnSpc>
                <a:spcPct val="150000"/>
              </a:lnSpc>
              <a:buFont typeface="+mj-lt"/>
              <a:buAutoNum type="arabicPeriod"/>
              <a:tabLst>
                <a:tab pos="0" algn="l"/>
              </a:tabLst>
              <a:defRPr/>
            </a:pPr>
            <a:r>
              <a:rPr lang="en-US" b="1" i="1" dirty="0">
                <a:solidFill>
                  <a:srgbClr val="000000"/>
                </a:solidFill>
              </a:rPr>
              <a:t>Biological</a:t>
            </a:r>
            <a:r>
              <a:rPr lang="en-US" b="1" i="1" dirty="0">
                <a:solidFill>
                  <a:schemeClr val="accent1">
                    <a:lumMod val="90000"/>
                  </a:schemeClr>
                </a:solidFill>
              </a:rPr>
              <a:t> Determinism </a:t>
            </a:r>
            <a:br>
              <a:rPr lang="en-US" b="1" i="1" dirty="0">
                <a:solidFill>
                  <a:schemeClr val="accent1">
                    <a:lumMod val="90000"/>
                  </a:schemeClr>
                </a:solidFill>
              </a:rPr>
            </a:br>
            <a:r>
              <a:rPr lang="en-US" b="1" i="1" dirty="0">
                <a:solidFill>
                  <a:schemeClr val="accent1">
                    <a:lumMod val="90000"/>
                  </a:schemeClr>
                </a:solidFill>
              </a:rPr>
              <a:t>	vs. Cultural </a:t>
            </a:r>
            <a:r>
              <a:rPr lang="en-US" b="1" i="1" dirty="0" err="1">
                <a:solidFill>
                  <a:schemeClr val="accent1">
                    <a:lumMod val="90000"/>
                  </a:schemeClr>
                </a:solidFill>
              </a:rPr>
              <a:t>Constructionism</a:t>
            </a:r>
            <a:br>
              <a:rPr lang="en-US" sz="2800" b="1" i="1" dirty="0">
                <a:solidFill>
                  <a:schemeClr val="accent1">
                    <a:lumMod val="90000"/>
                  </a:schemeClr>
                </a:solidFill>
              </a:rPr>
            </a:br>
            <a:r>
              <a:rPr lang="en-US" b="1" i="1" dirty="0">
                <a:solidFill>
                  <a:schemeClr val="accent1">
                    <a:lumMod val="90000"/>
                  </a:schemeClr>
                </a:solidFill>
              </a:rPr>
              <a:t>	</a:t>
            </a:r>
            <a:r>
              <a:rPr lang="en-US" sz="2800" b="1" dirty="0">
                <a:solidFill>
                  <a:schemeClr val="accent1">
                    <a:lumMod val="90000"/>
                  </a:schemeClr>
                </a:solidFill>
              </a:rPr>
              <a:t>(“</a:t>
            </a:r>
            <a:r>
              <a:rPr lang="en-US" sz="2800" b="1" dirty="0">
                <a:solidFill>
                  <a:srgbClr val="000000"/>
                </a:solidFill>
              </a:rPr>
              <a:t>nature </a:t>
            </a:r>
            <a:r>
              <a:rPr lang="en-US" sz="2800" b="1" dirty="0">
                <a:solidFill>
                  <a:schemeClr val="accent1">
                    <a:lumMod val="90000"/>
                  </a:schemeClr>
                </a:solidFill>
              </a:rPr>
              <a:t>vs. nurture”)</a:t>
            </a:r>
            <a:br>
              <a:rPr lang="en-US" sz="2800" b="1" dirty="0">
                <a:solidFill>
                  <a:schemeClr val="accent1">
                    <a:lumMod val="90000"/>
                  </a:schemeClr>
                </a:solidFill>
              </a:rPr>
            </a:br>
            <a:r>
              <a:rPr lang="en-US" sz="2800" b="1" dirty="0">
                <a:solidFill>
                  <a:schemeClr val="accent1">
                    <a:lumMod val="90000"/>
                  </a:schemeClr>
                </a:solidFill>
              </a:rPr>
              <a:t>	(“</a:t>
            </a:r>
            <a:r>
              <a:rPr lang="en-US" sz="2800" b="1" dirty="0">
                <a:solidFill>
                  <a:srgbClr val="000000"/>
                </a:solidFill>
              </a:rPr>
              <a:t>inherited</a:t>
            </a:r>
            <a:r>
              <a:rPr lang="en-US" sz="2800" b="1" dirty="0">
                <a:solidFill>
                  <a:schemeClr val="accent1">
                    <a:lumMod val="90000"/>
                  </a:schemeClr>
                </a:solidFill>
              </a:rPr>
              <a:t> vs. learned”)</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err="1">
                <a:solidFill>
                  <a:srgbClr val="000000"/>
                </a:solidFill>
              </a:rPr>
              <a:t>nativism</a:t>
            </a:r>
            <a:r>
              <a:rPr lang="en-US" sz="2800" b="1" dirty="0">
                <a:solidFill>
                  <a:schemeClr val="accent1">
                    <a:lumMod val="90000"/>
                  </a:schemeClr>
                </a:solidFill>
              </a:rPr>
              <a:t>” vs. “empiricism”)</a:t>
            </a:r>
          </a:p>
          <a:p>
            <a:pPr marL="285750" lvl="0" indent="-285750" eaLnBrk="1" hangingPunct="1">
              <a:lnSpc>
                <a:spcPct val="150000"/>
              </a:lnSpc>
              <a:buNone/>
              <a:tabLst>
                <a:tab pos="0" algn="l"/>
              </a:tabLst>
              <a:defRPr/>
            </a:pPr>
            <a:r>
              <a:rPr lang="en-US" sz="2800" b="1" dirty="0">
                <a:solidFill>
                  <a:schemeClr val="accent1">
                    <a:lumMod val="90000"/>
                  </a:schemeClr>
                </a:solidFill>
              </a:rPr>
              <a:t>			(“</a:t>
            </a:r>
            <a:r>
              <a:rPr lang="en-US" sz="2800" b="1" dirty="0">
                <a:solidFill>
                  <a:srgbClr val="000000"/>
                </a:solidFill>
              </a:rPr>
              <a:t>biology</a:t>
            </a:r>
            <a:r>
              <a:rPr lang="en-US" sz="2800" b="1" dirty="0">
                <a:solidFill>
                  <a:schemeClr val="accent1">
                    <a:lumMod val="90000"/>
                  </a:schemeClr>
                </a:solidFill>
              </a:rPr>
              <a:t>” vs. “culture”)</a:t>
            </a:r>
            <a:endParaRPr lang="en-US" sz="2400" b="1" dirty="0">
              <a:solidFill>
                <a:schemeClr val="accent3"/>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perennial debates</a:t>
            </a:r>
          </a:p>
        </p:txBody>
      </p:sp>
      <p:sp>
        <p:nvSpPr>
          <p:cNvPr id="5" name="AutoShape 8"/>
          <p:cNvSpPr>
            <a:spLocks noChangeArrowheads="1"/>
          </p:cNvSpPr>
          <p:nvPr/>
        </p:nvSpPr>
        <p:spPr bwMode="auto">
          <a:xfrm>
            <a:off x="2296247" y="37148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algn="ctr">
              <a:defRPr/>
            </a:pPr>
            <a:endParaRPr kumimoji="1" lang="en-US" sz="4800" i="1">
              <a:solidFill>
                <a:srgbClr val="FF0000"/>
              </a:solidFill>
            </a:endParaRPr>
          </a:p>
        </p:txBody>
      </p:sp>
    </p:spTree>
  </p:cSld>
  <p:clrMapOvr>
    <a:masterClrMapping/>
  </p:clrMapOvr>
  <p:transition/>
</p:sld>
</file>

<file path=ppt/slides/slide27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9" y="6399442"/>
            <a:ext cx="2061783"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http://georgespond.wordpress.com/</a:t>
            </a:r>
            <a:endParaRPr lang="en-US" sz="800" dirty="0">
              <a:solidFill>
                <a:srgbClr val="000000"/>
              </a:solidFill>
              <a:latin typeface="Verdana" pitchFamily="34" charset="0"/>
            </a:endParaRPr>
          </a:p>
        </p:txBody>
      </p:sp>
      <p:pic>
        <p:nvPicPr>
          <p:cNvPr id="15363" name="Picture 3"/>
          <p:cNvPicPr>
            <a:picLocks noChangeAspect="1" noChangeArrowheads="1"/>
          </p:cNvPicPr>
          <p:nvPr/>
        </p:nvPicPr>
        <p:blipFill>
          <a:blip r:embed="rId4" cstate="print"/>
          <a:srcRect/>
          <a:stretch>
            <a:fillRect/>
          </a:stretch>
        </p:blipFill>
        <p:spPr bwMode="auto">
          <a:xfrm>
            <a:off x="2370818" y="459013"/>
            <a:ext cx="4403682" cy="5715000"/>
          </a:xfrm>
          <a:prstGeom prst="rect">
            <a:avLst/>
          </a:prstGeom>
          <a:noFill/>
          <a:ln w="9525">
            <a:noFill/>
            <a:miter lim="800000"/>
            <a:headEnd/>
            <a:tailEnd/>
          </a:ln>
        </p:spPr>
      </p:pic>
    </p:spTree>
  </p:cSld>
  <p:clrMapOvr>
    <a:masterClrMapping/>
  </p:clrMapOvr>
  <p:transition/>
</p:sld>
</file>

<file path=ppt/slides/slide2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399442"/>
            <a:ext cx="4358886"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http://www.reverbnation.com/data_public/artist/userfiles/97034/shine04.09.jpg</a:t>
            </a:r>
            <a:endParaRPr lang="en-US" sz="800" dirty="0">
              <a:solidFill>
                <a:srgbClr val="000000"/>
              </a:solidFill>
              <a:latin typeface="Verdana" pitchFamily="34" charset="0"/>
            </a:endParaRPr>
          </a:p>
        </p:txBody>
      </p:sp>
      <p:pic>
        <p:nvPicPr>
          <p:cNvPr id="4" name="Picture 3" descr="AF temp scans_c_500.jpg"/>
          <p:cNvPicPr>
            <a:picLocks noChangeAspect="1"/>
          </p:cNvPicPr>
          <p:nvPr/>
        </p:nvPicPr>
        <p:blipFill>
          <a:blip r:embed="rId4" cstate="print"/>
          <a:stretch>
            <a:fillRect/>
          </a:stretch>
        </p:blipFill>
        <p:spPr>
          <a:xfrm>
            <a:off x="2466275" y="232224"/>
            <a:ext cx="4203395" cy="5943600"/>
          </a:xfrm>
          <a:prstGeom prst="rect">
            <a:avLst/>
          </a:prstGeom>
        </p:spPr>
      </p:pic>
    </p:spTree>
  </p:cSld>
  <p:clrMapOvr>
    <a:masterClrMapping/>
  </p:clrMapOvr>
  <p:transition/>
</p:sld>
</file>

<file path=ppt/slides/slide272.xml><?xml version="1.0" encoding="utf-8"?>
<p:sld xmlns:a="http://schemas.openxmlformats.org/drawingml/2006/main" xmlns:r="http://schemas.openxmlformats.org/officeDocument/2006/relationships" xmlns:p="http://schemas.openxmlformats.org/presentationml/2006/main" showMasterSp="0">
  <p:cSld>
    <p:bg>
      <p:bgPr>
        <a:solidFill>
          <a:srgbClr val="D79849"/>
        </a:solidFill>
        <a:effectLst/>
      </p:bgPr>
    </p:bg>
    <p:spTree>
      <p:nvGrpSpPr>
        <p:cNvPr id="1" name=""/>
        <p:cNvGrpSpPr/>
        <p:nvPr/>
      </p:nvGrpSpPr>
      <p:grpSpPr>
        <a:xfrm>
          <a:off x="0" y="0"/>
          <a:ext cx="0" cy="0"/>
          <a:chOff x="0" y="0"/>
          <a:chExt cx="0" cy="0"/>
        </a:xfrm>
      </p:grpSpPr>
      <p:pic>
        <p:nvPicPr>
          <p:cNvPr id="3" name="Picture 2" descr="A person in a top hat holding a bottle&#10;&#10;Description automatically generated">
            <a:extLst>
              <a:ext uri="{FF2B5EF4-FFF2-40B4-BE49-F238E27FC236}">
                <a16:creationId xmlns:a16="http://schemas.microsoft.com/office/drawing/2014/main" id="{CAE18245-9F45-878B-E875-379B1C29E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9144000" cy="6095999"/>
          </a:xfrm>
          <a:prstGeom prst="rect">
            <a:avLst/>
          </a:prstGeom>
        </p:spPr>
      </p:pic>
      <p:sp>
        <p:nvSpPr>
          <p:cNvPr id="7" name="Text Box 2">
            <a:extLst>
              <a:ext uri="{FF2B5EF4-FFF2-40B4-BE49-F238E27FC236}">
                <a16:creationId xmlns:a16="http://schemas.microsoft.com/office/drawing/2014/main" id="{5F121E5F-DF90-59A0-65A9-5EDE313AB5A6}"/>
              </a:ext>
            </a:extLst>
          </p:cNvPr>
          <p:cNvSpPr txBox="1">
            <a:spLocks noChangeArrowheads="1"/>
          </p:cNvSpPr>
          <p:nvPr/>
        </p:nvSpPr>
        <p:spPr bwMode="auto">
          <a:xfrm>
            <a:off x="1168476" y="6553444"/>
            <a:ext cx="6811480"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https://www.newscientist.com/article/mg25934500-200-which-dietary-supplements-actually-work-and-which-should-you-take/</a:t>
            </a:r>
            <a:endParaRPr lang="en-US" sz="800" dirty="0">
              <a:solidFill>
                <a:srgbClr val="000000"/>
              </a:solidFill>
              <a:latin typeface="Verdana" pitchFamily="34" charset="0"/>
            </a:endParaRPr>
          </a:p>
        </p:txBody>
      </p:sp>
      <p:sp>
        <p:nvSpPr>
          <p:cNvPr id="9" name="TextBox 8">
            <a:extLst>
              <a:ext uri="{FF2B5EF4-FFF2-40B4-BE49-F238E27FC236}">
                <a16:creationId xmlns:a16="http://schemas.microsoft.com/office/drawing/2014/main" id="{270E6274-4349-2946-A01C-0A9BB0806CA1}"/>
              </a:ext>
            </a:extLst>
          </p:cNvPr>
          <p:cNvSpPr txBox="1"/>
          <p:nvPr/>
        </p:nvSpPr>
        <p:spPr>
          <a:xfrm>
            <a:off x="409075" y="423512"/>
            <a:ext cx="1583356" cy="830997"/>
          </a:xfrm>
          <a:prstGeom prst="rect">
            <a:avLst/>
          </a:prstGeom>
          <a:noFill/>
        </p:spPr>
        <p:txBody>
          <a:bodyPr wrap="square">
            <a:spAutoFit/>
          </a:bodyPr>
          <a:lstStyle/>
          <a:p>
            <a:r>
              <a:rPr lang="en-US" sz="2400" b="1" dirty="0"/>
              <a:t>New</a:t>
            </a:r>
            <a:br>
              <a:rPr lang="en-US" sz="2400" b="1" dirty="0"/>
            </a:br>
            <a:r>
              <a:rPr lang="en-US" sz="2400" b="1" dirty="0"/>
              <a:t>Scientist</a:t>
            </a:r>
          </a:p>
        </p:txBody>
      </p:sp>
      <p:sp>
        <p:nvSpPr>
          <p:cNvPr id="10" name="TextBox 9">
            <a:extLst>
              <a:ext uri="{FF2B5EF4-FFF2-40B4-BE49-F238E27FC236}">
                <a16:creationId xmlns:a16="http://schemas.microsoft.com/office/drawing/2014/main" id="{CF26F99D-F9B8-2F17-C484-166DCE6CBEB6}"/>
              </a:ext>
            </a:extLst>
          </p:cNvPr>
          <p:cNvSpPr txBox="1"/>
          <p:nvPr/>
        </p:nvSpPr>
        <p:spPr>
          <a:xfrm>
            <a:off x="417095" y="1220804"/>
            <a:ext cx="1583356" cy="369332"/>
          </a:xfrm>
          <a:prstGeom prst="rect">
            <a:avLst/>
          </a:prstGeom>
          <a:noFill/>
        </p:spPr>
        <p:txBody>
          <a:bodyPr wrap="square">
            <a:spAutoFit/>
          </a:bodyPr>
          <a:lstStyle/>
          <a:p>
            <a:r>
              <a:rPr lang="en-US" dirty="0"/>
              <a:t>31 July 2023 </a:t>
            </a:r>
          </a:p>
        </p:txBody>
      </p:sp>
    </p:spTree>
    <p:extLst>
      <p:ext uri="{BB962C8B-B14F-4D97-AF65-F5344CB8AC3E}">
        <p14:creationId xmlns:p14="http://schemas.microsoft.com/office/powerpoint/2010/main" val="3870284730"/>
      </p:ext>
    </p:extLst>
  </p:cSld>
  <p:clrMapOvr>
    <a:masterClrMapping/>
  </p:clrMapOvr>
  <p:transition/>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14400" y="2890460"/>
            <a:ext cx="7315200" cy="2431435"/>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4000" b="1" dirty="0"/>
              <a:t>Which dietary supplements actually work and which should you take?</a:t>
            </a:r>
          </a:p>
          <a:p>
            <a:pPr algn="ctr"/>
            <a:r>
              <a:rPr lang="en-US" sz="3200" dirty="0"/>
              <a:t>(if any)</a:t>
            </a:r>
            <a:endParaRPr lang="en-US" sz="4800" b="1" dirty="0"/>
          </a:p>
        </p:txBody>
      </p:sp>
    </p:spTree>
    <p:extLst>
      <p:ext uri="{BB962C8B-B14F-4D97-AF65-F5344CB8AC3E}">
        <p14:creationId xmlns:p14="http://schemas.microsoft.com/office/powerpoint/2010/main" val="1362399105"/>
      </p:ext>
    </p:extLst>
  </p:cSld>
  <p:clrMapOvr>
    <a:masterClrMapping/>
  </p:clrMapOvr>
  <p:transition/>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chemeClr val="bg1"/>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chemeClr val="bg1"/>
                </a:solidFill>
                <a:effectLst/>
                <a:uLnTx/>
                <a:uFillTx/>
                <a:latin typeface="Arial" charset="0"/>
                <a:ea typeface="+mn-ea"/>
                <a:cs typeface="+mn-cs"/>
              </a:rPr>
              <a:t>they either eat a healthy, bal</a:t>
            </a:r>
            <a:r>
              <a:rPr kumimoji="0" lang="en-US" sz="3200" b="1" i="0" u="none" strike="noStrike" kern="1200" cap="none" spc="0" normalizeH="0" baseline="0" noProof="0" dirty="0">
                <a:ln>
                  <a:noFill/>
                </a:ln>
                <a:solidFill>
                  <a:srgbClr val="FFFFFF"/>
                </a:solidFill>
                <a:effectLst/>
                <a:uLnTx/>
                <a:uFillTx/>
                <a:latin typeface="Arial" charset="0"/>
                <a:ea typeface="+mn-ea"/>
                <a:cs typeface="+mn-cs"/>
              </a:rPr>
              <a:t>anced meal, or . . .</a:t>
            </a:r>
          </a:p>
        </p:txBody>
      </p:sp>
      <p:sp>
        <p:nvSpPr>
          <p:cNvPr id="2" name="Rectangle 3">
            <a:extLst>
              <a:ext uri="{FF2B5EF4-FFF2-40B4-BE49-F238E27FC236}">
                <a16:creationId xmlns:a16="http://schemas.microsoft.com/office/drawing/2014/main" id="{D36C11EC-A322-A15B-9573-843842B81769}"/>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effectLst/>
                <a:uLnTx/>
                <a:uFillTx/>
                <a:latin typeface="Arial"/>
                <a:ea typeface="+mn-ea"/>
                <a:cs typeface="+mn-cs"/>
              </a:rPr>
              <a:t>DIETARY SUPPLEMENTS</a:t>
            </a:r>
          </a:p>
        </p:txBody>
      </p:sp>
    </p:spTree>
    <p:extLst>
      <p:ext uri="{BB962C8B-B14F-4D97-AF65-F5344CB8AC3E}">
        <p14:creationId xmlns:p14="http://schemas.microsoft.com/office/powerpoint/2010/main" val="3958207893"/>
      </p:ext>
    </p:extLst>
  </p:cSld>
  <p:clrMapOvr>
    <a:masterClrMapping/>
  </p:clrMapOvr>
  <p:transition/>
</p:sld>
</file>

<file path=ppt/slides/slide2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effectLst/>
                <a:uLnTx/>
                <a:uFillTx/>
                <a:latin typeface="Arial" charset="0"/>
                <a:ea typeface="+mn-ea"/>
                <a:cs typeface="+mn-cs"/>
              </a:rPr>
              <a:t>they either eat a healthy, balanced meal, or . . .</a:t>
            </a:r>
          </a:p>
        </p:txBody>
      </p:sp>
      <p:sp>
        <p:nvSpPr>
          <p:cNvPr id="2" name="Rectangle 3">
            <a:extLst>
              <a:ext uri="{FF2B5EF4-FFF2-40B4-BE49-F238E27FC236}">
                <a16:creationId xmlns:a16="http://schemas.microsoft.com/office/drawing/2014/main" id="{8F1AEB1E-BF40-8323-CEF0-E42CF04CFDFA}"/>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4119543166"/>
      </p:ext>
    </p:extLst>
  </p:cSld>
  <p:clrMapOvr>
    <a:masterClrMapping/>
  </p:clrMapOvr>
  <p:transition/>
</p:sld>
</file>

<file path=ppt/slides/slide2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 name="Rectangle 3"/>
          <p:cNvSpPr>
            <a:spLocks noChangeArrowheads="1"/>
          </p:cNvSpPr>
          <p:nvPr/>
        </p:nvSpPr>
        <p:spPr bwMode="auto">
          <a:xfrm>
            <a:off x="666751" y="2969988"/>
            <a:ext cx="7772400" cy="2831544"/>
          </a:xfrm>
          <a:prstGeom prst="rect">
            <a:avLst/>
          </a:prstGeom>
          <a:noFill/>
          <a:ln w="9525">
            <a:noFill/>
            <a:miter lim="800000"/>
            <a:headEnd/>
            <a:tailEnd/>
          </a:ln>
        </p:spPr>
        <p:txBody>
          <a:bodyPr wrap="square">
            <a:spAutoFit/>
          </a:bodyPr>
          <a:lstStyle/>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charset="0"/>
                <a:ea typeface="+mn-ea"/>
                <a:cs typeface="+mn-cs"/>
              </a:rPr>
              <a:t>in the end, some people accomplish the same thing without food supplements</a:t>
            </a:r>
          </a:p>
          <a:p>
            <a:pPr marL="0" marR="0" lvl="1" indent="0" algn="ctr" defTabSz="914400" rtl="0" eaLnBrk="1" fontAlgn="base" latinLnBrk="0" hangingPunct="1">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charset="0"/>
              <a:ea typeface="+mn-ea"/>
              <a:cs typeface="+mn-cs"/>
            </a:endParaRPr>
          </a:p>
          <a:p>
            <a:pPr marL="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mn-ea"/>
                <a:cs typeface="+mn-cs"/>
              </a:rPr>
              <a:t>they either eat a healthy, balanced meal, or . . .</a:t>
            </a:r>
          </a:p>
        </p:txBody>
      </p:sp>
      <p:sp>
        <p:nvSpPr>
          <p:cNvPr id="5" name="Rectangle 3">
            <a:extLst>
              <a:ext uri="{FF2B5EF4-FFF2-40B4-BE49-F238E27FC236}">
                <a16:creationId xmlns:a16="http://schemas.microsoft.com/office/drawing/2014/main" id="{E3B7F3CD-EB84-6FA3-0EB5-59AFCA972576}"/>
              </a:ext>
            </a:extLst>
          </p:cNvPr>
          <p:cNvSpPr txBox="1">
            <a:spLocks noChangeArrowheads="1"/>
          </p:cNvSpPr>
          <p:nvPr/>
        </p:nvSpPr>
        <p:spPr bwMode="auto">
          <a:xfrm>
            <a:off x="900113" y="195368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chemeClr val="bg1"/>
                </a:solidFill>
                <a:effectLst/>
                <a:uLnTx/>
                <a:uFillTx/>
                <a:latin typeface="Arial"/>
                <a:ea typeface="+mn-ea"/>
                <a:cs typeface="+mn-cs"/>
              </a:rPr>
              <a:t>DIETARY SUPPLEMENTS</a:t>
            </a:r>
          </a:p>
        </p:txBody>
      </p:sp>
    </p:spTree>
    <p:extLst>
      <p:ext uri="{BB962C8B-B14F-4D97-AF65-F5344CB8AC3E}">
        <p14:creationId xmlns:p14="http://schemas.microsoft.com/office/powerpoint/2010/main" val="3204247092"/>
      </p:ext>
    </p:extLst>
  </p:cSld>
  <p:clrMapOvr>
    <a:masterClrMapping/>
  </p:clrMapOvr>
  <p:transition/>
</p:sld>
</file>

<file path=ppt/slides/slide2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3208556" y="6399442"/>
            <a:ext cx="2735044"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www.foxnews.com/story/0,2933,405765,00.html</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13315" name="Picture 2"/>
          <p:cNvPicPr>
            <a:picLocks noChangeAspect="1" noChangeArrowheads="1"/>
          </p:cNvPicPr>
          <p:nvPr/>
        </p:nvPicPr>
        <p:blipFill>
          <a:blip r:embed="rId4" cstate="print"/>
          <a:srcRect/>
          <a:stretch>
            <a:fillRect/>
          </a:stretch>
        </p:blipFill>
        <p:spPr bwMode="auto">
          <a:xfrm>
            <a:off x="943431" y="362856"/>
            <a:ext cx="7248525" cy="5943600"/>
          </a:xfrm>
          <a:prstGeom prst="rect">
            <a:avLst/>
          </a:prstGeom>
          <a:noFill/>
          <a:ln w="28575">
            <a:noFill/>
            <a:miter lim="800000"/>
            <a:headEnd/>
            <a:tailEnd/>
          </a:ln>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53D7FD44-99E2-417E-BD83-DD2FA0DE46A5}"/>
                  </a:ext>
                </a:extLst>
              </p14:cNvPr>
              <p14:cNvContentPartPr/>
              <p14:nvPr/>
            </p14:nvContentPartPr>
            <p14:xfrm>
              <a:off x="4302549" y="951973"/>
              <a:ext cx="677880" cy="33840"/>
            </p14:xfrm>
          </p:contentPart>
        </mc:Choice>
        <mc:Fallback xmlns="">
          <p:pic>
            <p:nvPicPr>
              <p:cNvPr id="2" name="Ink 1">
                <a:extLst>
                  <a:ext uri="{FF2B5EF4-FFF2-40B4-BE49-F238E27FC236}">
                    <a16:creationId xmlns:a16="http://schemas.microsoft.com/office/drawing/2014/main" id="{53D7FD44-99E2-417E-BD83-DD2FA0DE46A5}"/>
                  </a:ext>
                </a:extLst>
              </p:cNvPr>
              <p:cNvPicPr/>
              <p:nvPr/>
            </p:nvPicPr>
            <p:blipFill>
              <a:blip r:embed="rId6"/>
              <a:stretch>
                <a:fillRect/>
              </a:stretch>
            </p:blipFill>
            <p:spPr>
              <a:xfrm>
                <a:off x="4248549" y="843973"/>
                <a:ext cx="785520" cy="2494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12ADB0CA-8F98-4CE5-82F7-10B8F948BA26}"/>
                  </a:ext>
                </a:extLst>
              </p14:cNvPr>
              <p14:cNvContentPartPr/>
              <p14:nvPr/>
            </p14:nvContentPartPr>
            <p14:xfrm>
              <a:off x="5004549" y="922093"/>
              <a:ext cx="2744280" cy="100800"/>
            </p14:xfrm>
          </p:contentPart>
        </mc:Choice>
        <mc:Fallback xmlns="">
          <p:pic>
            <p:nvPicPr>
              <p:cNvPr id="3" name="Ink 2">
                <a:extLst>
                  <a:ext uri="{FF2B5EF4-FFF2-40B4-BE49-F238E27FC236}">
                    <a16:creationId xmlns:a16="http://schemas.microsoft.com/office/drawing/2014/main" id="{12ADB0CA-8F98-4CE5-82F7-10B8F948BA26}"/>
                  </a:ext>
                </a:extLst>
              </p:cNvPr>
              <p:cNvPicPr/>
              <p:nvPr/>
            </p:nvPicPr>
            <p:blipFill>
              <a:blip r:embed="rId8"/>
              <a:stretch>
                <a:fillRect/>
              </a:stretch>
            </p:blipFill>
            <p:spPr>
              <a:xfrm>
                <a:off x="4950909" y="814093"/>
                <a:ext cx="2851920" cy="31644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5" name="Ink 4">
                <a:extLst>
                  <a:ext uri="{FF2B5EF4-FFF2-40B4-BE49-F238E27FC236}">
                    <a16:creationId xmlns:a16="http://schemas.microsoft.com/office/drawing/2014/main" id="{913C6F8D-C592-4B4E-852F-DD84DE21C8FC}"/>
                  </a:ext>
                </a:extLst>
              </p14:cNvPr>
              <p14:cNvContentPartPr/>
              <p14:nvPr/>
            </p14:nvContentPartPr>
            <p14:xfrm>
              <a:off x="1299069" y="1250053"/>
              <a:ext cx="3701520" cy="52920"/>
            </p14:xfrm>
          </p:contentPart>
        </mc:Choice>
        <mc:Fallback xmlns="">
          <p:pic>
            <p:nvPicPr>
              <p:cNvPr id="5" name="Ink 4">
                <a:extLst>
                  <a:ext uri="{FF2B5EF4-FFF2-40B4-BE49-F238E27FC236}">
                    <a16:creationId xmlns:a16="http://schemas.microsoft.com/office/drawing/2014/main" id="{913C6F8D-C592-4B4E-852F-DD84DE21C8FC}"/>
                  </a:ext>
                </a:extLst>
              </p:cNvPr>
              <p:cNvPicPr/>
              <p:nvPr/>
            </p:nvPicPr>
            <p:blipFill>
              <a:blip r:embed="rId10"/>
              <a:stretch>
                <a:fillRect/>
              </a:stretch>
            </p:blipFill>
            <p:spPr>
              <a:xfrm>
                <a:off x="1245069" y="1142053"/>
                <a:ext cx="3809160" cy="268560"/>
              </a:xfrm>
              <a:prstGeom prst="rect">
                <a:avLst/>
              </a:prstGeom>
            </p:spPr>
          </p:pic>
        </mc:Fallback>
      </mc:AlternateContent>
      <p:sp>
        <p:nvSpPr>
          <p:cNvPr id="8" name="Rectangle 7">
            <a:extLst>
              <a:ext uri="{FF2B5EF4-FFF2-40B4-BE49-F238E27FC236}">
                <a16:creationId xmlns:a16="http://schemas.microsoft.com/office/drawing/2014/main" id="{421C50D7-03B7-593D-7CE2-8F8BE4EE0AE2}"/>
              </a:ext>
            </a:extLst>
          </p:cNvPr>
          <p:cNvSpPr/>
          <p:nvPr/>
        </p:nvSpPr>
        <p:spPr>
          <a:xfrm>
            <a:off x="1299069" y="2616200"/>
            <a:ext cx="3003480" cy="431800"/>
          </a:xfrm>
          <a:prstGeom prst="rect">
            <a:avLst/>
          </a:prstGeom>
          <a:solidFill>
            <a:srgbClr val="F1F1F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7173471-9053-D619-5A08-F045EE947F37}"/>
              </a:ext>
            </a:extLst>
          </p:cNvPr>
          <p:cNvSpPr/>
          <p:nvPr/>
        </p:nvSpPr>
        <p:spPr>
          <a:xfrm>
            <a:off x="6908800" y="2190170"/>
            <a:ext cx="1079500" cy="28633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AutoShape 8">
            <a:extLst>
              <a:ext uri="{FF2B5EF4-FFF2-40B4-BE49-F238E27FC236}">
                <a16:creationId xmlns:a16="http://schemas.microsoft.com/office/drawing/2014/main" id="{FAD091B2-A7DF-72E7-7C34-218526B0F1A6}"/>
              </a:ext>
            </a:extLst>
          </p:cNvPr>
          <p:cNvSpPr>
            <a:spLocks noChangeArrowheads="1"/>
          </p:cNvSpPr>
          <p:nvPr/>
        </p:nvSpPr>
        <p:spPr bwMode="auto">
          <a:xfrm rot="8123121">
            <a:off x="6492313" y="958309"/>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43873079"/>
      </p:ext>
    </p:extLst>
  </p:cSld>
  <p:clrMapOvr>
    <a:masterClrMapping/>
  </p:clrMapOvr>
  <p:transition/>
</p:sld>
</file>

<file path=ppt/slides/slide27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D18602E8-2CA3-4CF0-BB8D-3BA6E5027D8C}"/>
              </a:ext>
            </a:extLst>
          </p:cNvPr>
          <p:cNvPicPr>
            <a:picLocks noChangeAspect="1"/>
          </p:cNvPicPr>
          <p:nvPr/>
        </p:nvPicPr>
        <p:blipFill>
          <a:blip r:embed="rId3"/>
          <a:stretch>
            <a:fillRect/>
          </a:stretch>
        </p:blipFill>
        <p:spPr>
          <a:xfrm>
            <a:off x="1367554" y="258944"/>
            <a:ext cx="6400800" cy="6429850"/>
          </a:xfrm>
          <a:prstGeom prst="rect">
            <a:avLst/>
          </a:prstGeom>
        </p:spPr>
      </p:pic>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1588242" y="6650294"/>
            <a:ext cx="5987537"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4"/>
              </a:rPr>
              <a:t>https://health.howstuffworks.com/wellness/food-nutrition/vitamin-supplements/supplement-industry-news.htm</a:t>
            </a:r>
            <a:endParaRPr lang="en-US" sz="800" dirty="0">
              <a:solidFill>
                <a:srgbClr val="000000"/>
              </a:solidFill>
              <a:latin typeface="Verdana" pitchFamily="34" charset="0"/>
            </a:endParaRPr>
          </a:p>
        </p:txBody>
      </p:sp>
      <p:pic>
        <p:nvPicPr>
          <p:cNvPr id="7" name="Picture 6" descr="Text, logo&#10;&#10;Description automatically generated with medium confidence">
            <a:extLst>
              <a:ext uri="{FF2B5EF4-FFF2-40B4-BE49-F238E27FC236}">
                <a16:creationId xmlns:a16="http://schemas.microsoft.com/office/drawing/2014/main" id="{5FFB0049-8F79-4C7B-8D9F-BEE0407A2E25}"/>
              </a:ext>
            </a:extLst>
          </p:cNvPr>
          <p:cNvPicPr>
            <a:picLocks noChangeAspect="1"/>
          </p:cNvPicPr>
          <p:nvPr/>
        </p:nvPicPr>
        <p:blipFill>
          <a:blip r:embed="rId5"/>
          <a:stretch>
            <a:fillRect/>
          </a:stretch>
        </p:blipFill>
        <p:spPr>
          <a:xfrm>
            <a:off x="6321559" y="1896337"/>
            <a:ext cx="1339919" cy="330217"/>
          </a:xfrm>
          <a:prstGeom prst="rect">
            <a:avLst/>
          </a:prstGeom>
        </p:spPr>
      </p:pic>
      <p:sp>
        <p:nvSpPr>
          <p:cNvPr id="2" name="AutoShape 8">
            <a:extLst>
              <a:ext uri="{FF2B5EF4-FFF2-40B4-BE49-F238E27FC236}">
                <a16:creationId xmlns:a16="http://schemas.microsoft.com/office/drawing/2014/main" id="{F8270715-9ED1-A249-C4EB-31F61FC0244E}"/>
              </a:ext>
            </a:extLst>
          </p:cNvPr>
          <p:cNvSpPr>
            <a:spLocks noChangeArrowheads="1"/>
          </p:cNvSpPr>
          <p:nvPr/>
        </p:nvSpPr>
        <p:spPr bwMode="auto">
          <a:xfrm rot="8463804">
            <a:off x="6018107" y="1627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44676626"/>
      </p:ext>
    </p:extLst>
  </p:cSld>
  <p:clrMapOvr>
    <a:masterClrMapping/>
  </p:clrMapOvr>
  <p:transition/>
</p:sld>
</file>

<file path=ppt/slides/slide2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206550"/>
            <a:ext cx="7344076" cy="1420325"/>
          </a:xfrm>
          <a:prstGeom prst="rect">
            <a:avLst/>
          </a:prstGeom>
          <a:noFill/>
        </p:spPr>
        <p:txBody>
          <a:bodyPr wrap="square">
            <a:spAutoFit/>
          </a:bodyPr>
          <a:lstStyle/>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Global</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Supplement market was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$151.9 Billion in 2021.</a:t>
            </a:r>
            <a:endPar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0" indent="0" algn="l" defTabSz="914400" rtl="0" eaLnBrk="1" fontAlgn="base" latinLnBrk="0" hangingPunct="1">
              <a:lnSpc>
                <a:spcPct val="15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U.S.A</a:t>
            </a:r>
            <a:r>
              <a:rPr kumimoji="0" lang="en-US" sz="2000" b="1" i="0" u="none" strike="noStrike" kern="1200" cap="none" spc="0" normalizeH="0" baseline="0" noProof="0" dirty="0">
                <a:ln>
                  <a:noFill/>
                </a:ln>
                <a:solidFill>
                  <a:srgbClr val="C00000"/>
                </a:solidFill>
                <a:effectLst/>
                <a:uLnTx/>
                <a:uFillTx/>
                <a:latin typeface="Arial" pitchFamily="34" charset="0"/>
                <a:ea typeface="+mn-ea"/>
                <a:cs typeface="+mn-cs"/>
              </a:rPr>
              <a:t>.</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 Markets for dietary supplements </a:t>
            </a:r>
            <a:r>
              <a:rPr kumimoji="0" lang="en-US" sz="2000" b="1" i="0" u="none" strike="noStrike" kern="1200" cap="none" spc="0" normalizeH="0" baseline="0" noProof="0" dirty="0">
                <a:ln>
                  <a:noFill/>
                </a:ln>
                <a:solidFill>
                  <a:srgbClr val="FF0000"/>
                </a:solidFill>
                <a:effectLst/>
                <a:uLnTx/>
                <a:uFillTx/>
                <a:latin typeface="Arial" pitchFamily="34" charset="0"/>
                <a:ea typeface="+mn-ea"/>
                <a:cs typeface="+mn-cs"/>
              </a:rPr>
              <a:t>could grow to $60-$75 Billion in 2026</a:t>
            </a:r>
            <a:r>
              <a:rPr kumimoji="0" lang="en-US" sz="20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pic>
        <p:nvPicPr>
          <p:cNvPr id="8" name="Picture 7" descr="A group of wooden spoons with pills and tablets&#10;&#10;Description automatically generated">
            <a:extLst>
              <a:ext uri="{FF2B5EF4-FFF2-40B4-BE49-F238E27FC236}">
                <a16:creationId xmlns:a16="http://schemas.microsoft.com/office/drawing/2014/main" id="{EA44CAA7-606D-C953-21BA-7E145AEB76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637" y="33169"/>
            <a:ext cx="9144000" cy="4572000"/>
          </a:xfrm>
          <a:prstGeom prst="rect">
            <a:avLst/>
          </a:prstGeom>
        </p:spPr>
      </p:pic>
      <p:sp>
        <p:nvSpPr>
          <p:cNvPr id="9" name="TextBox 8">
            <a:extLst>
              <a:ext uri="{FF2B5EF4-FFF2-40B4-BE49-F238E27FC236}">
                <a16:creationId xmlns:a16="http://schemas.microsoft.com/office/drawing/2014/main" id="{DE07FD2A-C540-98B2-D45F-B9DA86FAD992}"/>
              </a:ext>
            </a:extLst>
          </p:cNvPr>
          <p:cNvSpPr txBox="1"/>
          <p:nvPr/>
        </p:nvSpPr>
        <p:spPr>
          <a:xfrm>
            <a:off x="3386665" y="4812884"/>
            <a:ext cx="2378866" cy="369332"/>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January 2026</a:t>
            </a:r>
          </a:p>
        </p:txBody>
      </p:sp>
      <p:sp>
        <p:nvSpPr>
          <p:cNvPr id="2" name="TextBox 1">
            <a:extLst>
              <a:ext uri="{FF2B5EF4-FFF2-40B4-BE49-F238E27FC236}">
                <a16:creationId xmlns:a16="http://schemas.microsoft.com/office/drawing/2014/main" id="{2235CD0C-49A9-7B69-218D-1313A5D77BBD}"/>
              </a:ext>
            </a:extLst>
          </p:cNvPr>
          <p:cNvSpPr txBox="1"/>
          <p:nvPr/>
        </p:nvSpPr>
        <p:spPr>
          <a:xfrm>
            <a:off x="4001702" y="4236359"/>
            <a:ext cx="1147815" cy="523220"/>
          </a:xfrm>
          <a:prstGeom prst="rect">
            <a:avLst/>
          </a:prstGeom>
          <a:solidFill>
            <a:srgbClr val="FFC000"/>
          </a:solidFill>
          <a:ln w="57150">
            <a:solidFill>
              <a:srgbClr val="C00000"/>
            </a:solidFill>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Arial" pitchFamily="34" charset="0"/>
                <a:ea typeface="+mn-ea"/>
                <a:cs typeface="+mn-cs"/>
              </a:rPr>
              <a:t>REM:</a:t>
            </a:r>
            <a:endParaRPr kumimoji="0" lang="en-US" sz="2800" b="0" i="0" u="none" strike="noStrike" kern="1200" cap="none" spc="0" normalizeH="0" baseline="0" noProof="0" dirty="0">
              <a:ln>
                <a:noFill/>
              </a:ln>
              <a:solidFill>
                <a:srgbClr val="C0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868077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sp>
        <p:nvSpPr>
          <p:cNvPr id="6" name="TextBox 5">
            <a:extLst>
              <a:ext uri="{FF2B5EF4-FFF2-40B4-BE49-F238E27FC236}">
                <a16:creationId xmlns:a16="http://schemas.microsoft.com/office/drawing/2014/main" id="{11B46161-EB0E-58E1-3075-A61B6E9310C2}"/>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sp>
        <p:nvSpPr>
          <p:cNvPr id="10" name="TextBox 9">
            <a:extLst>
              <a:ext uri="{FF2B5EF4-FFF2-40B4-BE49-F238E27FC236}">
                <a16:creationId xmlns:a16="http://schemas.microsoft.com/office/drawing/2014/main" id="{C304FB7E-C80D-77B1-2E36-77BBE5DA325A}"/>
              </a:ext>
            </a:extLst>
          </p:cNvPr>
          <p:cNvSpPr txBox="1"/>
          <p:nvPr/>
        </p:nvSpPr>
        <p:spPr>
          <a:xfrm>
            <a:off x="914400" y="2943136"/>
            <a:ext cx="7315200" cy="2462213"/>
          </a:xfrm>
          <a:prstGeom prst="rect">
            <a:avLst/>
          </a:prstGeom>
          <a:noFill/>
        </p:spPr>
        <p:txBody>
          <a:bodyPr wrap="square">
            <a:spAutoFit/>
          </a:bodyPr>
          <a:lstStyle/>
          <a:p>
            <a:pPr algn="ctr"/>
            <a:r>
              <a:rPr lang="en-US" sz="4400" b="1" dirty="0"/>
              <a:t>Does Nature or Nurture Determine Musical Ability? </a:t>
            </a:r>
          </a:p>
          <a:p>
            <a:endParaRPr lang="en-US" dirty="0"/>
          </a:p>
          <a:p>
            <a:pPr algn="ctr"/>
            <a:r>
              <a:rPr lang="en-US" sz="2400" dirty="0"/>
              <a:t>New study is the first to find brain structure in infants predicting musical aptitude </a:t>
            </a:r>
          </a:p>
        </p:txBody>
      </p:sp>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Tree>
    <p:extLst>
      <p:ext uri="{BB962C8B-B14F-4D97-AF65-F5344CB8AC3E}">
        <p14:creationId xmlns:p14="http://schemas.microsoft.com/office/powerpoint/2010/main" val="4084744488"/>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3170099"/>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Question:</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What percentage of Americans</a:t>
            </a:r>
          </a:p>
          <a:p>
            <a:pPr marL="0" lvl="1" algn="ctr"/>
            <a:r>
              <a:rPr lang="en-US" sz="3600" b="1" dirty="0">
                <a:solidFill>
                  <a:srgbClr val="000000"/>
                </a:solidFill>
                <a:latin typeface="Arial" charset="0"/>
              </a:rPr>
              <a:t>regularly take </a:t>
            </a:r>
          </a:p>
          <a:p>
            <a:pPr marL="0" lvl="1" algn="ctr"/>
            <a:r>
              <a:rPr lang="en-US" sz="3600" b="1" dirty="0">
                <a:solidFill>
                  <a:srgbClr val="000000"/>
                </a:solidFill>
                <a:latin typeface="Arial" charset="0"/>
              </a:rPr>
              <a:t>dietary supplements?</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578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https://www.cnn.com/2023/04/18/health/supplement-use-wellness/index.html</a:t>
            </a:r>
            <a:endParaRPr lang="en-US" sz="800" dirty="0">
              <a:solidFill>
                <a:srgbClr val="000000"/>
              </a:solidFill>
              <a:latin typeface="Arial" charset="0"/>
            </a:endParaRPr>
          </a:p>
        </p:txBody>
      </p:sp>
      <p:pic>
        <p:nvPicPr>
          <p:cNvPr id="3" name="Picture 2">
            <a:extLst>
              <a:ext uri="{FF2B5EF4-FFF2-40B4-BE49-F238E27FC236}">
                <a16:creationId xmlns:a16="http://schemas.microsoft.com/office/drawing/2014/main" id="{D9D48F15-72FE-6EEE-C4CA-77430C1A946A}"/>
              </a:ext>
            </a:extLst>
          </p:cNvPr>
          <p:cNvPicPr>
            <a:picLocks noChangeAspect="1"/>
          </p:cNvPicPr>
          <p:nvPr/>
        </p:nvPicPr>
        <p:blipFill>
          <a:blip r:embed="rId3"/>
          <a:stretch>
            <a:fillRect/>
          </a:stretch>
        </p:blipFill>
        <p:spPr>
          <a:xfrm>
            <a:off x="950400" y="673353"/>
            <a:ext cx="7243200" cy="5973066"/>
          </a:xfrm>
          <a:prstGeom prst="rect">
            <a:avLst/>
          </a:prstGeom>
        </p:spPr>
      </p:pic>
      <p:sp>
        <p:nvSpPr>
          <p:cNvPr id="5" name="TextBox 4">
            <a:extLst>
              <a:ext uri="{FF2B5EF4-FFF2-40B4-BE49-F238E27FC236}">
                <a16:creationId xmlns:a16="http://schemas.microsoft.com/office/drawing/2014/main" id="{42A435CB-267D-6289-6F7B-D1E1559C73E5}"/>
              </a:ext>
            </a:extLst>
          </p:cNvPr>
          <p:cNvSpPr txBox="1"/>
          <p:nvPr/>
        </p:nvSpPr>
        <p:spPr>
          <a:xfrm>
            <a:off x="4791954" y="2050182"/>
            <a:ext cx="1637724" cy="369332"/>
          </a:xfrm>
          <a:prstGeom prst="rect">
            <a:avLst/>
          </a:prstGeom>
          <a:solidFill>
            <a:schemeClr val="bg1"/>
          </a:solidFill>
        </p:spPr>
        <p:txBody>
          <a:bodyPr wrap="square">
            <a:spAutoFit/>
          </a:bodyPr>
          <a:lstStyle/>
          <a:p>
            <a:r>
              <a:rPr lang="en-US" dirty="0"/>
              <a:t>18 April 2023</a:t>
            </a:r>
          </a:p>
        </p:txBody>
      </p:sp>
      <p:pic>
        <p:nvPicPr>
          <p:cNvPr id="8" name="Picture 7">
            <a:extLst>
              <a:ext uri="{FF2B5EF4-FFF2-40B4-BE49-F238E27FC236}">
                <a16:creationId xmlns:a16="http://schemas.microsoft.com/office/drawing/2014/main" id="{6F28F94E-3177-50CB-4960-4E43E2B91886}"/>
              </a:ext>
            </a:extLst>
          </p:cNvPr>
          <p:cNvPicPr>
            <a:picLocks noChangeAspect="1"/>
          </p:cNvPicPr>
          <p:nvPr/>
        </p:nvPicPr>
        <p:blipFill>
          <a:blip r:embed="rId4"/>
          <a:stretch>
            <a:fillRect/>
          </a:stretch>
        </p:blipFill>
        <p:spPr>
          <a:xfrm>
            <a:off x="6993388" y="1412555"/>
            <a:ext cx="1200212" cy="387370"/>
          </a:xfrm>
          <a:prstGeom prst="rect">
            <a:avLst/>
          </a:prstGeom>
        </p:spPr>
      </p:pic>
      <p:sp>
        <p:nvSpPr>
          <p:cNvPr id="4" name="Rectangle 3">
            <a:extLst>
              <a:ext uri="{FF2B5EF4-FFF2-40B4-BE49-F238E27FC236}">
                <a16:creationId xmlns:a16="http://schemas.microsoft.com/office/drawing/2014/main" id="{4C95DDD8-0116-3121-AC2E-E6B615608CBA}"/>
              </a:ext>
            </a:extLst>
          </p:cNvPr>
          <p:cNvSpPr/>
          <p:nvPr/>
        </p:nvSpPr>
        <p:spPr>
          <a:xfrm>
            <a:off x="7404100" y="1412555"/>
            <a:ext cx="789500" cy="3873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B210EAC7-664B-7185-9A8D-9B4052170E17}"/>
              </a:ext>
            </a:extLst>
          </p:cNvPr>
          <p:cNvSpPr>
            <a:spLocks noChangeArrowheads="1"/>
          </p:cNvSpPr>
          <p:nvPr/>
        </p:nvSpPr>
        <p:spPr bwMode="auto">
          <a:xfrm rot="7705331">
            <a:off x="6691207" y="1157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43364508"/>
      </p:ext>
    </p:extLst>
  </p:cSld>
  <p:clrMapOvr>
    <a:masterClrMapping/>
  </p:clrMapOvr>
  <p:transition/>
</p:sld>
</file>

<file path=ppt/slides/slide28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p:cNvSpPr>
            <a:spLocks noChangeArrowheads="1"/>
          </p:cNvSpPr>
          <p:nvPr/>
        </p:nvSpPr>
        <p:spPr bwMode="auto">
          <a:xfrm>
            <a:off x="315590" y="6655067"/>
            <a:ext cx="8529004" cy="215444"/>
          </a:xfrm>
          <a:prstGeom prst="rect">
            <a:avLst/>
          </a:prstGeom>
          <a:noFill/>
          <a:ln w="9525">
            <a:noFill/>
            <a:miter lim="800000"/>
            <a:headEnd/>
            <a:tailEnd/>
          </a:ln>
        </p:spPr>
        <p:txBody>
          <a:bodyPr wrap="square">
            <a:spAutoFit/>
          </a:bodyPr>
          <a:lstStyle/>
          <a:p>
            <a:pPr lvl="1" algn="ctr"/>
            <a:r>
              <a:rPr lang="en-US" sz="800" dirty="0">
                <a:solidFill>
                  <a:srgbClr val="000000"/>
                </a:solidFill>
                <a:latin typeface="Arial" charset="0"/>
                <a:hlinkClick r:id="rId2"/>
              </a:rPr>
              <a:t>https://www.prnewswire.com/news-releases/poll-finds-86-of-americans-take-vitamins-or-supplements-yet-only-21-have-a-confirmed-nutritional-deficiency-300779470.html</a:t>
            </a:r>
            <a:endParaRPr lang="en-US" sz="800" dirty="0">
              <a:solidFill>
                <a:srgbClr val="000000"/>
              </a:solidFill>
              <a:latin typeface="Arial" charset="0"/>
            </a:endParaRPr>
          </a:p>
        </p:txBody>
      </p:sp>
      <p:pic>
        <p:nvPicPr>
          <p:cNvPr id="4" name="Picture 3" descr="Text&#10;&#10;Description automatically generated">
            <a:extLst>
              <a:ext uri="{FF2B5EF4-FFF2-40B4-BE49-F238E27FC236}">
                <a16:creationId xmlns:a16="http://schemas.microsoft.com/office/drawing/2014/main" id="{727D0FE2-D20F-4E9D-889A-953FC3235A27}"/>
              </a:ext>
            </a:extLst>
          </p:cNvPr>
          <p:cNvPicPr>
            <a:picLocks noChangeAspect="1"/>
          </p:cNvPicPr>
          <p:nvPr/>
        </p:nvPicPr>
        <p:blipFill>
          <a:blip r:embed="rId3"/>
          <a:stretch>
            <a:fillRect/>
          </a:stretch>
        </p:blipFill>
        <p:spPr>
          <a:xfrm>
            <a:off x="1813342" y="660117"/>
            <a:ext cx="5486400" cy="5968826"/>
          </a:xfrm>
          <a:prstGeom prst="rect">
            <a:avLst/>
          </a:prstGeom>
        </p:spPr>
      </p:pic>
      <p:pic>
        <p:nvPicPr>
          <p:cNvPr id="6" name="Picture 5" descr="Text&#10;&#10;Description automatically generated">
            <a:extLst>
              <a:ext uri="{FF2B5EF4-FFF2-40B4-BE49-F238E27FC236}">
                <a16:creationId xmlns:a16="http://schemas.microsoft.com/office/drawing/2014/main" id="{29C14ACA-33CB-488B-A1E5-F0C45FF80360}"/>
              </a:ext>
            </a:extLst>
          </p:cNvPr>
          <p:cNvPicPr>
            <a:picLocks noChangeAspect="1"/>
          </p:cNvPicPr>
          <p:nvPr/>
        </p:nvPicPr>
        <p:blipFill>
          <a:blip r:embed="rId4"/>
          <a:stretch>
            <a:fillRect/>
          </a:stretch>
        </p:blipFill>
        <p:spPr>
          <a:xfrm>
            <a:off x="559521" y="1044528"/>
            <a:ext cx="1454225" cy="609631"/>
          </a:xfrm>
          <a:prstGeom prst="rect">
            <a:avLst/>
          </a:prstGeom>
        </p:spPr>
      </p:pic>
      <p:sp>
        <p:nvSpPr>
          <p:cNvPr id="11" name="TextBox 10">
            <a:extLst>
              <a:ext uri="{FF2B5EF4-FFF2-40B4-BE49-F238E27FC236}">
                <a16:creationId xmlns:a16="http://schemas.microsoft.com/office/drawing/2014/main" id="{A19A0CBE-6EDD-46DD-9A59-95D0AC2585BA}"/>
              </a:ext>
            </a:extLst>
          </p:cNvPr>
          <p:cNvSpPr txBox="1"/>
          <p:nvPr/>
        </p:nvSpPr>
        <p:spPr>
          <a:xfrm>
            <a:off x="518335" y="1666338"/>
            <a:ext cx="1528224" cy="369332"/>
          </a:xfrm>
          <a:prstGeom prst="rect">
            <a:avLst/>
          </a:prstGeom>
          <a:noFill/>
        </p:spPr>
        <p:txBody>
          <a:bodyPr wrap="square">
            <a:spAutoFit/>
          </a:bodyPr>
          <a:lstStyle/>
          <a:p>
            <a:r>
              <a:rPr lang="en-US" dirty="0"/>
              <a:t>16 Jan 2019</a:t>
            </a:r>
          </a:p>
        </p:txBody>
      </p:sp>
    </p:spTree>
    <p:extLst>
      <p:ext uri="{BB962C8B-B14F-4D97-AF65-F5344CB8AC3E}">
        <p14:creationId xmlns:p14="http://schemas.microsoft.com/office/powerpoint/2010/main" val="3884005385"/>
      </p:ext>
    </p:extLst>
  </p:cSld>
  <p:clrMapOvr>
    <a:masterClrMapping/>
  </p:clrMapOvr>
  <p:transition/>
</p:sld>
</file>

<file path=ppt/slides/slide28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895150" y="5609588"/>
            <a:ext cx="7344076"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68% of existing supplement consumers think that their supplements </a:t>
            </a:r>
            <a:r>
              <a:rPr kumimoji="0" lang="en-US" sz="2400" b="1" i="1" u="none" strike="noStrike" kern="1200" cap="none" spc="0" normalizeH="0" baseline="0" noProof="0" dirty="0">
                <a:ln>
                  <a:noFill/>
                </a:ln>
                <a:solidFill>
                  <a:srgbClr val="FF0000"/>
                </a:solidFill>
                <a:effectLst/>
                <a:uLnTx/>
                <a:uFillTx/>
                <a:latin typeface="Arial" pitchFamily="34" charset="0"/>
                <a:ea typeface="+mn-ea"/>
                <a:cs typeface="+mn-cs"/>
              </a:rPr>
              <a:t>don’t do anything</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8954A8A0-84BA-CABA-169E-07AA18526883}"/>
              </a:ext>
            </a:extLst>
          </p:cNvPr>
          <p:cNvSpPr>
            <a:spLocks noChangeArrowheads="1"/>
          </p:cNvSpPr>
          <p:nvPr/>
        </p:nvSpPr>
        <p:spPr bwMode="auto">
          <a:xfrm rot="648622">
            <a:off x="1448122" y="3824965"/>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09197879"/>
      </p:ext>
    </p:extLst>
  </p:cSld>
  <p:clrMapOvr>
    <a:masterClrMapping/>
  </p:clrMapOvr>
  <p:transition/>
</p:sld>
</file>

<file path=ppt/slides/slide28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Text Box 2">
            <a:extLst>
              <a:ext uri="{FF2B5EF4-FFF2-40B4-BE49-F238E27FC236}">
                <a16:creationId xmlns:a16="http://schemas.microsoft.com/office/drawing/2014/main" id="{31943D87-2881-49BE-9EF9-922952F0D4AE}"/>
              </a:ext>
            </a:extLst>
          </p:cNvPr>
          <p:cNvSpPr txBox="1">
            <a:spLocks noChangeArrowheads="1"/>
          </p:cNvSpPr>
          <p:nvPr/>
        </p:nvSpPr>
        <p:spPr bwMode="auto">
          <a:xfrm>
            <a:off x="2146508" y="6621419"/>
            <a:ext cx="4878259"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https://www.greatgreenwall.org/supplements/vitamin-and-supplement-industry-statistics/</a:t>
            </a:r>
            <a:endParaRPr kumimoji="0" lang="en-US" sz="8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sp>
        <p:nvSpPr>
          <p:cNvPr id="4" name="TextBox 3">
            <a:extLst>
              <a:ext uri="{FF2B5EF4-FFF2-40B4-BE49-F238E27FC236}">
                <a16:creationId xmlns:a16="http://schemas.microsoft.com/office/drawing/2014/main" id="{1AE555C3-2B84-DF29-F978-AF0EE36DB90A}"/>
              </a:ext>
            </a:extLst>
          </p:cNvPr>
          <p:cNvSpPr txBox="1"/>
          <p:nvPr/>
        </p:nvSpPr>
        <p:spPr>
          <a:xfrm>
            <a:off x="750766" y="5609588"/>
            <a:ext cx="7642460" cy="830997"/>
          </a:xfrm>
          <a:prstGeom prst="rect">
            <a:avLst/>
          </a:prstGeom>
          <a:noFill/>
        </p:spPr>
        <p:txBody>
          <a:bodyPr wrap="square">
            <a:spAutoFit/>
          </a:bodyPr>
          <a:lstStyle/>
          <a:p>
            <a:pPr marL="0" marR="0" lvl="0" indent="0" algn="ctr" defTabSz="914400" rtl="0" eaLnBrk="1" fontAlgn="base" latinLnBrk="0" hangingPunct="1">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Only 23% of people take a supplement because of advice from a doctor or other health care provider </a:t>
            </a:r>
          </a:p>
        </p:txBody>
      </p:sp>
      <p:sp>
        <p:nvSpPr>
          <p:cNvPr id="9" name="TextBox 8">
            <a:extLst>
              <a:ext uri="{FF2B5EF4-FFF2-40B4-BE49-F238E27FC236}">
                <a16:creationId xmlns:a16="http://schemas.microsoft.com/office/drawing/2014/main" id="{DE07FD2A-C540-98B2-D45F-B9DA86FAD992}"/>
              </a:ext>
            </a:extLst>
          </p:cNvPr>
          <p:cNvSpPr txBox="1"/>
          <p:nvPr/>
        </p:nvSpPr>
        <p:spPr>
          <a:xfrm>
            <a:off x="3386665" y="4735884"/>
            <a:ext cx="2378866" cy="738664"/>
          </a:xfrm>
          <a:prstGeom prst="rect">
            <a:avLst/>
          </a:prstGeom>
          <a:solidFill>
            <a:schemeClr val="bg1"/>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U.SA. 2023</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February 2023</a:t>
            </a:r>
          </a:p>
        </p:txBody>
      </p:sp>
      <p:pic>
        <p:nvPicPr>
          <p:cNvPr id="2" name="Picture 1">
            <a:extLst>
              <a:ext uri="{FF2B5EF4-FFF2-40B4-BE49-F238E27FC236}">
                <a16:creationId xmlns:a16="http://schemas.microsoft.com/office/drawing/2014/main" id="{6A5D10EE-F216-6E02-583E-FDF8A80B63B6}"/>
              </a:ext>
            </a:extLst>
          </p:cNvPr>
          <p:cNvPicPr>
            <a:picLocks noChangeAspect="1"/>
          </p:cNvPicPr>
          <p:nvPr/>
        </p:nvPicPr>
        <p:blipFill>
          <a:blip r:embed="rId4"/>
          <a:stretch>
            <a:fillRect/>
          </a:stretch>
        </p:blipFill>
        <p:spPr>
          <a:xfrm>
            <a:off x="0" y="16846"/>
            <a:ext cx="9144000" cy="4572000"/>
          </a:xfrm>
          <a:prstGeom prst="rect">
            <a:avLst/>
          </a:prstGeom>
        </p:spPr>
      </p:pic>
      <p:sp>
        <p:nvSpPr>
          <p:cNvPr id="3" name="AutoShape 8">
            <a:extLst>
              <a:ext uri="{FF2B5EF4-FFF2-40B4-BE49-F238E27FC236}">
                <a16:creationId xmlns:a16="http://schemas.microsoft.com/office/drawing/2014/main" id="{76DC3240-E354-13F6-41FD-371FE3B984C8}"/>
              </a:ext>
            </a:extLst>
          </p:cNvPr>
          <p:cNvSpPr>
            <a:spLocks noChangeArrowheads="1"/>
          </p:cNvSpPr>
          <p:nvPr/>
        </p:nvSpPr>
        <p:spPr bwMode="auto">
          <a:xfrm rot="2713907">
            <a:off x="7884781" y="40759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55905979"/>
      </p:ext>
    </p:extLst>
  </p:cSld>
  <p:clrMapOvr>
    <a:masterClrMapping/>
  </p:clrMapOvr>
  <p:transition/>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9" name="Rectangle 8"/>
          <p:cNvSpPr>
            <a:spLocks noChangeArrowheads="1"/>
          </p:cNvSpPr>
          <p:nvPr/>
        </p:nvSpPr>
        <p:spPr bwMode="auto">
          <a:xfrm>
            <a:off x="907598" y="2424793"/>
            <a:ext cx="7329488" cy="2800767"/>
          </a:xfrm>
          <a:prstGeom prst="rect">
            <a:avLst/>
          </a:prstGeom>
          <a:noFill/>
          <a:ln w="9525">
            <a:noFill/>
            <a:miter lim="800000"/>
            <a:headEnd/>
            <a:tailEnd/>
          </a:ln>
        </p:spPr>
        <p:txBody>
          <a:bodyPr>
            <a:spAutoFit/>
          </a:bodyPr>
          <a:lstStyle/>
          <a:p>
            <a:pPr lvl="1">
              <a:buFont typeface="Arial" charset="0"/>
              <a:buChar char="•"/>
            </a:pPr>
            <a:endParaRPr lang="en-US" sz="2000" b="1" dirty="0">
              <a:solidFill>
                <a:srgbClr val="000000"/>
              </a:solidFill>
              <a:latin typeface="Arial" charset="0"/>
            </a:endParaRPr>
          </a:p>
          <a:p>
            <a:pPr marL="0" lvl="1" algn="ctr"/>
            <a:r>
              <a:rPr lang="en-US" sz="3600" b="1" dirty="0">
                <a:solidFill>
                  <a:srgbClr val="000000"/>
                </a:solidFill>
                <a:latin typeface="Arial" charset="0"/>
              </a:rPr>
              <a:t>And the </a:t>
            </a:r>
            <a:r>
              <a:rPr lang="en-US" sz="3600" b="1" i="1" dirty="0">
                <a:solidFill>
                  <a:srgbClr val="000000"/>
                </a:solidFill>
                <a:latin typeface="Arial" charset="0"/>
              </a:rPr>
              <a:t>really</a:t>
            </a:r>
            <a:r>
              <a:rPr lang="en-US" sz="3600" b="1" dirty="0">
                <a:solidFill>
                  <a:srgbClr val="000000"/>
                </a:solidFill>
                <a:latin typeface="Arial" charset="0"/>
              </a:rPr>
              <a:t> good question is:</a:t>
            </a:r>
          </a:p>
          <a:p>
            <a:pPr marL="0" lvl="1" algn="ctr"/>
            <a:endParaRPr lang="en-US" sz="3600" b="1" dirty="0">
              <a:solidFill>
                <a:srgbClr val="000000"/>
              </a:solidFill>
              <a:latin typeface="Arial" charset="0"/>
            </a:endParaRPr>
          </a:p>
          <a:p>
            <a:pPr marL="0" lvl="1" algn="ctr"/>
            <a:r>
              <a:rPr lang="en-US" sz="3600" b="1" dirty="0">
                <a:solidFill>
                  <a:srgbClr val="000000"/>
                </a:solidFill>
                <a:latin typeface="Arial" charset="0"/>
              </a:rPr>
              <a:t>Why do the </a:t>
            </a:r>
            <a:r>
              <a:rPr lang="en-US" sz="4800" b="1" i="1" dirty="0">
                <a:solidFill>
                  <a:srgbClr val="FF0000"/>
                </a:solidFill>
                <a:latin typeface="Arial" charset="0"/>
              </a:rPr>
              <a:t>science-based</a:t>
            </a:r>
            <a:r>
              <a:rPr lang="en-US" sz="3600" b="1" i="1" dirty="0">
                <a:solidFill>
                  <a:srgbClr val="000000"/>
                </a:solidFill>
                <a:latin typeface="Arial" charset="0"/>
              </a:rPr>
              <a:t> </a:t>
            </a:r>
            <a:r>
              <a:rPr lang="en-US" sz="3600" b="1" dirty="0">
                <a:solidFill>
                  <a:srgbClr val="000000"/>
                </a:solidFill>
                <a:latin typeface="Arial" charset="0"/>
              </a:rPr>
              <a:t>“people” take them?</a:t>
            </a:r>
          </a:p>
        </p:txBody>
      </p:sp>
      <p:sp>
        <p:nvSpPr>
          <p:cNvPr id="6" name="Rectangle 5"/>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Tree>
  </p:cSld>
  <p:clrMapOvr>
    <a:masterClrMapping/>
  </p:clrMapOvr>
  <p:transition/>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000000"/>
                </a:solidFill>
                <a:latin typeface="Arial"/>
              </a:rPr>
              <a:t>DIETARY SUPPLEMENTS</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“science-</a:t>
            </a:r>
          </a:p>
          <a:p>
            <a:pPr marL="6350" lvl="1" algn="ctr"/>
            <a:r>
              <a:rPr lang="en-US" sz="3200" b="1" dirty="0">
                <a:solidFill>
                  <a:srgbClr val="FF0000"/>
                </a:solidFill>
                <a:latin typeface="Arial" pitchFamily="34" charset="0"/>
              </a:rPr>
              <a:t>based”</a:t>
            </a:r>
            <a:endParaRPr lang="en-US" sz="3600" b="1" dirty="0">
              <a:solidFill>
                <a:srgbClr val="FF0000"/>
              </a:solidFill>
              <a:latin typeface="Arial" pitchFamily="34" charset="0"/>
            </a:endParaRPr>
          </a:p>
        </p:txBody>
      </p:sp>
      <p:sp>
        <p:nvSpPr>
          <p:cNvPr id="9" name="Rectangle 8"/>
          <p:cNvSpPr>
            <a:spLocks noChangeArrowheads="1"/>
          </p:cNvSpPr>
          <p:nvPr/>
        </p:nvSpPr>
        <p:spPr bwMode="auto">
          <a:xfrm>
            <a:off x="1023709" y="3011674"/>
            <a:ext cx="7329488" cy="3216265"/>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Safe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r>
              <a:rPr lang="en-US" sz="1200" b="1" dirty="0">
                <a:solidFill>
                  <a:srgbClr val="808080"/>
                </a:solidFill>
                <a:latin typeface="Arial" pitchFamily="34" charset="0"/>
              </a:rPr>
              <a:t>	</a:t>
            </a:r>
            <a:r>
              <a:rPr lang="en-US" b="1" dirty="0">
                <a:solidFill>
                  <a:srgbClr val="808080"/>
                </a:solidFill>
                <a:latin typeface="Arial" pitchFamily="34" charset="0"/>
              </a:rPr>
              <a:t>Unknown</a:t>
            </a:r>
            <a:endParaRPr lang="en-US" sz="2800" b="1" dirty="0">
              <a:solidFill>
                <a:srgbClr val="808080"/>
              </a:solidFill>
              <a:latin typeface="Arial" pitchFamily="34" charset="0"/>
            </a:endParaRPr>
          </a:p>
          <a:p>
            <a:pPr marL="0" lvl="1"/>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Need	</a:t>
            </a:r>
            <a:r>
              <a:rPr lang="en-US" sz="2400" b="1" dirty="0">
                <a:solidFill>
                  <a:srgbClr val="808080"/>
                </a:solidFill>
                <a:latin typeface="Arial" pitchFamily="34" charset="0"/>
              </a:rPr>
              <a:t>No</a:t>
            </a:r>
            <a:r>
              <a:rPr lang="en-US" sz="2800" b="1" dirty="0">
                <a:solidFill>
                  <a:srgbClr val="808080"/>
                </a:solidFill>
                <a:latin typeface="Arial" pitchFamily="34" charset="0"/>
              </a:rPr>
              <a:t>		 	</a:t>
            </a:r>
            <a:r>
              <a:rPr lang="en-US" sz="2400" b="1" dirty="0">
                <a:solidFill>
                  <a:srgbClr val="808080"/>
                </a:solidFill>
                <a:latin typeface="Arial" pitchFamily="34" charset="0"/>
              </a:rPr>
              <a:t>Yes</a:t>
            </a:r>
            <a:endParaRPr lang="en-US" sz="2800" b="1" dirty="0">
              <a:solidFill>
                <a:srgbClr val="808080"/>
              </a:solidFill>
              <a:latin typeface="Arial" pitchFamily="34" charset="0"/>
            </a:endParaRP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Efficacy	</a:t>
            </a:r>
            <a:r>
              <a:rPr lang="en-US" sz="2400" b="1" dirty="0">
                <a:solidFill>
                  <a:srgbClr val="808080"/>
                </a:solidFill>
                <a:latin typeface="Arial" pitchFamily="34" charset="0"/>
              </a:rPr>
              <a:t>No/</a:t>
            </a:r>
            <a:r>
              <a:rPr lang="en-US" sz="3600" b="1" dirty="0">
                <a:solidFill>
                  <a:srgbClr val="808080"/>
                </a:solidFill>
                <a:latin typeface="Arial" pitchFamily="34" charset="0"/>
              </a:rPr>
              <a:t>		</a:t>
            </a:r>
            <a:r>
              <a:rPr lang="en-US" sz="2400" b="1" dirty="0">
                <a:solidFill>
                  <a:srgbClr val="808080"/>
                </a:solidFill>
                <a:latin typeface="Arial" pitchFamily="34" charset="0"/>
              </a:rPr>
              <a:t>Yes</a:t>
            </a:r>
          </a:p>
          <a:p>
            <a:pPr marL="0" lvl="1">
              <a:tabLst>
                <a:tab pos="2060575" algn="l"/>
              </a:tabLst>
            </a:pPr>
            <a:r>
              <a:rPr lang="en-US" sz="2400" b="1" dirty="0">
                <a:solidFill>
                  <a:srgbClr val="808080"/>
                </a:solidFill>
                <a:latin typeface="Arial" pitchFamily="34" charset="0"/>
              </a:rPr>
              <a:t>	</a:t>
            </a:r>
            <a:r>
              <a:rPr lang="en-US" b="1" dirty="0">
                <a:solidFill>
                  <a:srgbClr val="808080"/>
                </a:solidFill>
                <a:latin typeface="Arial" pitchFamily="34" charset="0"/>
              </a:rPr>
              <a:t>Unknown</a:t>
            </a:r>
          </a:p>
          <a:p>
            <a:pPr marL="0" lvl="1">
              <a:tabLst>
                <a:tab pos="2060575" algn="l"/>
              </a:tabLst>
            </a:pPr>
            <a:endParaRPr lang="en-US" sz="200" b="1" dirty="0">
              <a:solidFill>
                <a:srgbClr val="000000"/>
              </a:solidFill>
              <a:latin typeface="Arial" pitchFamily="34" charset="0"/>
            </a:endParaRPr>
          </a:p>
          <a:p>
            <a:pPr marL="0" lvl="1">
              <a:tabLst>
                <a:tab pos="2293938" algn="l"/>
              </a:tabLst>
            </a:pPr>
            <a:r>
              <a:rPr lang="en-US" sz="2800" b="1" dirty="0">
                <a:solidFill>
                  <a:srgbClr val="000000"/>
                </a:solidFill>
                <a:latin typeface="Arial" pitchFamily="34" charset="0"/>
              </a:rPr>
              <a:t>Take	</a:t>
            </a:r>
            <a:r>
              <a:rPr lang="en-US" sz="2400" b="1" dirty="0">
                <a:solidFill>
                  <a:srgbClr val="808080"/>
                </a:solidFill>
                <a:latin typeface="Arial" pitchFamily="34" charset="0"/>
              </a:rPr>
              <a:t>No		 	Yes</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latin typeface="Arial" pitchFamily="34" charset="0"/>
              </a:rPr>
              <a:t>“faith-</a:t>
            </a:r>
          </a:p>
          <a:p>
            <a:pPr marL="6350" lvl="1" algn="ctr"/>
            <a:r>
              <a:rPr lang="en-US" sz="3200" b="1" dirty="0">
                <a:solidFill>
                  <a:srgbClr val="FF0000"/>
                </a:solidFill>
                <a:latin typeface="Arial" pitchFamily="34" charset="0"/>
              </a:rPr>
              <a:t>     based”</a:t>
            </a:r>
            <a:endParaRPr lang="en-US" sz="3600" b="1" dirty="0">
              <a:solidFill>
                <a:srgbClr val="FF0000"/>
              </a:solidFill>
              <a:latin typeface="Arial" pitchFamily="34" charset="0"/>
            </a:endParaRPr>
          </a:p>
        </p:txBody>
      </p:sp>
      <p:sp>
        <p:nvSpPr>
          <p:cNvPr id="11" name="Rectangle 10"/>
          <p:cNvSpPr>
            <a:spLocks noChangeArrowheads="1"/>
          </p:cNvSpPr>
          <p:nvPr/>
        </p:nvSpPr>
        <p:spPr bwMode="auto">
          <a:xfrm>
            <a:off x="906930" y="64741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pitchFamily="34" charset="0"/>
              </a:rPr>
              <a:t>after Marion Nestle, </a:t>
            </a:r>
            <a:r>
              <a:rPr lang="en-US" sz="1200" i="1" dirty="0">
                <a:solidFill>
                  <a:srgbClr val="000000"/>
                </a:solidFill>
                <a:latin typeface="Arial" pitchFamily="34" charset="0"/>
              </a:rPr>
              <a:t>Food Politics, Rev. Ed., </a:t>
            </a:r>
            <a:r>
              <a:rPr lang="en-US" sz="1200" dirty="0">
                <a:solidFill>
                  <a:srgbClr val="000000"/>
                </a:solidFill>
                <a:latin typeface="Arial" pitchFamily="34" charset="0"/>
              </a:rPr>
              <a:t>2007,  pp. 232</a:t>
            </a:r>
          </a:p>
        </p:txBody>
      </p:sp>
      <p:sp>
        <p:nvSpPr>
          <p:cNvPr id="8" name="Flowchart: Summing Junction 7"/>
          <p:cNvSpPr/>
          <p:nvPr/>
        </p:nvSpPr>
        <p:spPr>
          <a:xfrm>
            <a:off x="3309258" y="5573486"/>
            <a:ext cx="612648" cy="598134"/>
          </a:xfrm>
          <a:prstGeom prst="flowChartSummingJunction">
            <a:avLst/>
          </a:prstGeom>
          <a:noFill/>
          <a:ln w="76200">
            <a:solidFill>
              <a:srgbClr val="FF1B3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3909236" y="5622053"/>
            <a:ext cx="715902" cy="461665"/>
          </a:xfrm>
          <a:prstGeom prst="rect">
            <a:avLst/>
          </a:prstGeom>
        </p:spPr>
        <p:txBody>
          <a:bodyPr wrap="none">
            <a:spAutoFit/>
          </a:bodyPr>
          <a:lstStyle/>
          <a:p>
            <a:pPr marL="0" lvl="1">
              <a:tabLst>
                <a:tab pos="2293938" algn="l"/>
              </a:tabLst>
            </a:pPr>
            <a:r>
              <a:rPr lang="en-US" sz="2400" b="1" dirty="0">
                <a:solidFill>
                  <a:srgbClr val="FF1B36"/>
                </a:solidFill>
                <a:latin typeface="Arial" pitchFamily="34" charset="0"/>
              </a:rPr>
              <a:t>Yes</a:t>
            </a:r>
          </a:p>
        </p:txBody>
      </p:sp>
    </p:spTree>
  </p:cSld>
  <p:clrMapOvr>
    <a:masterClrMapping/>
  </p:clrMapOvr>
  <p:transition/>
</p:sld>
</file>

<file path=ppt/slides/slide28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latin typeface="Arial" charset="0"/>
              </a:rPr>
              <a:t>Like eating insects, for example.</a:t>
            </a:r>
            <a:endParaRPr kumimoji="1" lang="en-US" sz="3600" b="1" i="0" u="none" strike="noStrike" kern="1200" cap="none" spc="0" normalizeH="0" baseline="0" noProof="0" dirty="0">
              <a:ln>
                <a:noFill/>
              </a:ln>
              <a:effectLst/>
              <a:uLnTx/>
              <a:uFillTx/>
              <a:latin typeface="Arial" charset="0"/>
              <a:ea typeface="+mn-ea"/>
              <a:cs typeface="+mn-cs"/>
            </a:endParaRPr>
          </a:p>
        </p:txBody>
      </p:sp>
    </p:spTree>
    <p:extLst>
      <p:ext uri="{BB962C8B-B14F-4D97-AF65-F5344CB8AC3E}">
        <p14:creationId xmlns:p14="http://schemas.microsoft.com/office/powerpoint/2010/main" val="892464800"/>
      </p:ext>
    </p:extLst>
  </p:cSld>
  <p:clrMapOvr>
    <a:masterClrMapping/>
  </p:clrMapOvr>
  <p:transition/>
</p:sld>
</file>

<file path=ppt/slides/slide28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How does “The Two Cultures” problem relate to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Like eating insects, for example.</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2308924253"/>
      </p:ext>
    </p:extLst>
  </p:cSld>
  <p:clrMapOvr>
    <a:masterClrMapping/>
  </p:clrMapOvr>
  <p:transition/>
</p:sld>
</file>

<file path=ppt/slides/slide28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381258" y="6475642"/>
            <a:ext cx="4826962" cy="215444"/>
          </a:xfrm>
          <a:prstGeom prst="rect">
            <a:avLst/>
          </a:prstGeom>
          <a:noFill/>
          <a:ln w="9525">
            <a:noFill/>
            <a:miter lim="800000"/>
            <a:headEnd/>
            <a:tailEnd/>
          </a:ln>
        </p:spPr>
        <p:txBody>
          <a:bodyPr wrap="none">
            <a:spAutoFit/>
          </a:bodyPr>
          <a:lstStyle/>
          <a:p>
            <a:r>
              <a:rPr lang="en-US" sz="800" dirty="0">
                <a:solidFill>
                  <a:srgbClr val="000000"/>
                </a:solidFill>
                <a:latin typeface="Verdana" pitchFamily="34" charset="0"/>
                <a:hlinkClick r:id="rId3"/>
              </a:rPr>
              <a:t>http://www.scientificamerican.com/article.cfm?id=7-insects-youll-be-eating-in-the-future</a:t>
            </a:r>
            <a:endParaRPr lang="en-US" sz="800" dirty="0">
              <a:solidFill>
                <a:srgbClr val="000000"/>
              </a:solidFill>
              <a:latin typeface="Verdan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7375" y="376238"/>
            <a:ext cx="5429250" cy="6105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D4EB3563-E7B0-E427-485D-CC903FBDD56F}"/>
              </a:ext>
            </a:extLst>
          </p:cNvPr>
          <p:cNvSpPr/>
          <p:nvPr/>
        </p:nvSpPr>
        <p:spPr>
          <a:xfrm>
            <a:off x="1944303" y="1780674"/>
            <a:ext cx="5263917" cy="2983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16A339C8-1735-2125-DC90-D97B44E683C8}"/>
              </a:ext>
            </a:extLst>
          </p:cNvPr>
          <p:cNvSpPr>
            <a:spLocks noChangeArrowheads="1"/>
          </p:cNvSpPr>
          <p:nvPr/>
        </p:nvSpPr>
        <p:spPr bwMode="auto">
          <a:xfrm rot="3580473">
            <a:off x="6627707" y="966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71232742"/>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27847"/>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5153975" cy="215444"/>
          </a:xfrm>
          <a:prstGeom prst="rect">
            <a:avLst/>
          </a:prstGeom>
          <a:noFill/>
        </p:spPr>
        <p:txBody>
          <a:bodyPr wrap="none" rtlCol="0">
            <a:spAutoFit/>
          </a:bodyPr>
          <a:lstStyle/>
          <a:p>
            <a:r>
              <a:rPr lang="en-US" sz="800" dirty="0">
                <a:solidFill>
                  <a:prstClr val="black"/>
                </a:solidFill>
                <a:latin typeface="Arial" charset="0"/>
                <a:hlinkClick r:id="rId2"/>
              </a:rPr>
              <a:t>https://www.gse.harvard.edu/ideas/usable-knowledge/23/03/does-nature-or-nurture-determine-musical-ability</a:t>
            </a:r>
            <a:endParaRPr lang="en-US" sz="800" dirty="0">
              <a:solidFill>
                <a:prstClr val="black"/>
              </a:solidFill>
              <a:latin typeface="Arial" charset="0"/>
            </a:endParaRPr>
          </a:p>
        </p:txBody>
      </p:sp>
      <p:pic>
        <p:nvPicPr>
          <p:cNvPr id="4" name="Picture 3" descr="A baby playing with toys&#10;&#10;Description automatically generated">
            <a:extLst>
              <a:ext uri="{FF2B5EF4-FFF2-40B4-BE49-F238E27FC236}">
                <a16:creationId xmlns:a16="http://schemas.microsoft.com/office/drawing/2014/main" id="{AA0098EC-CA0F-FC75-4AFC-59413A1566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21311"/>
            <a:ext cx="9144000" cy="5145578"/>
          </a:xfrm>
          <a:prstGeom prst="rect">
            <a:avLst/>
          </a:prstGeom>
        </p:spPr>
      </p:pic>
      <p:pic>
        <p:nvPicPr>
          <p:cNvPr id="12" name="Picture 11">
            <a:extLst>
              <a:ext uri="{FF2B5EF4-FFF2-40B4-BE49-F238E27FC236}">
                <a16:creationId xmlns:a16="http://schemas.microsoft.com/office/drawing/2014/main" id="{FD2D3F9C-DEEB-FF54-8EA3-C56A7B8B2FAD}"/>
              </a:ext>
            </a:extLst>
          </p:cNvPr>
          <p:cNvPicPr>
            <a:picLocks noChangeAspect="1"/>
          </p:cNvPicPr>
          <p:nvPr/>
        </p:nvPicPr>
        <p:blipFill>
          <a:blip r:embed="rId4"/>
          <a:stretch>
            <a:fillRect/>
          </a:stretch>
        </p:blipFill>
        <p:spPr>
          <a:xfrm>
            <a:off x="7070684" y="1232588"/>
            <a:ext cx="1828800" cy="440126"/>
          </a:xfrm>
          <a:prstGeom prst="rect">
            <a:avLst/>
          </a:prstGeom>
        </p:spPr>
      </p:pic>
      <p:sp>
        <p:nvSpPr>
          <p:cNvPr id="5" name="TextBox 4">
            <a:extLst>
              <a:ext uri="{FF2B5EF4-FFF2-40B4-BE49-F238E27FC236}">
                <a16:creationId xmlns:a16="http://schemas.microsoft.com/office/drawing/2014/main" id="{12EA306D-1F03-72D1-4CEB-72A1D64F31FD}"/>
              </a:ext>
            </a:extLst>
          </p:cNvPr>
          <p:cNvSpPr txBox="1"/>
          <p:nvPr/>
        </p:nvSpPr>
        <p:spPr>
          <a:xfrm>
            <a:off x="6975856" y="1710355"/>
            <a:ext cx="2002084" cy="369332"/>
          </a:xfrm>
          <a:prstGeom prst="rect">
            <a:avLst/>
          </a:prstGeom>
          <a:noFill/>
        </p:spPr>
        <p:txBody>
          <a:bodyPr wrap="square">
            <a:spAutoFit/>
          </a:bodyPr>
          <a:lstStyle/>
          <a:p>
            <a:r>
              <a:rPr lang="en-US" dirty="0">
                <a:solidFill>
                  <a:schemeClr val="tx1">
                    <a:lumMod val="95000"/>
                    <a:lumOff val="5000"/>
                  </a:schemeClr>
                </a:solidFill>
              </a:rPr>
              <a:t>10 March 2023</a:t>
            </a:r>
          </a:p>
        </p:txBody>
      </p:sp>
      <p:pic>
        <p:nvPicPr>
          <p:cNvPr id="7" name="Picture 6">
            <a:extLst>
              <a:ext uri="{FF2B5EF4-FFF2-40B4-BE49-F238E27FC236}">
                <a16:creationId xmlns:a16="http://schemas.microsoft.com/office/drawing/2014/main" id="{9C288859-E1B3-C495-EC80-E731E1A7AECE}"/>
              </a:ext>
            </a:extLst>
          </p:cNvPr>
          <p:cNvPicPr>
            <a:picLocks noChangeAspect="1"/>
          </p:cNvPicPr>
          <p:nvPr/>
        </p:nvPicPr>
        <p:blipFill>
          <a:blip r:embed="rId5"/>
          <a:stretch>
            <a:fillRect/>
          </a:stretch>
        </p:blipFill>
        <p:spPr>
          <a:xfrm>
            <a:off x="1667471" y="2117328"/>
            <a:ext cx="5844266" cy="4285795"/>
          </a:xfrm>
          <a:prstGeom prst="rect">
            <a:avLst/>
          </a:prstGeom>
          <a:ln w="25400">
            <a:solidFill>
              <a:srgbClr val="5A829B"/>
            </a:solidFill>
          </a:ln>
        </p:spPr>
      </p:pic>
      <p:sp>
        <p:nvSpPr>
          <p:cNvPr id="9" name="TextBox 8">
            <a:extLst>
              <a:ext uri="{FF2B5EF4-FFF2-40B4-BE49-F238E27FC236}">
                <a16:creationId xmlns:a16="http://schemas.microsoft.com/office/drawing/2014/main" id="{D18096A7-E297-A6A6-DCC3-D2C28FFD788C}"/>
              </a:ext>
            </a:extLst>
          </p:cNvPr>
          <p:cNvSpPr txBox="1"/>
          <p:nvPr/>
        </p:nvSpPr>
        <p:spPr>
          <a:xfrm>
            <a:off x="3425831" y="4249357"/>
            <a:ext cx="2002084" cy="369332"/>
          </a:xfrm>
          <a:prstGeom prst="rect">
            <a:avLst/>
          </a:prstGeom>
          <a:solidFill>
            <a:schemeClr val="bg1"/>
          </a:solidFill>
        </p:spPr>
        <p:txBody>
          <a:bodyPr wrap="square">
            <a:spAutoFit/>
          </a:bodyPr>
          <a:lstStyle/>
          <a:p>
            <a:r>
              <a:rPr lang="en-US" dirty="0">
                <a:solidFill>
                  <a:schemeClr val="tx1">
                    <a:lumMod val="95000"/>
                    <a:lumOff val="5000"/>
                  </a:schemeClr>
                </a:solidFill>
              </a:rPr>
              <a:t>1 June 2023</a:t>
            </a:r>
          </a:p>
        </p:txBody>
      </p:sp>
      <p:sp>
        <p:nvSpPr>
          <p:cNvPr id="13" name="TextBox 12">
            <a:extLst>
              <a:ext uri="{FF2B5EF4-FFF2-40B4-BE49-F238E27FC236}">
                <a16:creationId xmlns:a16="http://schemas.microsoft.com/office/drawing/2014/main" id="{263248E2-4DDF-2579-7289-BACA39FE7F5F}"/>
              </a:ext>
            </a:extLst>
          </p:cNvPr>
          <p:cNvSpPr txBox="1"/>
          <p:nvPr/>
        </p:nvSpPr>
        <p:spPr>
          <a:xfrm>
            <a:off x="1864660" y="5423646"/>
            <a:ext cx="5405718" cy="886732"/>
          </a:xfrm>
          <a:prstGeom prst="rect">
            <a:avLst/>
          </a:prstGeom>
          <a:solidFill>
            <a:schemeClr val="bg1"/>
          </a:solidFill>
        </p:spPr>
        <p:txBody>
          <a:bodyPr wrap="square">
            <a:noAutofit/>
          </a:bodyPr>
          <a:lstStyle/>
          <a:p>
            <a:pPr algn="ctr"/>
            <a:r>
              <a:rPr lang="en-US" sz="2400" b="1" dirty="0">
                <a:solidFill>
                  <a:srgbClr val="FF0000"/>
                </a:solidFill>
              </a:rPr>
              <a:t>“78.9% of the </a:t>
            </a:r>
            <a:r>
              <a:rPr lang="en-US" sz="2400" b="1" i="1" dirty="0">
                <a:solidFill>
                  <a:srgbClr val="FF0000"/>
                </a:solidFill>
              </a:rPr>
              <a:t>left-handed children</a:t>
            </a:r>
            <a:r>
              <a:rPr lang="en-US" sz="2400" b="1" dirty="0">
                <a:solidFill>
                  <a:srgbClr val="FF0000"/>
                </a:solidFill>
              </a:rPr>
              <a:t> had musical talent”</a:t>
            </a:r>
          </a:p>
        </p:txBody>
      </p:sp>
      <p:sp>
        <p:nvSpPr>
          <p:cNvPr id="14" name="TextBox 13">
            <a:extLst>
              <a:ext uri="{FF2B5EF4-FFF2-40B4-BE49-F238E27FC236}">
                <a16:creationId xmlns:a16="http://schemas.microsoft.com/office/drawing/2014/main" id="{C79B6394-E5B5-9199-E07E-9C8F4A1AB881}"/>
              </a:ext>
            </a:extLst>
          </p:cNvPr>
          <p:cNvSpPr txBox="1"/>
          <p:nvPr/>
        </p:nvSpPr>
        <p:spPr>
          <a:xfrm>
            <a:off x="2111227" y="6170098"/>
            <a:ext cx="4935967" cy="215444"/>
          </a:xfrm>
          <a:prstGeom prst="rect">
            <a:avLst/>
          </a:prstGeom>
          <a:noFill/>
        </p:spPr>
        <p:txBody>
          <a:bodyPr wrap="none" rtlCol="0">
            <a:spAutoFit/>
          </a:bodyPr>
          <a:lstStyle/>
          <a:p>
            <a:r>
              <a:rPr lang="en-US" sz="800" dirty="0">
                <a:solidFill>
                  <a:srgbClr val="FF0000"/>
                </a:solidFill>
                <a:latin typeface="Arial" charset="0"/>
                <a:hlinkClick r:id="rId6">
                  <a:extLst>
                    <a:ext uri="{A12FA001-AC4F-418D-AE19-62706E023703}">
                      <ahyp:hlinkClr xmlns:ahyp="http://schemas.microsoft.com/office/drawing/2018/hyperlinkcolor" val="tx"/>
                    </a:ext>
                  </a:extLst>
                </a:hlinkClick>
              </a:rPr>
              <a:t>https://online.ucpress.edu/mp/article/40/5/373/196692/Handedness-and-Musicality-in-Secondary-School</a:t>
            </a:r>
            <a:endParaRPr lang="en-US" sz="800" dirty="0">
              <a:solidFill>
                <a:srgbClr val="FF0000"/>
              </a:solidFill>
              <a:latin typeface="Arial" charset="0"/>
            </a:endParaRPr>
          </a:p>
        </p:txBody>
      </p:sp>
      <p:sp>
        <p:nvSpPr>
          <p:cNvPr id="15" name="Rectangle 14">
            <a:extLst>
              <a:ext uri="{FF2B5EF4-FFF2-40B4-BE49-F238E27FC236}">
                <a16:creationId xmlns:a16="http://schemas.microsoft.com/office/drawing/2014/main" id="{C382D221-7028-6719-D3FA-EBD7B1A7C601}"/>
              </a:ext>
            </a:extLst>
          </p:cNvPr>
          <p:cNvSpPr/>
          <p:nvPr/>
        </p:nvSpPr>
        <p:spPr>
          <a:xfrm>
            <a:off x="1775012" y="3594100"/>
            <a:ext cx="2321859" cy="65204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AutoShape 8">
            <a:extLst>
              <a:ext uri="{FF2B5EF4-FFF2-40B4-BE49-F238E27FC236}">
                <a16:creationId xmlns:a16="http://schemas.microsoft.com/office/drawing/2014/main" id="{CA8451CF-BDDF-48F4-5164-CF7A24575310}"/>
              </a:ext>
            </a:extLst>
          </p:cNvPr>
          <p:cNvSpPr>
            <a:spLocks noChangeArrowheads="1"/>
          </p:cNvSpPr>
          <p:nvPr/>
        </p:nvSpPr>
        <p:spPr bwMode="auto">
          <a:xfrm rot="4087559">
            <a:off x="7707207" y="434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B6235CCB-013B-697E-F423-69DB1092CBB1}"/>
              </a:ext>
            </a:extLst>
          </p:cNvPr>
          <p:cNvSpPr/>
          <p:nvPr/>
        </p:nvSpPr>
        <p:spPr>
          <a:xfrm>
            <a:off x="6756400" y="2362200"/>
            <a:ext cx="609600" cy="522444"/>
          </a:xfrm>
          <a:prstGeom prst="rect">
            <a:avLst/>
          </a:prstGeom>
          <a:solidFill>
            <a:srgbClr val="5A82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23723888"/>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Eating Insects</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4278094"/>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Safe</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Yes</a:t>
            </a:r>
            <a:br>
              <a:rPr lang="en-US" sz="2400" b="1" dirty="0">
                <a:solidFill>
                  <a:srgbClr val="808080"/>
                </a:solidFill>
              </a:rPr>
            </a:br>
            <a:r>
              <a:rPr lang="en-US" sz="2400" b="1" dirty="0">
                <a:solidFill>
                  <a:srgbClr val="808080"/>
                </a:solidFill>
              </a:rPr>
              <a:t>                                                     </a:t>
            </a:r>
            <a:r>
              <a:rPr lang="en-US" b="1" dirty="0">
                <a:solidFill>
                  <a:srgbClr val="808080"/>
                </a:solidFill>
              </a:rPr>
              <a:t>Unknown</a:t>
            </a: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Nutritious</a:t>
            </a:r>
            <a:r>
              <a:rPr lang="en-US" sz="2800" b="1" dirty="0">
                <a:solidFill>
                  <a:srgbClr val="000000"/>
                </a:solidFill>
              </a:rPr>
              <a:t>	 </a:t>
            </a:r>
            <a:r>
              <a:rPr lang="en-US" sz="2400" b="1" dirty="0">
                <a:solidFill>
                  <a:srgbClr val="808080"/>
                </a:solidFill>
              </a:rPr>
              <a:t>Yes!</a:t>
            </a:r>
            <a:r>
              <a:rPr lang="en-US" sz="2800" b="1" dirty="0">
                <a:solidFill>
                  <a:srgbClr val="808080"/>
                </a:solidFill>
              </a:rPr>
              <a:t>	 	</a:t>
            </a:r>
            <a:r>
              <a:rPr lang="en-US" sz="2400" b="1" dirty="0">
                <a:solidFill>
                  <a:srgbClr val="808080"/>
                </a:solidFill>
              </a:rPr>
              <a:t>Yes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help	</a:t>
            </a:r>
            <a:r>
              <a:rPr lang="en-US" sz="2400" b="1" dirty="0">
                <a:solidFill>
                  <a:srgbClr val="808080"/>
                </a:solidFill>
              </a:rPr>
              <a:t> Yes 		Yes</a:t>
            </a:r>
          </a:p>
          <a:p>
            <a:pPr marL="0" lvl="1">
              <a:tabLst>
                <a:tab pos="2060575" algn="l"/>
              </a:tabLst>
            </a:pPr>
            <a:r>
              <a:rPr lang="en-US" sz="2400" b="1" dirty="0">
                <a:solidFill>
                  <a:srgbClr val="000000"/>
                </a:solidFill>
              </a:rPr>
              <a:t>With World</a:t>
            </a:r>
            <a:r>
              <a:rPr lang="en-US" sz="2400" b="1" dirty="0">
                <a:solidFill>
                  <a:srgbClr val="808080"/>
                </a:solidFill>
              </a:rPr>
              <a:t>	</a:t>
            </a:r>
            <a:br>
              <a:rPr lang="en-US" sz="2400" b="1" dirty="0">
                <a:solidFill>
                  <a:srgbClr val="808080"/>
                </a:solidFill>
              </a:rPr>
            </a:br>
            <a:r>
              <a:rPr lang="en-US" sz="2400" b="1" dirty="0">
                <a:solidFill>
                  <a:srgbClr val="000000"/>
                </a:solidFill>
              </a:rPr>
              <a:t>Hunger</a:t>
            </a:r>
          </a:p>
          <a:p>
            <a:pPr marL="0" lvl="1">
              <a:tabLst>
                <a:tab pos="2293938" algn="l"/>
              </a:tabLst>
            </a:pPr>
            <a:r>
              <a:rPr lang="en-US" sz="2400" b="1" dirty="0">
                <a:solidFill>
                  <a:srgbClr val="000000"/>
                </a:solidFill>
              </a:rPr>
              <a:t>Should eat </a:t>
            </a:r>
            <a:r>
              <a:rPr lang="en-US" sz="2400" b="1" dirty="0">
                <a:solidFill>
                  <a:srgbClr val="808080"/>
                </a:solidFill>
              </a:rPr>
              <a:t>         </a:t>
            </a:r>
            <a:r>
              <a:rPr lang="en-US" sz="2400" b="1" dirty="0">
                <a:solidFill>
                  <a:srgbClr val="FF1B36"/>
                </a:solidFill>
              </a:rPr>
              <a:t>Yes </a:t>
            </a:r>
            <a:r>
              <a:rPr lang="en-US" sz="3600" b="1" dirty="0">
                <a:solidFill>
                  <a:srgbClr val="808080"/>
                </a:solidFill>
              </a:rPr>
              <a:t>	      </a:t>
            </a:r>
            <a:r>
              <a:rPr lang="en-US" sz="2400" b="1" dirty="0">
                <a:solidFill>
                  <a:srgbClr val="FF1B36"/>
                </a:solidFill>
              </a:rPr>
              <a:t>Maybe</a:t>
            </a:r>
            <a:endParaRPr lang="en-US" b="1" dirty="0">
              <a:solidFill>
                <a:srgbClr val="FF1B36"/>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Will Eat</a:t>
            </a:r>
            <a:r>
              <a:rPr lang="en-US" sz="2800" b="1" dirty="0">
                <a:solidFill>
                  <a:srgbClr val="000000"/>
                </a:solidFill>
              </a:rPr>
              <a:t>	</a:t>
            </a:r>
            <a:r>
              <a:rPr lang="en-US" sz="2400" b="1" dirty="0">
                <a:solidFill>
                  <a:srgbClr val="808080"/>
                </a:solidFill>
              </a:rPr>
              <a:t>No		 	 </a:t>
            </a:r>
            <a:r>
              <a:rPr lang="en-US" sz="2400" b="1" dirty="0">
                <a:solidFill>
                  <a:srgbClr val="FF1B36"/>
                </a:solidFill>
              </a:rPr>
              <a:t>No</a:t>
            </a: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
        <p:nvSpPr>
          <p:cNvPr id="12" name="Rectangle 11"/>
          <p:cNvSpPr/>
          <p:nvPr/>
        </p:nvSpPr>
        <p:spPr>
          <a:xfrm>
            <a:off x="3413936" y="6022103"/>
            <a:ext cx="679994" cy="461665"/>
          </a:xfrm>
          <a:prstGeom prst="rect">
            <a:avLst/>
          </a:prstGeom>
          <a:solidFill>
            <a:srgbClr val="FFFFFF"/>
          </a:solidFill>
        </p:spPr>
        <p:txBody>
          <a:bodyPr wrap="none">
            <a:spAutoFit/>
          </a:bodyPr>
          <a:lstStyle/>
          <a:p>
            <a:pPr marL="0" lvl="1">
              <a:tabLst>
                <a:tab pos="2293938" algn="l"/>
              </a:tabLst>
            </a:pPr>
            <a:r>
              <a:rPr lang="en-US" sz="2400" b="1" dirty="0">
                <a:solidFill>
                  <a:srgbClr val="FF1B36"/>
                </a:solidFill>
              </a:rPr>
              <a:t> No</a:t>
            </a:r>
          </a:p>
        </p:txBody>
      </p:sp>
      <p:sp>
        <p:nvSpPr>
          <p:cNvPr id="11" name="Rectangle 10"/>
          <p:cNvSpPr/>
          <p:nvPr/>
        </p:nvSpPr>
        <p:spPr>
          <a:xfrm>
            <a:off x="6745256" y="5419236"/>
            <a:ext cx="2351926" cy="369332"/>
          </a:xfrm>
          <a:prstGeom prst="rect">
            <a:avLst/>
          </a:prstGeom>
        </p:spPr>
        <p:txBody>
          <a:bodyPr wrap="none">
            <a:spAutoFit/>
          </a:bodyPr>
          <a:lstStyle/>
          <a:p>
            <a:r>
              <a:rPr lang="en-US" b="1" dirty="0">
                <a:solidFill>
                  <a:srgbClr val="FF1B36"/>
                </a:solidFill>
              </a:rPr>
              <a:t>BUT  FOR NOW . . . </a:t>
            </a:r>
            <a:endParaRPr lang="en-US" dirty="0"/>
          </a:p>
        </p:txBody>
      </p:sp>
      <p:sp>
        <p:nvSpPr>
          <p:cNvPr id="2" name="AutoShape 8">
            <a:extLst>
              <a:ext uri="{FF2B5EF4-FFF2-40B4-BE49-F238E27FC236}">
                <a16:creationId xmlns:a16="http://schemas.microsoft.com/office/drawing/2014/main" id="{3B98CE40-8787-D386-D2DB-5F80FB8C50C4}"/>
              </a:ext>
            </a:extLst>
          </p:cNvPr>
          <p:cNvSpPr>
            <a:spLocks noChangeArrowheads="1"/>
          </p:cNvSpPr>
          <p:nvPr/>
        </p:nvSpPr>
        <p:spPr bwMode="auto">
          <a:xfrm rot="5137331">
            <a:off x="7026509" y="5253592"/>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47934101"/>
      </p:ext>
    </p:extLst>
  </p:cSld>
  <p:clrMapOvr>
    <a:masterClrMapping/>
  </p:clrMapOvr>
  <p:transition/>
</p:sld>
</file>

<file path=ppt/slides/slide29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1538815"/>
            <a:ext cx="8026400" cy="424731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does </a:t>
            </a:r>
          </a:p>
          <a:p>
            <a:pPr algn="ctr" eaLnBrk="0" hangingPunct="0">
              <a:lnSpc>
                <a:spcPct val="150000"/>
              </a:lnSpc>
            </a:pPr>
            <a:r>
              <a:rPr kumimoji="1" lang="en-US" sz="3600" b="1" dirty="0">
                <a:solidFill>
                  <a:srgbClr val="FFFFFF"/>
                </a:solidFill>
                <a:latin typeface="Arial" charset="0"/>
              </a:rPr>
              <a:t>“science based” </a:t>
            </a:r>
            <a:r>
              <a:rPr kumimoji="1" lang="en-US" sz="3600" b="1" i="1" dirty="0">
                <a:solidFill>
                  <a:srgbClr val="FFFFFF"/>
                </a:solidFill>
                <a:latin typeface="Arial" charset="0"/>
              </a:rPr>
              <a:t>vs</a:t>
            </a:r>
            <a:r>
              <a:rPr kumimoji="1" lang="en-US" sz="3600" b="1" dirty="0">
                <a:solidFill>
                  <a:srgbClr val="FFFFFF"/>
                </a:solidFill>
                <a:latin typeface="Arial" charset="0"/>
              </a:rPr>
              <a:t>. “belief based” decision making make any difference</a:t>
            </a:r>
            <a:br>
              <a:rPr kumimoji="1" lang="en-US" sz="3600" b="1" dirty="0">
                <a:solidFill>
                  <a:srgbClr val="FFFFFF"/>
                </a:solidFill>
                <a:latin typeface="Arial" charset="0"/>
              </a:rPr>
            </a:br>
            <a:r>
              <a:rPr kumimoji="1" lang="en-US" sz="3600" b="1" dirty="0">
                <a:solidFill>
                  <a:srgbClr val="FFFFFF"/>
                </a:solidFill>
                <a:latin typeface="Arial" charset="0"/>
              </a:rPr>
              <a:t>in the “real” world?</a:t>
            </a:r>
          </a:p>
        </p:txBody>
      </p:sp>
    </p:spTree>
    <p:extLst>
      <p:ext uri="{BB962C8B-B14F-4D97-AF65-F5344CB8AC3E}">
        <p14:creationId xmlns:p14="http://schemas.microsoft.com/office/powerpoint/2010/main" val="1254127979"/>
      </p:ext>
    </p:extLst>
  </p:cSld>
  <p:clrMapOvr>
    <a:masterClrMapping/>
  </p:clrMapOvr>
  <p:transition/>
</p:sld>
</file>

<file path=ppt/slides/slide29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421140"/>
            <a:ext cx="8026400" cy="2482667"/>
          </a:xfrm>
          <a:prstGeom prst="rect">
            <a:avLst/>
          </a:prstGeom>
          <a:noFill/>
          <a:ln w="28575">
            <a:noFill/>
            <a:miter lim="800000"/>
            <a:headEnd/>
            <a:tailEnd/>
          </a:ln>
        </p:spPr>
        <p:txBody>
          <a:bodyPr wrap="square" anchor="ctr">
            <a:spAutoFit/>
          </a:bodyPr>
          <a:lstStyle/>
          <a:p>
            <a:pPr algn="ctr" eaLnBrk="0" hangingPunct="0">
              <a:lnSpc>
                <a:spcPct val="150000"/>
              </a:lnSpc>
            </a:pPr>
            <a:r>
              <a:rPr kumimoji="1" lang="en-US" sz="3600" b="1" dirty="0">
                <a:solidFill>
                  <a:srgbClr val="FFFFFF"/>
                </a:solidFill>
                <a:latin typeface="Arial" charset="0"/>
              </a:rPr>
              <a:t>yes, and especially if the adherents  are members of things like Senate committees?</a:t>
            </a:r>
          </a:p>
        </p:txBody>
      </p:sp>
    </p:spTree>
    <p:extLst>
      <p:ext uri="{BB962C8B-B14F-4D97-AF65-F5344CB8AC3E}">
        <p14:creationId xmlns:p14="http://schemas.microsoft.com/office/powerpoint/2010/main" val="4152971414"/>
      </p:ext>
    </p:extLst>
  </p:cSld>
  <p:clrMapOvr>
    <a:masterClrMapping/>
  </p:clrMapOvr>
  <p:transition/>
</p:sld>
</file>

<file path=ppt/slides/slide29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Rectangle 7"/>
          <p:cNvSpPr>
            <a:spLocks noChangeArrowheads="1"/>
          </p:cNvSpPr>
          <p:nvPr/>
        </p:nvSpPr>
        <p:spPr bwMode="auto">
          <a:xfrm>
            <a:off x="1059330" y="6626560"/>
            <a:ext cx="7329487" cy="276999"/>
          </a:xfrm>
          <a:prstGeom prst="rect">
            <a:avLst/>
          </a:prstGeom>
          <a:noFill/>
          <a:ln w="9525">
            <a:noFill/>
            <a:miter lim="800000"/>
            <a:headEnd/>
            <a:tailEnd/>
          </a:ln>
        </p:spPr>
        <p:txBody>
          <a:bodyPr>
            <a:spAutoFit/>
          </a:bodyPr>
          <a:lstStyle/>
          <a:p>
            <a:pPr lvl="1" algn="ctr"/>
            <a:r>
              <a:rPr lang="en-US" sz="1200" dirty="0">
                <a:solidFill>
                  <a:srgbClr val="000000"/>
                </a:solidFill>
                <a:latin typeface="Arial" charset="0"/>
              </a:rPr>
              <a:t>after Marion Nestle, </a:t>
            </a:r>
            <a:r>
              <a:rPr lang="en-US" sz="1200" i="1" dirty="0">
                <a:solidFill>
                  <a:srgbClr val="000000"/>
                </a:solidFill>
                <a:latin typeface="Arial" charset="0"/>
              </a:rPr>
              <a:t>Food Politics, Rev. Ed., </a:t>
            </a:r>
            <a:r>
              <a:rPr lang="en-US" sz="1200" dirty="0">
                <a:solidFill>
                  <a:srgbClr val="000000"/>
                </a:solidFill>
                <a:latin typeface="Arial" charset="0"/>
              </a:rPr>
              <a:t>2007,  pp. 232</a:t>
            </a:r>
          </a:p>
        </p:txBody>
      </p:sp>
      <p:sp>
        <p:nvSpPr>
          <p:cNvPr id="10" name="Rectangle 9"/>
          <p:cNvSpPr>
            <a:spLocks noChangeArrowheads="1"/>
          </p:cNvSpPr>
          <p:nvPr/>
        </p:nvSpPr>
        <p:spPr bwMode="auto">
          <a:xfrm>
            <a:off x="906936" y="6546736"/>
            <a:ext cx="7329487" cy="215444"/>
          </a:xfrm>
          <a:prstGeom prst="rect">
            <a:avLst/>
          </a:prstGeom>
          <a:noFill/>
          <a:ln w="9525">
            <a:noFill/>
            <a:miter lim="800000"/>
            <a:headEnd/>
            <a:tailEnd/>
          </a:ln>
        </p:spPr>
        <p:txBody>
          <a:bodyPr>
            <a:spAutoFit/>
          </a:bodyPr>
          <a:lstStyle/>
          <a:p>
            <a:pPr lvl="1" algn="ctr"/>
            <a:r>
              <a:rPr lang="en-US" sz="800" dirty="0">
                <a:solidFill>
                  <a:srgbClr val="000000"/>
                </a:solidFill>
                <a:latin typeface="Arial" charset="0"/>
                <a:hlinkClick r:id="rId2"/>
              </a:rPr>
              <a:t>https://www.senate.gov/general/committee_assignments/assignments.htm</a:t>
            </a:r>
            <a:endParaRPr lang="en-US" sz="800" dirty="0">
              <a:solidFill>
                <a:srgbClr val="000000"/>
              </a:solidFill>
              <a:latin typeface="Arial" charset="0"/>
            </a:endParaRPr>
          </a:p>
        </p:txBody>
      </p:sp>
      <p:pic>
        <p:nvPicPr>
          <p:cNvPr id="2" name="Picture 1">
            <a:extLst>
              <a:ext uri="{FF2B5EF4-FFF2-40B4-BE49-F238E27FC236}">
                <a16:creationId xmlns:a16="http://schemas.microsoft.com/office/drawing/2014/main" id="{EFCCCF6C-FAA0-8243-1A63-611F9B1106C7}"/>
              </a:ext>
            </a:extLst>
          </p:cNvPr>
          <p:cNvPicPr>
            <a:picLocks noChangeAspect="1"/>
          </p:cNvPicPr>
          <p:nvPr/>
        </p:nvPicPr>
        <p:blipFill>
          <a:blip r:embed="rId3"/>
          <a:stretch>
            <a:fillRect/>
          </a:stretch>
        </p:blipFill>
        <p:spPr>
          <a:xfrm>
            <a:off x="4345893" y="1289786"/>
            <a:ext cx="3880905" cy="4851131"/>
          </a:xfrm>
          <a:prstGeom prst="rect">
            <a:avLst/>
          </a:prstGeom>
        </p:spPr>
      </p:pic>
      <p:sp>
        <p:nvSpPr>
          <p:cNvPr id="5" name="Rectangle 4">
            <a:extLst>
              <a:ext uri="{FF2B5EF4-FFF2-40B4-BE49-F238E27FC236}">
                <a16:creationId xmlns:a16="http://schemas.microsoft.com/office/drawing/2014/main" id="{52851ED5-99CB-8B58-14EE-3E7E4D8704AD}"/>
              </a:ext>
            </a:extLst>
          </p:cNvPr>
          <p:cNvSpPr/>
          <p:nvPr/>
        </p:nvSpPr>
        <p:spPr>
          <a:xfrm>
            <a:off x="451937" y="2697214"/>
            <a:ext cx="3706177" cy="2585323"/>
          </a:xfrm>
          <a:prstGeom prst="rect">
            <a:avLst/>
          </a:prstGeom>
        </p:spPr>
        <p:txBody>
          <a:bodyPr wrap="square">
            <a:spAutoFit/>
          </a:bodyPr>
          <a:lstStyle/>
          <a:p>
            <a:pPr algn="ctr"/>
            <a:r>
              <a:rPr lang="en-US" sz="2400" dirty="0">
                <a:solidFill>
                  <a:srgbClr val="FFFFFF"/>
                </a:solidFill>
              </a:rPr>
              <a:t>Ted Cruz, for e.g., is the ranking minority member of the U.S. Senate Committee on Commerce, Science, and Transportation</a:t>
            </a:r>
            <a:br>
              <a:rPr lang="en-US" dirty="0">
                <a:solidFill>
                  <a:srgbClr val="FFFFFF"/>
                </a:solidFill>
              </a:rPr>
            </a:br>
            <a:endParaRPr lang="en-US" dirty="0">
              <a:solidFill>
                <a:srgbClr val="FFFFFF"/>
              </a:solidFill>
            </a:endParaRPr>
          </a:p>
        </p:txBody>
      </p:sp>
      <p:sp>
        <p:nvSpPr>
          <p:cNvPr id="6" name="Rectangle 5">
            <a:extLst>
              <a:ext uri="{FF2B5EF4-FFF2-40B4-BE49-F238E27FC236}">
                <a16:creationId xmlns:a16="http://schemas.microsoft.com/office/drawing/2014/main" id="{BB2844E6-8D79-A07B-AD54-CDD81ABBBB16}"/>
              </a:ext>
            </a:extLst>
          </p:cNvPr>
          <p:cNvSpPr/>
          <p:nvPr/>
        </p:nvSpPr>
        <p:spPr>
          <a:xfrm>
            <a:off x="1232580" y="5233840"/>
            <a:ext cx="2146742" cy="369332"/>
          </a:xfrm>
          <a:prstGeom prst="rect">
            <a:avLst/>
          </a:prstGeom>
        </p:spPr>
        <p:txBody>
          <a:bodyPr wrap="none">
            <a:spAutoFit/>
          </a:bodyPr>
          <a:lstStyle/>
          <a:p>
            <a:r>
              <a:rPr lang="en-US" dirty="0">
                <a:solidFill>
                  <a:srgbClr val="FFFFFF"/>
                </a:solidFill>
              </a:rPr>
              <a:t>30 December 2023</a:t>
            </a:r>
          </a:p>
        </p:txBody>
      </p:sp>
    </p:spTree>
    <p:extLst>
      <p:ext uri="{BB962C8B-B14F-4D97-AF65-F5344CB8AC3E}">
        <p14:creationId xmlns:p14="http://schemas.microsoft.com/office/powerpoint/2010/main" val="2321100542"/>
      </p:ext>
    </p:extLst>
  </p:cSld>
  <p:clrMapOvr>
    <a:masterClrMapping/>
  </p:clrMapOvr>
  <p:transition/>
</p:sld>
</file>

<file path=ppt/slides/slide29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51541" y="2836638"/>
            <a:ext cx="8026400" cy="165167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about other things?</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000000"/>
                </a:solidFill>
                <a:effectLst/>
                <a:uLnTx/>
                <a:uFillTx/>
                <a:latin typeface="Arial" charset="0"/>
                <a:ea typeface="+mn-ea"/>
                <a:cs typeface="+mn-cs"/>
              </a:rPr>
              <a:t>Like eating insects, for example.</a:t>
            </a:r>
          </a:p>
        </p:txBody>
      </p:sp>
    </p:spTree>
    <p:extLst>
      <p:ext uri="{BB962C8B-B14F-4D97-AF65-F5344CB8AC3E}">
        <p14:creationId xmlns:p14="http://schemas.microsoft.com/office/powerpoint/2010/main" val="3538302373"/>
      </p:ext>
    </p:extLst>
  </p:cSld>
  <p:clrMapOvr>
    <a:masterClrMapping/>
  </p:clrMapOvr>
  <p:transition/>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Global Warming</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481898"/>
            <a:ext cx="7329488" cy="3939540"/>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r>
              <a:rPr lang="en-US" sz="2400" b="1" dirty="0">
                <a:solidFill>
                  <a:srgbClr val="000000"/>
                </a:solidFill>
              </a:rPr>
              <a:t>Real</a:t>
            </a:r>
            <a:r>
              <a:rPr lang="en-US" sz="2800" b="1" dirty="0">
                <a:solidFill>
                  <a:srgbClr val="000000"/>
                </a:solidFill>
              </a:rPr>
              <a:t>	</a:t>
            </a:r>
            <a:r>
              <a:rPr lang="en-US" sz="2400" b="1" dirty="0">
                <a:solidFill>
                  <a:srgbClr val="808080"/>
                </a:solidFill>
              </a:rPr>
              <a:t>    Yes </a:t>
            </a:r>
            <a:r>
              <a:rPr lang="en-US" sz="2800" b="1" dirty="0">
                <a:solidFill>
                  <a:srgbClr val="808080"/>
                </a:solidFill>
              </a:rPr>
              <a:t>		</a:t>
            </a:r>
            <a:r>
              <a:rPr lang="en-US" sz="2400" b="1" dirty="0">
                <a:solidFill>
                  <a:srgbClr val="808080"/>
                </a:solidFill>
              </a:rPr>
              <a:t>No</a:t>
            </a:r>
            <a:br>
              <a:rPr lang="en-US" sz="2400" b="1" dirty="0">
                <a:solidFill>
                  <a:srgbClr val="808080"/>
                </a:solidFill>
              </a:rPr>
            </a:br>
            <a:r>
              <a:rPr lang="en-US" sz="2400" b="1" dirty="0">
                <a:solidFill>
                  <a:srgbClr val="808080"/>
                </a:solidFill>
              </a:rPr>
              <a:t>                                                  </a:t>
            </a:r>
            <a:endParaRPr lang="en-US" sz="200" b="1" dirty="0">
              <a:solidFill>
                <a:srgbClr val="000000"/>
              </a:solidFill>
            </a:endParaRPr>
          </a:p>
          <a:p>
            <a:pPr marL="0" lvl="1">
              <a:tabLst>
                <a:tab pos="2293938" algn="l"/>
              </a:tabLst>
            </a:pPr>
            <a:r>
              <a:rPr lang="en-US" sz="2400" b="1" dirty="0">
                <a:solidFill>
                  <a:srgbClr val="000000"/>
                </a:solidFill>
              </a:rPr>
              <a:t>Mostly now</a:t>
            </a:r>
            <a:br>
              <a:rPr lang="en-US" sz="2400" b="1" dirty="0">
                <a:solidFill>
                  <a:srgbClr val="000000"/>
                </a:solidFill>
              </a:rPr>
            </a:br>
            <a:r>
              <a:rPr lang="en-US" sz="2400" b="1" dirty="0">
                <a:solidFill>
                  <a:srgbClr val="000000"/>
                </a:solidFill>
              </a:rPr>
              <a:t>caused by	</a:t>
            </a:r>
            <a:r>
              <a:rPr lang="en-US" sz="2400" b="1" dirty="0">
                <a:solidFill>
                  <a:srgbClr val="808080"/>
                </a:solidFill>
              </a:rPr>
              <a:t> Yes		No</a:t>
            </a:r>
            <a:endParaRPr lang="en-US" sz="2400" b="1" dirty="0">
              <a:solidFill>
                <a:srgbClr val="000000"/>
              </a:solidFill>
            </a:endParaRPr>
          </a:p>
          <a:p>
            <a:pPr marL="0" lvl="1">
              <a:tabLst>
                <a:tab pos="2293938" algn="l"/>
              </a:tabLst>
            </a:pPr>
            <a:r>
              <a:rPr lang="en-US" sz="2400" b="1" dirty="0">
                <a:solidFill>
                  <a:srgbClr val="000000"/>
                </a:solidFill>
              </a:rPr>
              <a:t>humans</a:t>
            </a:r>
            <a:br>
              <a:rPr lang="en-US" sz="2400" b="1" dirty="0">
                <a:solidFill>
                  <a:srgbClr val="808080"/>
                </a:solidFill>
              </a:rPr>
            </a:br>
            <a:endParaRPr lang="en-US" sz="2800" b="1" dirty="0">
              <a:solidFill>
                <a:srgbClr val="808080"/>
              </a:solidFill>
            </a:endParaRPr>
          </a:p>
          <a:p>
            <a:pPr marL="0" lvl="1">
              <a:tabLst>
                <a:tab pos="2060575" algn="l"/>
              </a:tabLst>
            </a:pPr>
            <a:endParaRPr lang="en-US" sz="200" b="1" dirty="0">
              <a:solidFill>
                <a:srgbClr val="000000"/>
              </a:solidFill>
            </a:endParaRPr>
          </a:p>
          <a:p>
            <a:pPr marL="0" lvl="1">
              <a:tabLst>
                <a:tab pos="2293938" algn="l"/>
              </a:tabLst>
            </a:pPr>
            <a:r>
              <a:rPr lang="en-US" sz="2400" b="1" dirty="0">
                <a:solidFill>
                  <a:srgbClr val="000000"/>
                </a:solidFill>
              </a:rPr>
              <a:t>Action needed	</a:t>
            </a:r>
            <a:r>
              <a:rPr lang="en-US" sz="2400" b="1" dirty="0">
                <a:solidFill>
                  <a:srgbClr val="808080"/>
                </a:solidFill>
              </a:rPr>
              <a:t> </a:t>
            </a:r>
            <a:r>
              <a:rPr lang="en-US" sz="2400" b="1" dirty="0">
                <a:solidFill>
                  <a:srgbClr val="FF1B36"/>
                </a:solidFill>
              </a:rPr>
              <a:t>Yes</a:t>
            </a:r>
            <a:r>
              <a:rPr lang="en-US" sz="2400" b="1" dirty="0">
                <a:solidFill>
                  <a:srgbClr val="808080"/>
                </a:solidFill>
              </a:rPr>
              <a:t> 		</a:t>
            </a:r>
            <a:r>
              <a:rPr lang="en-US" sz="2400" b="1" dirty="0">
                <a:solidFill>
                  <a:srgbClr val="FF1B36"/>
                </a:solidFill>
              </a:rPr>
              <a:t>No</a:t>
            </a:r>
          </a:p>
          <a:p>
            <a:pPr marL="0" lvl="1">
              <a:tabLst>
                <a:tab pos="2060575" algn="l"/>
              </a:tabLst>
            </a:pPr>
            <a:r>
              <a:rPr lang="en-US" sz="2400" b="1" dirty="0">
                <a:solidFill>
                  <a:srgbClr val="000000"/>
                </a:solidFill>
              </a:rPr>
              <a:t>now</a:t>
            </a:r>
            <a:r>
              <a:rPr lang="en-US" sz="2400" b="1" dirty="0">
                <a:solidFill>
                  <a:srgbClr val="808080"/>
                </a:solidFill>
              </a:rPr>
              <a:t>	</a:t>
            </a:r>
            <a:br>
              <a:rPr lang="en-US" sz="2400" b="1" dirty="0">
                <a:solidFill>
                  <a:srgbClr val="808080"/>
                </a:solidFill>
              </a:rPr>
            </a:br>
            <a:endParaRPr lang="en-US" sz="24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461858827"/>
      </p:ext>
    </p:extLst>
  </p:cSld>
  <p:clrMapOvr>
    <a:masterClrMapping/>
  </p:clrMapOvr>
  <p:transition/>
</p:sld>
</file>

<file path=ppt/slides/slide29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60802" name="Text Box 2"/>
          <p:cNvSpPr txBox="1">
            <a:spLocks noChangeArrowheads="1"/>
          </p:cNvSpPr>
          <p:nvPr/>
        </p:nvSpPr>
        <p:spPr bwMode="auto">
          <a:xfrm>
            <a:off x="4986931" y="51016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460803" name="Text Box 3"/>
          <p:cNvSpPr txBox="1">
            <a:spLocks noChangeArrowheads="1"/>
          </p:cNvSpPr>
          <p:nvPr/>
        </p:nvSpPr>
        <p:spPr bwMode="auto">
          <a:xfrm>
            <a:off x="6207541" y="2587096"/>
            <a:ext cx="184731" cy="769441"/>
          </a:xfrm>
          <a:prstGeom prst="rect">
            <a:avLst/>
          </a:prstGeom>
          <a:noFill/>
          <a:ln w="9525">
            <a:noFill/>
            <a:miter lim="800000"/>
            <a:headEnd/>
            <a:tailEnd/>
          </a:ln>
        </p:spPr>
        <p:txBody>
          <a:bodyPr wrap="none" anchor="ctr">
            <a:spAutoFit/>
          </a:bodyPr>
          <a:lstStyle/>
          <a:p>
            <a:pPr algn="ctr" eaLnBrk="0" hangingPunct="0"/>
            <a:endParaRPr kumimoji="1" lang="en-US" sz="4400" i="1">
              <a:solidFill>
                <a:srgbClr val="FF0000"/>
              </a:solidFill>
              <a:latin typeface="Arial" charset="0"/>
            </a:endParaRPr>
          </a:p>
        </p:txBody>
      </p:sp>
      <p:sp>
        <p:nvSpPr>
          <p:cNvPr id="8" name="Rectangle 7"/>
          <p:cNvSpPr/>
          <p:nvPr/>
        </p:nvSpPr>
        <p:spPr>
          <a:xfrm>
            <a:off x="2286000" y="6328011"/>
            <a:ext cx="4572000" cy="276999"/>
          </a:xfrm>
          <a:prstGeom prst="rect">
            <a:avLst/>
          </a:prstGeom>
        </p:spPr>
        <p:txBody>
          <a:bodyPr>
            <a:spAutoFit/>
          </a:bodyPr>
          <a:lstStyle/>
          <a:p>
            <a:pPr algn="ctr"/>
            <a:r>
              <a:rPr lang="en-US" sz="1200" dirty="0">
                <a:solidFill>
                  <a:srgbClr val="FFFFFF"/>
                </a:solidFill>
              </a:rPr>
              <a:t>NY: Simon &amp; Schuster, 2015.</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1569" y="203212"/>
            <a:ext cx="39068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a:off x="392397" y="2301124"/>
            <a:ext cx="2064989" cy="1200329"/>
          </a:xfrm>
          <a:prstGeom prst="rect">
            <a:avLst/>
          </a:prstGeom>
        </p:spPr>
        <p:txBody>
          <a:bodyPr wrap="none">
            <a:spAutoFit/>
          </a:bodyPr>
          <a:lstStyle/>
          <a:p>
            <a:pPr algn="ctr"/>
            <a:r>
              <a:rPr lang="en-US" sz="2400" b="1" dirty="0">
                <a:solidFill>
                  <a:srgbClr val="FFFFFF"/>
                </a:solidFill>
              </a:rPr>
              <a:t>an excellent </a:t>
            </a:r>
          </a:p>
          <a:p>
            <a:pPr algn="ctr"/>
            <a:r>
              <a:rPr lang="en-US" sz="2400" b="1" dirty="0">
                <a:solidFill>
                  <a:srgbClr val="FFFFFF"/>
                </a:solidFill>
              </a:rPr>
              <a:t>review of the</a:t>
            </a:r>
          </a:p>
          <a:p>
            <a:pPr algn="ctr"/>
            <a:r>
              <a:rPr lang="en-US" sz="2400" b="1" dirty="0">
                <a:solidFill>
                  <a:srgbClr val="FFFFFF"/>
                </a:solidFill>
              </a:rPr>
              <a:t>problem</a:t>
            </a:r>
          </a:p>
        </p:txBody>
      </p:sp>
    </p:spTree>
    <p:extLst>
      <p:ext uri="{BB962C8B-B14F-4D97-AF65-F5344CB8AC3E}">
        <p14:creationId xmlns:p14="http://schemas.microsoft.com/office/powerpoint/2010/main" val="791269973"/>
      </p:ext>
    </p:extLst>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showMasterSp="0">
  <p:cSld>
    <p:bg>
      <p:bgPr>
        <a:solidFill>
          <a:srgbClr val="1549A2"/>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6B555AD-228B-2135-9B7D-56AFAF702CA6}"/>
              </a:ext>
            </a:extLst>
          </p:cNvPr>
          <p:cNvPicPr>
            <a:picLocks noChangeAspect="1"/>
          </p:cNvPicPr>
          <p:nvPr/>
        </p:nvPicPr>
        <p:blipFill>
          <a:blip r:embed="rId3"/>
          <a:stretch>
            <a:fillRect/>
          </a:stretch>
        </p:blipFill>
        <p:spPr>
          <a:xfrm>
            <a:off x="22302" y="47170"/>
            <a:ext cx="9144000" cy="6815242"/>
          </a:xfrm>
          <a:prstGeom prst="rect">
            <a:avLst/>
          </a:prstGeom>
        </p:spPr>
      </p:pic>
      <p:pic>
        <p:nvPicPr>
          <p:cNvPr id="11" name="Picture 10">
            <a:extLst>
              <a:ext uri="{FF2B5EF4-FFF2-40B4-BE49-F238E27FC236}">
                <a16:creationId xmlns:a16="http://schemas.microsoft.com/office/drawing/2014/main" id="{39B63055-3B61-2F23-AE42-D107E8909A38}"/>
              </a:ext>
            </a:extLst>
          </p:cNvPr>
          <p:cNvPicPr>
            <a:picLocks noChangeAspect="1"/>
          </p:cNvPicPr>
          <p:nvPr/>
        </p:nvPicPr>
        <p:blipFill>
          <a:blip r:embed="rId4"/>
          <a:stretch>
            <a:fillRect/>
          </a:stretch>
        </p:blipFill>
        <p:spPr>
          <a:xfrm>
            <a:off x="1929363" y="5724105"/>
            <a:ext cx="5293658" cy="548640"/>
          </a:xfrm>
          <a:prstGeom prst="rect">
            <a:avLst/>
          </a:prstGeom>
        </p:spPr>
      </p:pic>
      <p:sp>
        <p:nvSpPr>
          <p:cNvPr id="14" name="TextBox 13">
            <a:extLst>
              <a:ext uri="{FF2B5EF4-FFF2-40B4-BE49-F238E27FC236}">
                <a16:creationId xmlns:a16="http://schemas.microsoft.com/office/drawing/2014/main" id="{F723FFAB-A38D-EB9A-28E0-B34F008B73D7}"/>
              </a:ext>
            </a:extLst>
          </p:cNvPr>
          <p:cNvSpPr txBox="1"/>
          <p:nvPr/>
        </p:nvSpPr>
        <p:spPr>
          <a:xfrm>
            <a:off x="6987002" y="6048376"/>
            <a:ext cx="184805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October 2023</a:t>
            </a:r>
          </a:p>
        </p:txBody>
      </p:sp>
      <p:sp>
        <p:nvSpPr>
          <p:cNvPr id="15" name="Text Box 2">
            <a:hlinkClick r:id="rId5"/>
          </p:cNvPr>
          <p:cNvSpPr txBox="1">
            <a:spLocks noChangeArrowheads="1"/>
          </p:cNvSpPr>
          <p:nvPr/>
        </p:nvSpPr>
        <p:spPr bwMode="auto">
          <a:xfrm>
            <a:off x="2111462" y="6573756"/>
            <a:ext cx="4927952"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6"/>
              </a:rPr>
              <a:t>https://www.usccb.org/news/2025/world-must-come-together-fight-climate-change-pope-leo-says</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17" name="TextBox 16">
            <a:extLst>
              <a:ext uri="{FF2B5EF4-FFF2-40B4-BE49-F238E27FC236}">
                <a16:creationId xmlns:a16="http://schemas.microsoft.com/office/drawing/2014/main" id="{AD0AD530-9AA3-A187-DB9A-2F3B6198E1D1}"/>
              </a:ext>
            </a:extLst>
          </p:cNvPr>
          <p:cNvSpPr txBox="1"/>
          <p:nvPr/>
        </p:nvSpPr>
        <p:spPr>
          <a:xfrm>
            <a:off x="1893125" y="4733787"/>
            <a:ext cx="5202044" cy="830997"/>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World must come together to fight climate change, Pope Leo says</a:t>
            </a:r>
          </a:p>
        </p:txBody>
      </p:sp>
      <p:sp>
        <p:nvSpPr>
          <p:cNvPr id="20" name="TextBox 19">
            <a:extLst>
              <a:ext uri="{FF2B5EF4-FFF2-40B4-BE49-F238E27FC236}">
                <a16:creationId xmlns:a16="http://schemas.microsoft.com/office/drawing/2014/main" id="{633355A4-4CB6-B869-55CD-8CA4F2DD5A7F}"/>
              </a:ext>
            </a:extLst>
          </p:cNvPr>
          <p:cNvSpPr txBox="1"/>
          <p:nvPr/>
        </p:nvSpPr>
        <p:spPr>
          <a:xfrm>
            <a:off x="744547" y="585659"/>
            <a:ext cx="2213518" cy="120032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The United States Conference of Catholic Bishops (USCCB)</a:t>
            </a:r>
          </a:p>
        </p:txBody>
      </p:sp>
      <p:sp>
        <p:nvSpPr>
          <p:cNvPr id="21" name="Rectangle 3">
            <a:extLst>
              <a:ext uri="{FF2B5EF4-FFF2-40B4-BE49-F238E27FC236}">
                <a16:creationId xmlns:a16="http://schemas.microsoft.com/office/drawing/2014/main" id="{602640AC-411C-399B-8B05-F79CCF8CABE8}"/>
              </a:ext>
            </a:extLst>
          </p:cNvPr>
          <p:cNvSpPr txBox="1">
            <a:spLocks noChangeArrowheads="1"/>
          </p:cNvSpPr>
          <p:nvPr/>
        </p:nvSpPr>
        <p:spPr bwMode="auto">
          <a:xfrm>
            <a:off x="5637533" y="3720566"/>
            <a:ext cx="2815093" cy="668068"/>
          </a:xfrm>
          <a:prstGeom prst="rect">
            <a:avLst/>
          </a:prstGeom>
          <a:solidFill>
            <a:srgbClr val="F7F1E3"/>
          </a:solidFill>
          <a:ln w="76200">
            <a:solidFill>
              <a:srgbClr val="FFC000"/>
            </a:solidFill>
            <a:miter lim="800000"/>
            <a:headEnd/>
            <a:tailEnd/>
          </a:ln>
        </p:spPr>
        <p:txBody>
          <a:bodyPr vert="horz" wrap="square" lIns="91440" tIns="9144" rIns="91440" bIns="9144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0" u="none" strike="noStrike" kern="0" cap="none" spc="0" normalizeH="0" baseline="0" noProof="0" dirty="0">
                <a:ln>
                  <a:noFill/>
                </a:ln>
                <a:solidFill>
                  <a:srgbClr val="FF0000"/>
                </a:solidFill>
                <a:effectLst/>
                <a:uLnTx/>
                <a:uFillTx/>
                <a:latin typeface="Arial"/>
                <a:ea typeface="+mn-ea"/>
                <a:cs typeface="+mn-cs"/>
              </a:rPr>
              <a:t>Science Based</a:t>
            </a:r>
          </a:p>
        </p:txBody>
      </p:sp>
    </p:spTree>
    <p:extLst>
      <p:ext uri="{BB962C8B-B14F-4D97-AF65-F5344CB8AC3E}">
        <p14:creationId xmlns:p14="http://schemas.microsoft.com/office/powerpoint/2010/main" val="3254508023"/>
      </p:ext>
    </p:extLst>
  </p:cSld>
  <p:clrMapOvr>
    <a:masterClrMapping/>
  </p:clrMapOvr>
  <p:transition/>
</p:sld>
</file>

<file path=ppt/slides/slide298.xml><?xml version="1.0" encoding="utf-8"?>
<p:sld xmlns:a="http://schemas.openxmlformats.org/drawingml/2006/main" xmlns:r="http://schemas.openxmlformats.org/officeDocument/2006/relationships" xmlns:p="http://schemas.openxmlformats.org/presentationml/2006/main" showMasterSp="0">
  <p:cSld>
    <p:bg>
      <p:bgPr>
        <a:solidFill>
          <a:srgbClr val="F7F1E3"/>
        </a:solidFill>
        <a:effectLst/>
      </p:bgPr>
    </p:bg>
    <p:spTree>
      <p:nvGrpSpPr>
        <p:cNvPr id="1" name="">
          <a:extLst>
            <a:ext uri="{FF2B5EF4-FFF2-40B4-BE49-F238E27FC236}">
              <a16:creationId xmlns:a16="http://schemas.microsoft.com/office/drawing/2014/main" id="{A3D1BEFE-3800-8CA1-CE96-7AC47D57EAFE}"/>
            </a:ext>
          </a:extLst>
        </p:cNvPr>
        <p:cNvGrpSpPr/>
        <p:nvPr/>
      </p:nvGrpSpPr>
      <p:grpSpPr>
        <a:xfrm>
          <a:off x="0" y="0"/>
          <a:ext cx="0" cy="0"/>
          <a:chOff x="0" y="0"/>
          <a:chExt cx="0" cy="0"/>
        </a:xfrm>
      </p:grpSpPr>
      <p:sp>
        <p:nvSpPr>
          <p:cNvPr id="5" name="Text Box 2">
            <a:hlinkClick r:id="rId3"/>
            <a:extLst>
              <a:ext uri="{FF2B5EF4-FFF2-40B4-BE49-F238E27FC236}">
                <a16:creationId xmlns:a16="http://schemas.microsoft.com/office/drawing/2014/main" id="{96BB587E-DE68-8B3F-118C-0804EA2967B0}"/>
              </a:ext>
            </a:extLst>
          </p:cNvPr>
          <p:cNvSpPr txBox="1">
            <a:spLocks noChangeArrowheads="1"/>
          </p:cNvSpPr>
          <p:nvPr/>
        </p:nvSpPr>
        <p:spPr bwMode="auto">
          <a:xfrm>
            <a:off x="996340" y="6573756"/>
            <a:ext cx="7143302" cy="21544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hlinkClick r:id="rId4"/>
              </a:rPr>
              <a:t>https://www.catholicnewsagency.com/news/255563/in-new-exhortation-pope-warns-of-climate-change-our-responses-have-not-been-adequate</a:t>
            </a:r>
            <a:endParaRPr kumimoji="0" lang="en-US" sz="8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2" name="Picture 1">
            <a:extLst>
              <a:ext uri="{FF2B5EF4-FFF2-40B4-BE49-F238E27FC236}">
                <a16:creationId xmlns:a16="http://schemas.microsoft.com/office/drawing/2014/main" id="{1B89F012-41B6-7A95-B55D-78389B1D886C}"/>
              </a:ext>
            </a:extLst>
          </p:cNvPr>
          <p:cNvPicPr>
            <a:picLocks noChangeAspect="1"/>
          </p:cNvPicPr>
          <p:nvPr/>
        </p:nvPicPr>
        <p:blipFill>
          <a:blip r:embed="rId5"/>
          <a:stretch>
            <a:fillRect/>
          </a:stretch>
        </p:blipFill>
        <p:spPr>
          <a:xfrm>
            <a:off x="0" y="294686"/>
            <a:ext cx="9144000" cy="6100549"/>
          </a:xfrm>
          <a:prstGeom prst="rect">
            <a:avLst/>
          </a:prstGeom>
        </p:spPr>
      </p:pic>
      <p:sp>
        <p:nvSpPr>
          <p:cNvPr id="4" name="TextBox 3">
            <a:extLst>
              <a:ext uri="{FF2B5EF4-FFF2-40B4-BE49-F238E27FC236}">
                <a16:creationId xmlns:a16="http://schemas.microsoft.com/office/drawing/2014/main" id="{0D07402F-D4CA-43A7-7223-B741107F5265}"/>
              </a:ext>
            </a:extLst>
          </p:cNvPr>
          <p:cNvSpPr txBox="1"/>
          <p:nvPr/>
        </p:nvSpPr>
        <p:spPr>
          <a:xfrm>
            <a:off x="4899257" y="1828081"/>
            <a:ext cx="3522846" cy="2862322"/>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And Pope Francis called for dramatic climate change measures</a:t>
            </a:r>
          </a:p>
        </p:txBody>
      </p:sp>
      <p:sp>
        <p:nvSpPr>
          <p:cNvPr id="10" name="TextBox 9">
            <a:extLst>
              <a:ext uri="{FF2B5EF4-FFF2-40B4-BE49-F238E27FC236}">
                <a16:creationId xmlns:a16="http://schemas.microsoft.com/office/drawing/2014/main" id="{06C54EB2-C2AF-BA53-0D13-976081594723}"/>
              </a:ext>
            </a:extLst>
          </p:cNvPr>
          <p:cNvSpPr txBox="1"/>
          <p:nvPr/>
        </p:nvSpPr>
        <p:spPr>
          <a:xfrm>
            <a:off x="5938788" y="4985887"/>
            <a:ext cx="1848050"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4 October 2023</a:t>
            </a:r>
          </a:p>
        </p:txBody>
      </p:sp>
      <p:pic>
        <p:nvPicPr>
          <p:cNvPr id="12" name="Picture 11">
            <a:extLst>
              <a:ext uri="{FF2B5EF4-FFF2-40B4-BE49-F238E27FC236}">
                <a16:creationId xmlns:a16="http://schemas.microsoft.com/office/drawing/2014/main" id="{B7136B07-3B45-22A5-0066-7C5AE9E1DC40}"/>
              </a:ext>
            </a:extLst>
          </p:cNvPr>
          <p:cNvPicPr>
            <a:picLocks noChangeAspect="1"/>
          </p:cNvPicPr>
          <p:nvPr/>
        </p:nvPicPr>
        <p:blipFill>
          <a:blip r:embed="rId6"/>
          <a:stretch>
            <a:fillRect/>
          </a:stretch>
        </p:blipFill>
        <p:spPr>
          <a:xfrm>
            <a:off x="6493232" y="669044"/>
            <a:ext cx="1720938" cy="476274"/>
          </a:xfrm>
          <a:prstGeom prst="rect">
            <a:avLst/>
          </a:prstGeom>
        </p:spPr>
      </p:pic>
      <p:sp>
        <p:nvSpPr>
          <p:cNvPr id="13" name="Rectangle 3">
            <a:extLst>
              <a:ext uri="{FF2B5EF4-FFF2-40B4-BE49-F238E27FC236}">
                <a16:creationId xmlns:a16="http://schemas.microsoft.com/office/drawing/2014/main" id="{3E3BC9EE-4FE4-C522-30F6-E792C49FEA88}"/>
              </a:ext>
            </a:extLst>
          </p:cNvPr>
          <p:cNvSpPr txBox="1">
            <a:spLocks noChangeArrowheads="1"/>
          </p:cNvSpPr>
          <p:nvPr/>
        </p:nvSpPr>
        <p:spPr bwMode="auto">
          <a:xfrm>
            <a:off x="5399077" y="5499643"/>
            <a:ext cx="2815093" cy="668068"/>
          </a:xfrm>
          <a:prstGeom prst="rect">
            <a:avLst/>
          </a:prstGeom>
          <a:solidFill>
            <a:srgbClr val="F7F1E3"/>
          </a:solidFill>
          <a:ln w="76200">
            <a:solidFill>
              <a:srgbClr val="FFC000"/>
            </a:solidFill>
            <a:miter lim="800000"/>
            <a:headEnd/>
            <a:tailEnd/>
          </a:ln>
        </p:spPr>
        <p:txBody>
          <a:bodyPr vert="horz" wrap="square" lIns="91440" tIns="9144" rIns="91440" bIns="9144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0" u="none" strike="noStrike" kern="0" cap="none" spc="0" normalizeH="0" baseline="0" noProof="0" dirty="0">
                <a:ln>
                  <a:noFill/>
                </a:ln>
                <a:solidFill>
                  <a:srgbClr val="FF0000"/>
                </a:solidFill>
                <a:effectLst/>
                <a:uLnTx/>
                <a:uFillTx/>
                <a:latin typeface="Arial"/>
                <a:ea typeface="+mn-ea"/>
                <a:cs typeface="+mn-cs"/>
              </a:rPr>
              <a:t>Science Based</a:t>
            </a:r>
          </a:p>
        </p:txBody>
      </p:sp>
    </p:spTree>
    <p:extLst>
      <p:ext uri="{BB962C8B-B14F-4D97-AF65-F5344CB8AC3E}">
        <p14:creationId xmlns:p14="http://schemas.microsoft.com/office/powerpoint/2010/main" val="1399837052"/>
      </p:ext>
    </p:extLst>
  </p:cSld>
  <p:clrMapOvr>
    <a:masterClrMapping/>
  </p:clrMapOvr>
  <p:transition/>
</p:sld>
</file>

<file path=ppt/slides/slide29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http://www.bbc.com/news/world-us-canada-34341009</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03830" y="183711"/>
            <a:ext cx="609657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18029" y="182571"/>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17F8234-5E05-5EC1-186A-B02CB8E315C8}"/>
              </a:ext>
            </a:extLst>
          </p:cNvPr>
          <p:cNvSpPr txBox="1">
            <a:spLocks noChangeArrowheads="1"/>
          </p:cNvSpPr>
          <p:nvPr/>
        </p:nvSpPr>
        <p:spPr bwMode="auto">
          <a:xfrm>
            <a:off x="3153488" y="56461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101712951"/>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2010-2026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840277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0295068-6F09-DA83-73D4-F55C1CA19BBB}"/>
              </a:ext>
            </a:extLst>
          </p:cNvPr>
          <p:cNvSpPr txBox="1"/>
          <p:nvPr/>
        </p:nvSpPr>
        <p:spPr>
          <a:xfrm>
            <a:off x="2012617" y="6564542"/>
            <a:ext cx="4884671" cy="215444"/>
          </a:xfrm>
          <a:prstGeom prst="rect">
            <a:avLst/>
          </a:prstGeom>
          <a:noFill/>
        </p:spPr>
        <p:txBody>
          <a:bodyPr wrap="none" rtlCol="0">
            <a:spAutoFit/>
          </a:bodyPr>
          <a:lstStyle/>
          <a:p>
            <a:r>
              <a:rPr lang="en-US" sz="800" dirty="0">
                <a:solidFill>
                  <a:prstClr val="black"/>
                </a:solidFill>
                <a:latin typeface="Arial" charset="0"/>
                <a:hlinkClick r:id="rId2"/>
              </a:rPr>
              <a:t>https://www.bbc.com/future/article/20180905-how-genes-influence-achievement-and-success-in-school</a:t>
            </a:r>
            <a:endParaRPr lang="en-US" sz="800" dirty="0">
              <a:solidFill>
                <a:prstClr val="black"/>
              </a:solidFill>
              <a:latin typeface="Arial" charset="0"/>
            </a:endParaRPr>
          </a:p>
        </p:txBody>
      </p:sp>
      <p:pic>
        <p:nvPicPr>
          <p:cNvPr id="3" name="Picture 2">
            <a:extLst>
              <a:ext uri="{FF2B5EF4-FFF2-40B4-BE49-F238E27FC236}">
                <a16:creationId xmlns:a16="http://schemas.microsoft.com/office/drawing/2014/main" id="{45921FED-56AF-CCE2-48BC-568D52FD4D6B}"/>
              </a:ext>
            </a:extLst>
          </p:cNvPr>
          <p:cNvPicPr>
            <a:picLocks noChangeAspect="1"/>
          </p:cNvPicPr>
          <p:nvPr/>
        </p:nvPicPr>
        <p:blipFill>
          <a:blip r:embed="rId3"/>
          <a:stretch>
            <a:fillRect/>
          </a:stretch>
        </p:blipFill>
        <p:spPr>
          <a:xfrm>
            <a:off x="1379678" y="457452"/>
            <a:ext cx="6400800" cy="6087840"/>
          </a:xfrm>
          <a:prstGeom prst="rect">
            <a:avLst/>
          </a:prstGeom>
        </p:spPr>
      </p:pic>
      <p:sp>
        <p:nvSpPr>
          <p:cNvPr id="5" name="TextBox 4">
            <a:extLst>
              <a:ext uri="{FF2B5EF4-FFF2-40B4-BE49-F238E27FC236}">
                <a16:creationId xmlns:a16="http://schemas.microsoft.com/office/drawing/2014/main" id="{3F64496C-BB88-2C6C-7749-36C869FCE9C6}"/>
              </a:ext>
            </a:extLst>
          </p:cNvPr>
          <p:cNvSpPr txBox="1"/>
          <p:nvPr/>
        </p:nvSpPr>
        <p:spPr>
          <a:xfrm>
            <a:off x="1405290" y="1383094"/>
            <a:ext cx="2615641" cy="369332"/>
          </a:xfrm>
          <a:prstGeom prst="rect">
            <a:avLst/>
          </a:prstGeom>
          <a:solidFill>
            <a:schemeClr val="bg1"/>
          </a:solidFill>
        </p:spPr>
        <p:txBody>
          <a:bodyPr wrap="square">
            <a:spAutoFit/>
          </a:bodyPr>
          <a:lstStyle/>
          <a:p>
            <a:r>
              <a:rPr lang="en-US" dirty="0">
                <a:solidFill>
                  <a:schemeClr val="tx1">
                    <a:lumMod val="95000"/>
                    <a:lumOff val="5000"/>
                  </a:schemeClr>
                </a:solidFill>
              </a:rPr>
              <a:t>7 September 2018</a:t>
            </a:r>
          </a:p>
        </p:txBody>
      </p:sp>
      <p:pic>
        <p:nvPicPr>
          <p:cNvPr id="9" name="Picture 8">
            <a:extLst>
              <a:ext uri="{FF2B5EF4-FFF2-40B4-BE49-F238E27FC236}">
                <a16:creationId xmlns:a16="http://schemas.microsoft.com/office/drawing/2014/main" id="{1ACE4BCD-5D2F-8774-F9FA-F0556AC664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66830" y="1036951"/>
            <a:ext cx="1270000" cy="609600"/>
          </a:xfrm>
          <a:prstGeom prst="rect">
            <a:avLst/>
          </a:prstGeom>
        </p:spPr>
      </p:pic>
      <p:sp>
        <p:nvSpPr>
          <p:cNvPr id="2" name="AutoShape 8">
            <a:extLst>
              <a:ext uri="{FF2B5EF4-FFF2-40B4-BE49-F238E27FC236}">
                <a16:creationId xmlns:a16="http://schemas.microsoft.com/office/drawing/2014/main" id="{489B62EA-4431-5469-F91D-CADBC46E5792}"/>
              </a:ext>
            </a:extLst>
          </p:cNvPr>
          <p:cNvSpPr>
            <a:spLocks noChangeArrowheads="1"/>
          </p:cNvSpPr>
          <p:nvPr/>
        </p:nvSpPr>
        <p:spPr bwMode="auto">
          <a:xfrm rot="7705331">
            <a:off x="5967307" y="750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224493302"/>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2118" y="136306"/>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4" name="Rectangle 3"/>
          <p:cNvSpPr/>
          <p:nvPr/>
        </p:nvSpPr>
        <p:spPr>
          <a:xfrm>
            <a:off x="1741715" y="5936342"/>
            <a:ext cx="5370286" cy="537029"/>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pic>
        <p:nvPicPr>
          <p:cNvPr id="10"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0960C880-CF1B-0AB4-BF2F-9837629BD0E1}"/>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
        <p:nvSpPr>
          <p:cNvPr id="3" name="AutoShape 8">
            <a:extLst>
              <a:ext uri="{FF2B5EF4-FFF2-40B4-BE49-F238E27FC236}">
                <a16:creationId xmlns:a16="http://schemas.microsoft.com/office/drawing/2014/main" id="{9E4778D2-6B4F-FD8C-A03A-CC0009B925C4}"/>
              </a:ext>
            </a:extLst>
          </p:cNvPr>
          <p:cNvSpPr>
            <a:spLocks noChangeArrowheads="1"/>
          </p:cNvSpPr>
          <p:nvPr/>
        </p:nvSpPr>
        <p:spPr bwMode="auto">
          <a:xfrm rot="8729582">
            <a:off x="3277473" y="87168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434927992"/>
      </p:ext>
    </p:extLst>
  </p:cSld>
  <p:clrMapOvr>
    <a:masterClrMapping/>
  </p:clrMapOvr>
  <p:transition/>
</p:sld>
</file>

<file path=ppt/slides/slide30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2291457"/>
            <a:ext cx="8430769"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4" name="Rectangle 3">
            <a:extLst>
              <a:ext uri="{FF2B5EF4-FFF2-40B4-BE49-F238E27FC236}">
                <a16:creationId xmlns:a16="http://schemas.microsoft.com/office/drawing/2014/main" id="{2FFF1B69-3998-0E13-280E-21C0D74DE5FF}"/>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845639654"/>
      </p:ext>
    </p:extLst>
  </p:cSld>
  <p:clrMapOvr>
    <a:masterClrMapping/>
  </p:clrMapOvr>
  <p:transition/>
</p:sld>
</file>

<file path=ppt/slides/slide3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7048" y="688305"/>
            <a:ext cx="8686800" cy="5344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a:hlinkClick r:id="rId4"/>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http://www.bbc.com/news/science-environment-34342808</a:t>
            </a:r>
            <a:endParaRPr lang="en-US" sz="800" dirty="0">
              <a:solidFill>
                <a:srgbClr val="FFFFFF"/>
              </a:solidFill>
              <a:latin typeface="Arial" charset="0"/>
            </a:endParaRPr>
          </a:p>
        </p:txBody>
      </p:sp>
      <p:sp>
        <p:nvSpPr>
          <p:cNvPr id="8" name="Rectangle 7"/>
          <p:cNvSpPr/>
          <p:nvPr/>
        </p:nvSpPr>
        <p:spPr>
          <a:xfrm>
            <a:off x="263288" y="1464159"/>
            <a:ext cx="7862637" cy="71478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Rectangle 3">
            <a:extLst>
              <a:ext uri="{FF2B5EF4-FFF2-40B4-BE49-F238E27FC236}">
                <a16:creationId xmlns:a16="http://schemas.microsoft.com/office/drawing/2014/main" id="{7B4EC876-D1FE-E31D-4FB1-1B959CFCC125}"/>
              </a:ext>
            </a:extLst>
          </p:cNvPr>
          <p:cNvSpPr txBox="1">
            <a:spLocks noChangeArrowheads="1"/>
          </p:cNvSpPr>
          <p:nvPr/>
        </p:nvSpPr>
        <p:spPr bwMode="auto">
          <a:xfrm>
            <a:off x="3175471"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1217389423"/>
      </p:ext>
    </p:extLst>
  </p:cSld>
  <p:clrMapOvr>
    <a:masterClrMapping/>
  </p:clrMapOvr>
  <p:transition/>
</p:sld>
</file>

<file path=ppt/slides/slide3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142918" y="6583381"/>
            <a:ext cx="2828018"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http://www.bbc.com/news/science-environment-34342808</a:t>
            </a:r>
            <a:endParaRPr lang="en-US" sz="800" dirty="0">
              <a:solidFill>
                <a:srgbClr val="FFFFFF"/>
              </a:solidFill>
              <a:latin typeface="Arial" charset="0"/>
            </a:endParaRPr>
          </a:p>
        </p:txBody>
      </p:sp>
      <p:pic>
        <p:nvPicPr>
          <p:cNvPr id="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1958" y="197539"/>
            <a:ext cx="5860973"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3">
            <a:extLst>
              <a:ext uri="{FF2B5EF4-FFF2-40B4-BE49-F238E27FC236}">
                <a16:creationId xmlns:a16="http://schemas.microsoft.com/office/drawing/2014/main" id="{613D40C9-77C1-C4DC-7F50-0958ED8FBFFD}"/>
              </a:ext>
            </a:extLst>
          </p:cNvPr>
          <p:cNvSpPr txBox="1">
            <a:spLocks noChangeArrowheads="1"/>
          </p:cNvSpPr>
          <p:nvPr/>
        </p:nvSpPr>
        <p:spPr bwMode="auto">
          <a:xfrm>
            <a:off x="3153488" y="581938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Rectangle 3">
            <a:extLst>
              <a:ext uri="{FF2B5EF4-FFF2-40B4-BE49-F238E27FC236}">
                <a16:creationId xmlns:a16="http://schemas.microsoft.com/office/drawing/2014/main" id="{1D98DA71-F0A2-5D01-5530-E1E16A1873F7}"/>
              </a:ext>
            </a:extLst>
          </p:cNvPr>
          <p:cNvSpPr/>
          <p:nvPr/>
        </p:nvSpPr>
        <p:spPr>
          <a:xfrm>
            <a:off x="1694751" y="5251471"/>
            <a:ext cx="5748530" cy="567916"/>
          </a:xfrm>
          <a:prstGeom prst="rect">
            <a:avLst/>
          </a:pr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200373856"/>
      </p:ext>
    </p:extLst>
  </p:cSld>
  <p:clrMapOvr>
    <a:masterClrMapping/>
  </p:clrMapOvr>
  <p:transition/>
</p:sld>
</file>

<file path=ppt/slides/slide3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92939" y="158307"/>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4" descr="https://encrypted-tbn3.gstatic.com/images?q=tbn:ANd9GcRou-EA1EfjXvjRUW5lQldyameXAutI_26oWaZphPHJSTD1I34nrAFcfSu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11637" y="821187"/>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3">
            <a:extLst>
              <a:ext uri="{FF2B5EF4-FFF2-40B4-BE49-F238E27FC236}">
                <a16:creationId xmlns:a16="http://schemas.microsoft.com/office/drawing/2014/main" id="{688909C9-6230-A842-6B7A-9729A18E7CE2}"/>
              </a:ext>
            </a:extLst>
          </p:cNvPr>
          <p:cNvSpPr txBox="1">
            <a:spLocks noChangeArrowheads="1"/>
          </p:cNvSpPr>
          <p:nvPr/>
        </p:nvSpPr>
        <p:spPr bwMode="auto">
          <a:xfrm>
            <a:off x="3153488" y="483760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39B94049-D7D7-A55E-D685-6DAF11E012BE}"/>
              </a:ext>
            </a:extLst>
          </p:cNvPr>
          <p:cNvSpPr>
            <a:spLocks noChangeArrowheads="1"/>
          </p:cNvSpPr>
          <p:nvPr/>
        </p:nvSpPr>
        <p:spPr bwMode="auto">
          <a:xfrm rot="8528514">
            <a:off x="5256107" y="7762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44868137"/>
      </p:ext>
    </p:extLst>
  </p:cSld>
  <p:clrMapOvr>
    <a:masterClrMapping/>
  </p:clrMapOvr>
  <p:transition/>
</p:sld>
</file>

<file path=ppt/slides/slide305.xml><?xml version="1.0" encoding="utf-8"?>
<p:sld xmlns:a="http://schemas.openxmlformats.org/drawingml/2006/main" xmlns:r="http://schemas.openxmlformats.org/officeDocument/2006/relationships" xmlns:p="http://schemas.openxmlformats.org/presentationml/2006/main" showMasterSp="0">
  <p:cSld>
    <p:bg>
      <p:bgPr>
        <a:solidFill>
          <a:srgbClr val="030E28"/>
        </a:solidFill>
        <a:effectLst/>
      </p:bgPr>
    </p:bg>
    <p:spTree>
      <p:nvGrpSpPr>
        <p:cNvPr id="1" name="">
          <a:extLst>
            <a:ext uri="{FF2B5EF4-FFF2-40B4-BE49-F238E27FC236}">
              <a16:creationId xmlns:a16="http://schemas.microsoft.com/office/drawing/2014/main" id="{C2B4D673-4FC3-7D0A-7A56-2421765354E7}"/>
            </a:ext>
          </a:extLst>
        </p:cNvPr>
        <p:cNvGrpSpPr/>
        <p:nvPr/>
      </p:nvGrpSpPr>
      <p:grpSpPr>
        <a:xfrm>
          <a:off x="0" y="0"/>
          <a:ext cx="0" cy="0"/>
          <a:chOff x="0" y="0"/>
          <a:chExt cx="0" cy="0"/>
        </a:xfrm>
      </p:grpSpPr>
      <p:pic>
        <p:nvPicPr>
          <p:cNvPr id="6" name="Picture 5">
            <a:extLst>
              <a:ext uri="{FF2B5EF4-FFF2-40B4-BE49-F238E27FC236}">
                <a16:creationId xmlns:a16="http://schemas.microsoft.com/office/drawing/2014/main" id="{37AC7666-DFDB-104F-35B8-7E669220B9F1}"/>
              </a:ext>
            </a:extLst>
          </p:cNvPr>
          <p:cNvPicPr>
            <a:picLocks noChangeAspect="1"/>
          </p:cNvPicPr>
          <p:nvPr/>
        </p:nvPicPr>
        <p:blipFill>
          <a:blip r:embed="rId3"/>
          <a:stretch>
            <a:fillRect/>
          </a:stretch>
        </p:blipFill>
        <p:spPr>
          <a:xfrm>
            <a:off x="422248" y="978462"/>
            <a:ext cx="5314058" cy="5564459"/>
          </a:xfrm>
          <a:prstGeom prst="rect">
            <a:avLst/>
          </a:prstGeom>
        </p:spPr>
      </p:pic>
      <p:pic>
        <p:nvPicPr>
          <p:cNvPr id="10" name="Picture 9">
            <a:extLst>
              <a:ext uri="{FF2B5EF4-FFF2-40B4-BE49-F238E27FC236}">
                <a16:creationId xmlns:a16="http://schemas.microsoft.com/office/drawing/2014/main" id="{5F5AE004-7271-B032-B8CB-CC8629AFDAC2}"/>
              </a:ext>
            </a:extLst>
          </p:cNvPr>
          <p:cNvPicPr>
            <a:picLocks noChangeAspect="1"/>
          </p:cNvPicPr>
          <p:nvPr/>
        </p:nvPicPr>
        <p:blipFill>
          <a:blip r:embed="rId4"/>
          <a:stretch>
            <a:fillRect/>
          </a:stretch>
        </p:blipFill>
        <p:spPr>
          <a:xfrm>
            <a:off x="5295211" y="2090096"/>
            <a:ext cx="3805272" cy="3564213"/>
          </a:xfrm>
          <a:prstGeom prst="rect">
            <a:avLst/>
          </a:prstGeom>
        </p:spPr>
      </p:pic>
      <p:sp>
        <p:nvSpPr>
          <p:cNvPr id="11" name="Rectangle 3">
            <a:extLst>
              <a:ext uri="{FF2B5EF4-FFF2-40B4-BE49-F238E27FC236}">
                <a16:creationId xmlns:a16="http://schemas.microsoft.com/office/drawing/2014/main" id="{6E756900-F14D-9507-6F6D-1849CB2A5857}"/>
              </a:ext>
            </a:extLst>
          </p:cNvPr>
          <p:cNvSpPr txBox="1">
            <a:spLocks noChangeArrowheads="1"/>
          </p:cNvSpPr>
          <p:nvPr/>
        </p:nvSpPr>
        <p:spPr bwMode="auto">
          <a:xfrm>
            <a:off x="5828192" y="5534933"/>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marL="0" marR="0" lvl="0" indent="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2800" b="1" i="0" u="none" strike="noStrike" kern="0" cap="none" spc="0" normalizeH="0" baseline="0" noProof="0" dirty="0">
                <a:ln>
                  <a:noFill/>
                </a:ln>
                <a:solidFill>
                  <a:srgbClr val="FF0000"/>
                </a:solidFill>
                <a:effectLst/>
                <a:uLnTx/>
                <a:uFillTx/>
                <a:latin typeface="Arial"/>
                <a:ea typeface="+mn-ea"/>
                <a:cs typeface="+mn-cs"/>
              </a:rPr>
              <a:t>Faith Based</a:t>
            </a:r>
          </a:p>
        </p:txBody>
      </p:sp>
      <p:sp>
        <p:nvSpPr>
          <p:cNvPr id="12" name="Text Box 2">
            <a:hlinkClick r:id="rId5"/>
            <a:extLst>
              <a:ext uri="{FF2B5EF4-FFF2-40B4-BE49-F238E27FC236}">
                <a16:creationId xmlns:a16="http://schemas.microsoft.com/office/drawing/2014/main" id="{41034744-8326-021C-537D-08A51265D84D}"/>
              </a:ext>
            </a:extLst>
          </p:cNvPr>
          <p:cNvSpPr txBox="1">
            <a:spLocks noChangeArrowheads="1"/>
          </p:cNvSpPr>
          <p:nvPr/>
        </p:nvSpPr>
        <p:spPr bwMode="auto">
          <a:xfrm>
            <a:off x="2124209" y="6583381"/>
            <a:ext cx="486543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6"/>
              </a:rPr>
              <a:t>https://www.eenews.net/articles/how-trumps-assault-on-science-is-blinding-america-to-climate-change/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4" name="Picture 13">
            <a:extLst>
              <a:ext uri="{FF2B5EF4-FFF2-40B4-BE49-F238E27FC236}">
                <a16:creationId xmlns:a16="http://schemas.microsoft.com/office/drawing/2014/main" id="{302A06D1-80A8-2FC6-F0DE-5E4556399B07}"/>
              </a:ext>
            </a:extLst>
          </p:cNvPr>
          <p:cNvPicPr>
            <a:picLocks noChangeAspect="1"/>
          </p:cNvPicPr>
          <p:nvPr/>
        </p:nvPicPr>
        <p:blipFill>
          <a:blip r:embed="rId7"/>
          <a:stretch>
            <a:fillRect/>
          </a:stretch>
        </p:blipFill>
        <p:spPr>
          <a:xfrm>
            <a:off x="372322" y="253592"/>
            <a:ext cx="1562318" cy="609685"/>
          </a:xfrm>
          <a:prstGeom prst="rect">
            <a:avLst/>
          </a:prstGeom>
        </p:spPr>
      </p:pic>
    </p:spTree>
    <p:extLst>
      <p:ext uri="{BB962C8B-B14F-4D97-AF65-F5344CB8AC3E}">
        <p14:creationId xmlns:p14="http://schemas.microsoft.com/office/powerpoint/2010/main" val="3004746781"/>
      </p:ext>
    </p:extLst>
  </p:cSld>
  <p:clrMapOvr>
    <a:masterClrMapping/>
  </p:clrMapOvr>
  <p:transition/>
</p:sld>
</file>

<file path=ppt/slides/slide3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3237495" y="6583381"/>
            <a:ext cx="263886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http://www.bbc.com/news/world-us-canada-34337942</a:t>
            </a:r>
            <a:endParaRPr lang="en-US" sz="800" dirty="0">
              <a:solidFill>
                <a:srgbClr val="FFFFFF"/>
              </a:solidFill>
              <a:latin typeface="Arial" charset="0"/>
            </a:endParaRPr>
          </a:p>
        </p:txBody>
      </p:sp>
      <p:pic>
        <p:nvPicPr>
          <p:cNvPr id="5"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1037" y="182581"/>
            <a:ext cx="5806364"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00273" y="172821"/>
            <a:ext cx="612202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3"/>
          <p:cNvSpPr txBox="1">
            <a:spLocks noChangeArrowheads="1"/>
          </p:cNvSpPr>
          <p:nvPr/>
        </p:nvSpPr>
        <p:spPr bwMode="auto">
          <a:xfrm>
            <a:off x="1016678" y="4981985"/>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9" name="Rectangle 3"/>
          <p:cNvSpPr txBox="1">
            <a:spLocks noChangeArrowheads="1"/>
          </p:cNvSpPr>
          <p:nvPr/>
        </p:nvSpPr>
        <p:spPr bwMode="auto">
          <a:xfrm>
            <a:off x="5745424" y="4974731"/>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Faith Based</a:t>
            </a:r>
          </a:p>
        </p:txBody>
      </p:sp>
    </p:spTree>
    <p:extLst>
      <p:ext uri="{BB962C8B-B14F-4D97-AF65-F5344CB8AC3E}">
        <p14:creationId xmlns:p14="http://schemas.microsoft.com/office/powerpoint/2010/main" val="402851469"/>
      </p:ext>
    </p:extLst>
  </p:cSld>
  <p:clrMapOvr>
    <a:masterClrMapping/>
  </p:clrMapOvr>
  <p:transition/>
</p:sld>
</file>

<file path=ppt/slides/slide3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4309904" y="6583381"/>
            <a:ext cx="49404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source</a:t>
            </a:r>
            <a:endParaRPr lang="en-US" sz="800" dirty="0">
              <a:solidFill>
                <a:srgbClr val="FFFFFF"/>
              </a:solidFill>
              <a:latin typeface="Arial" charset="0"/>
            </a:endParaRPr>
          </a:p>
        </p:txBody>
      </p:sp>
      <p:pic>
        <p:nvPicPr>
          <p:cNvPr id="7171"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80854" y="170903"/>
            <a:ext cx="71852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172"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4073" y="1284751"/>
            <a:ext cx="2354260" cy="427286"/>
          </a:xfrm>
          <a:prstGeom prst="rect">
            <a:avLst/>
          </a:prstGeom>
          <a:solidFill>
            <a:srgbClr val="FFFFFF"/>
          </a:solidFill>
          <a:ln>
            <a:noFill/>
          </a:ln>
        </p:spPr>
      </p:pic>
      <p:sp>
        <p:nvSpPr>
          <p:cNvPr id="2" name="Rectangle 3">
            <a:extLst>
              <a:ext uri="{FF2B5EF4-FFF2-40B4-BE49-F238E27FC236}">
                <a16:creationId xmlns:a16="http://schemas.microsoft.com/office/drawing/2014/main" id="{F051E350-9362-5432-F417-86CCED9DAEF5}"/>
              </a:ext>
            </a:extLst>
          </p:cNvPr>
          <p:cNvSpPr txBox="1">
            <a:spLocks noChangeArrowheads="1"/>
          </p:cNvSpPr>
          <p:nvPr/>
        </p:nvSpPr>
        <p:spPr bwMode="auto">
          <a:xfrm>
            <a:off x="1796325" y="558837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3" name="AutoShape 8">
            <a:extLst>
              <a:ext uri="{FF2B5EF4-FFF2-40B4-BE49-F238E27FC236}">
                <a16:creationId xmlns:a16="http://schemas.microsoft.com/office/drawing/2014/main" id="{F895F8CD-6D00-E975-6B6E-96BE46BA1BE6}"/>
              </a:ext>
            </a:extLst>
          </p:cNvPr>
          <p:cNvSpPr>
            <a:spLocks noChangeArrowheads="1"/>
          </p:cNvSpPr>
          <p:nvPr/>
        </p:nvSpPr>
        <p:spPr bwMode="auto">
          <a:xfrm rot="8146718">
            <a:off x="51037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F723E747-B9DA-0AA1-AE2E-5AE542C08AA2}"/>
              </a:ext>
            </a:extLst>
          </p:cNvPr>
          <p:cNvSpPr/>
          <p:nvPr/>
        </p:nvSpPr>
        <p:spPr>
          <a:xfrm>
            <a:off x="6158393" y="1164657"/>
            <a:ext cx="1811325" cy="490362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86DDD1C-CA35-C41F-746F-B1A1FF37D353}"/>
              </a:ext>
            </a:extLst>
          </p:cNvPr>
          <p:cNvSpPr/>
          <p:nvPr/>
        </p:nvSpPr>
        <p:spPr>
          <a:xfrm>
            <a:off x="5784784" y="6169794"/>
            <a:ext cx="702644" cy="37303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12918983"/>
      </p:ext>
    </p:extLst>
  </p:cSld>
  <p:clrMapOvr>
    <a:masterClrMapping/>
  </p:clrMapOvr>
  <p:transition/>
</p:sld>
</file>

<file path=ppt/slides/slide30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07811776"/>
      </p:ext>
    </p:extLst>
  </p:cSld>
  <p:clrMapOvr>
    <a:masterClrMapping/>
  </p:clrMapOvr>
  <p:transition/>
</p:sld>
</file>

<file path=ppt/slides/slide30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7014754"/>
          </a:xfrm>
          <a:prstGeom prst="rect">
            <a:avLst/>
          </a:prstGeom>
        </p:spPr>
      </p:pic>
      <p:sp>
        <p:nvSpPr>
          <p:cNvPr id="3" name="Rectangle 3"/>
          <p:cNvSpPr txBox="1">
            <a:spLocks noChangeArrowheads="1"/>
          </p:cNvSpPr>
          <p:nvPr/>
        </p:nvSpPr>
        <p:spPr bwMode="auto">
          <a:xfrm>
            <a:off x="5893463" y="5838336"/>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1" name="Rectangle 10"/>
          <p:cNvSpPr/>
          <p:nvPr/>
        </p:nvSpPr>
        <p:spPr>
          <a:xfrm>
            <a:off x="2102743" y="5827826"/>
            <a:ext cx="3063659" cy="830997"/>
          </a:xfrm>
          <a:prstGeom prst="rect">
            <a:avLst/>
          </a:prstGeom>
        </p:spPr>
        <p:txBody>
          <a:bodyPr wrap="none">
            <a:spAutoFit/>
          </a:bodyPr>
          <a:lstStyle/>
          <a:p>
            <a:pPr algn="ctr"/>
            <a:r>
              <a:rPr lang="en-US" sz="2400" b="1" dirty="0">
                <a:solidFill>
                  <a:srgbClr val="000000"/>
                </a:solidFill>
              </a:rPr>
              <a:t>Tenzin </a:t>
            </a:r>
            <a:r>
              <a:rPr lang="en-US" sz="2400" b="1" dirty="0" err="1">
                <a:solidFill>
                  <a:srgbClr val="000000"/>
                </a:solidFill>
              </a:rPr>
              <a:t>Gyatso</a:t>
            </a:r>
            <a:endParaRPr lang="en-US" sz="2400" b="1" dirty="0">
              <a:solidFill>
                <a:srgbClr val="000000"/>
              </a:solidFill>
            </a:endParaRPr>
          </a:p>
          <a:p>
            <a:pPr algn="ctr"/>
            <a:r>
              <a:rPr lang="en-US" sz="2400" b="1" i="1" dirty="0">
                <a:solidFill>
                  <a:srgbClr val="000000"/>
                </a:solidFill>
              </a:rPr>
              <a:t>The 14</a:t>
            </a:r>
            <a:r>
              <a:rPr lang="en-US" sz="2400" b="1" i="1" baseline="30000" dirty="0">
                <a:solidFill>
                  <a:srgbClr val="000000"/>
                </a:solidFill>
              </a:rPr>
              <a:t>th</a:t>
            </a:r>
            <a:r>
              <a:rPr lang="en-US" sz="2400" b="1" i="1" dirty="0">
                <a:solidFill>
                  <a:srgbClr val="000000"/>
                </a:solidFill>
              </a:rPr>
              <a:t> Dalai Lama</a:t>
            </a:r>
            <a:endParaRPr lang="en-US" sz="2400" b="1" dirty="0">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3094" name="Picture 22" descr="http://www.williampetruzzo.com/wp-content/uploads/2014/08/The-universe-in-a-single-atom-dalai-lama-book-cover.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82123" y="1413694"/>
            <a:ext cx="2816352" cy="43404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820413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151FFFA-55AA-5129-19B7-C347D0298922}"/>
              </a:ext>
            </a:extLst>
          </p:cNvPr>
          <p:cNvPicPr>
            <a:picLocks noChangeAspect="1"/>
          </p:cNvPicPr>
          <p:nvPr/>
        </p:nvPicPr>
        <p:blipFill>
          <a:blip r:embed="rId2"/>
          <a:stretch>
            <a:fillRect/>
          </a:stretch>
        </p:blipFill>
        <p:spPr>
          <a:xfrm>
            <a:off x="1142040" y="236919"/>
            <a:ext cx="6858000" cy="6377941"/>
          </a:xfrm>
          <a:prstGeom prst="rect">
            <a:avLst/>
          </a:prstGeom>
        </p:spPr>
      </p:pic>
      <p:pic>
        <p:nvPicPr>
          <p:cNvPr id="5" name="Picture 4" descr="A blue and white logo&#10;&#10;Description automatically generated">
            <a:extLst>
              <a:ext uri="{FF2B5EF4-FFF2-40B4-BE49-F238E27FC236}">
                <a16:creationId xmlns:a16="http://schemas.microsoft.com/office/drawing/2014/main" id="{7CBF0D7A-48FD-B434-07CB-C0D9C7265C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4601" y="950670"/>
            <a:ext cx="1828800" cy="402566"/>
          </a:xfrm>
          <a:prstGeom prst="rect">
            <a:avLst/>
          </a:prstGeom>
        </p:spPr>
      </p:pic>
      <p:sp>
        <p:nvSpPr>
          <p:cNvPr id="7" name="TextBox 6">
            <a:extLst>
              <a:ext uri="{FF2B5EF4-FFF2-40B4-BE49-F238E27FC236}">
                <a16:creationId xmlns:a16="http://schemas.microsoft.com/office/drawing/2014/main" id="{229D4635-7AB0-37FC-DF5F-14CE550FD800}"/>
              </a:ext>
            </a:extLst>
          </p:cNvPr>
          <p:cNvSpPr txBox="1"/>
          <p:nvPr/>
        </p:nvSpPr>
        <p:spPr>
          <a:xfrm>
            <a:off x="6387176" y="1310678"/>
            <a:ext cx="2002084" cy="369332"/>
          </a:xfrm>
          <a:prstGeom prst="rect">
            <a:avLst/>
          </a:prstGeom>
          <a:noFill/>
        </p:spPr>
        <p:txBody>
          <a:bodyPr wrap="square">
            <a:spAutoFit/>
          </a:bodyPr>
          <a:lstStyle/>
          <a:p>
            <a:r>
              <a:rPr lang="en-US" dirty="0">
                <a:solidFill>
                  <a:schemeClr val="tx1">
                    <a:lumMod val="95000"/>
                    <a:lumOff val="5000"/>
                  </a:schemeClr>
                </a:solidFill>
              </a:rPr>
              <a:t>8 February 2023</a:t>
            </a:r>
          </a:p>
        </p:txBody>
      </p:sp>
      <p:sp>
        <p:nvSpPr>
          <p:cNvPr id="8" name="TextBox 7">
            <a:extLst>
              <a:ext uri="{FF2B5EF4-FFF2-40B4-BE49-F238E27FC236}">
                <a16:creationId xmlns:a16="http://schemas.microsoft.com/office/drawing/2014/main" id="{A0295068-6F09-DA83-73D4-F55C1CA19BBB}"/>
              </a:ext>
            </a:extLst>
          </p:cNvPr>
          <p:cNvSpPr txBox="1"/>
          <p:nvPr/>
        </p:nvSpPr>
        <p:spPr>
          <a:xfrm>
            <a:off x="1796717" y="6564542"/>
            <a:ext cx="5532284" cy="215444"/>
          </a:xfrm>
          <a:prstGeom prst="rect">
            <a:avLst/>
          </a:prstGeom>
          <a:noFill/>
        </p:spPr>
        <p:txBody>
          <a:bodyPr wrap="none" rtlCol="0">
            <a:spAutoFit/>
          </a:bodyPr>
          <a:lstStyle/>
          <a:p>
            <a:r>
              <a:rPr lang="en-US" sz="800" dirty="0">
                <a:solidFill>
                  <a:prstClr val="black"/>
                </a:solidFill>
                <a:latin typeface="Arial" charset="0"/>
                <a:hlinkClick r:id="rId4"/>
              </a:rPr>
              <a:t>https://www.theguardian.com/football/2023/feb/08/goalscorers-natural-nurtured-footballers-coaches-scientists-strikers</a:t>
            </a:r>
            <a:endParaRPr lang="en-US" sz="800" dirty="0">
              <a:solidFill>
                <a:prstClr val="black"/>
              </a:solidFill>
              <a:latin typeface="Arial" charset="0"/>
            </a:endParaRPr>
          </a:p>
        </p:txBody>
      </p:sp>
      <p:sp>
        <p:nvSpPr>
          <p:cNvPr id="2" name="AutoShape 8">
            <a:extLst>
              <a:ext uri="{FF2B5EF4-FFF2-40B4-BE49-F238E27FC236}">
                <a16:creationId xmlns:a16="http://schemas.microsoft.com/office/drawing/2014/main" id="{D0B12AD4-21B6-DE81-9BE4-F8E5A24BB613}"/>
              </a:ext>
            </a:extLst>
          </p:cNvPr>
          <p:cNvSpPr>
            <a:spLocks noChangeArrowheads="1"/>
          </p:cNvSpPr>
          <p:nvPr/>
        </p:nvSpPr>
        <p:spPr bwMode="auto">
          <a:xfrm rot="7400072">
            <a:off x="64372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77445022"/>
      </p:ext>
    </p:extLst>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 name="AutoShape 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5" name="AutoShape 4"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6" name="AutoShape 6"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7" name="AutoShape 8"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8" name="AutoShape 10"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9" name="AutoShape 12" descr="data:image/jpeg;base64,/9j/4AAQSkZJRgABAQAAAQABAAD/2wBDABQODxIPDRQSEBIXFRQYHjIhHhwcHj0sLiQySUBMS0dARkVQWnNiUFVtVkVGZIhlbXd7gYKBTmCNl4x9lnN+gXz/2wBDARUXFx4aHjshITt8U0ZTfHx8fHx8fHx8fHx8fHx8fHx8fHx8fHx8fHx8fHx8fHx8fHx8fHx8fHx8fHx8fHx8fHz/wAARCAElAL4DASIAAhEBAxEB/8QAGwAAAgMBAQEAAAAAAAAAAAAABAUAAgMGAQf/xABHEAACAQMCAwQFCQYEBAYDAAABAgMABBESIQUxQRMiUWEGcYGRoRQjMjRzsbPB0RUzQlKy8CQ1cpJTYuHxFiWCoqPCQ1Rj/8QAGQEBAQEBAQEAAAAAAAAAAAAAAAECAwQF/8QAIxEBAQACAgICAgMBAAAAAAAAAAECEQMxEiFBUQQiExRhcf/aAAwDAQACEQMRAD8AdcNy9qzOSx7aUZO+wkYD4USVHhQ/Ch/g2+3m/EajCKrNYlaowrciqFaIGcN0J99DydoBs7e+jmWsnjzVQqlaYZxNIPUxoKWW7GcXEo/9Zp1JCDQstuDnaiE7Xl0D9Zm/3mqm9uv/ANmb/eaOmswRyoVrQryppdnPo48s63DzSPLggDU2cc6cuF07YBpTwOBZInafmGAA6HFHPaQrJkZJx1NRVJdX8Mg9RrBpJl+kCR4rvVnhU9Ns52/vyqgSMchtVRIpZZW0x6iPE9KuYmQZluG9Sn860idUTsx9GquwJzzPvoKdsFUrHqY+JYmq9rJjJD+w1CzH+EgeBrMqzHbl50NrGVs83Htrwyt0kP8AuqmlhsDmqEHoNzzom0a4fdRI/v3rP5RL1kfOOjGvDsfKqOAPaKJtr28xye1b1ajRNjM8k5DMxGnqc9RQAJz+dGcOP+Ib/R+YpWp2ZcJ+pN9vN+I1GEUJwj6kft5vxGo3FRpQiqkVfFTFEZFaoVrYiqkUA7JWLR0YVqhWqgFoQelYtAKYlKzeHUMcqBNc3a2zCENpHMkdKY2fEEuI9WsM2OWMUBd+j8UzM2sqx5HzpLNZ3vC5sxSsynbIz8cig6ppkJ2NV2Y7Utsp1mjCuWR/E0fCDk9QOdEEpGC2M4FWZlVdKL8OdYPL2WWHhQvbNLlgxC9TQGgZ5n2VV5o49yMClk/EFiRiG5eNJbni8krFc5TPqovbpTfWzNp1ANyxXrlT3gRXIJcLFdFvpL4mmlveGRRg7YzgdKbLDN3GSG5eVZMdS5qitqTJO/WvN8VUaatt6L4Uczvtju/mKAByTjNG8IJM7Z/kP3ipVnZxwj6ift5vxWo2guEfUT9vN+K1G1G3leYq1eURXFeEVfFeYoMyK8K1oRXmKIyK1jPKkEetz6h1NUueJ2turanyy/wgHn6+VKob6C4uTNezKoH0UyMVUHWyTSu1zJ3RjCL5Ve4t+1BLV43GuHgEduOXQE0LNxS2eMGOdz5CI/mKASSD5McqDjPMUVaSBkfBzsDQbcSgbK9ujMDgg7Gsbe9SG8VVI7NzpYeGetEMZXyhzQc9yqx42A8KImVu00hSxPLFLp45MsAgH+rA++gSXXaPIfA9KzSzncArGTmmUUTLKTK0eDz+eT9aZxXFmijVIoP2iH86jW7CFeHzsCSBkbUVbWslu6MQAwOzA8x4GmzX9kPoyJ/vX9aoJIZ942ycZxyJ86uk3VSw2ONhXmvGc5Iqr6Vbp553r0YO3PpVRpGNXSmPC/rDD/lP3igiVjQsxCAc2PKtODX8N1xGSOEMwWIkvjA5ipVnZ9wf6ift5vxWo6geD/UT9vN+K1HUbeVK9ryg8qV7UqCuKXcem7HhNzhyrshVMcycdPZTKg+J2b3kAWGRYpVOzlA23Ubg0RxVlw6NzJE1t2sjxxtGzMRgnn1Hj18K6Gf0WtBw5hDCpuR3s5OD5UMtjNw68geWTXIq6S68iM7E/GupgkEsSuvI/A9aJHHR+j8Ud3Z9tADFJES6nP0gOVC8b4EttC09rGSCy4VcnSMHPxxXczIpTluu4pVd5G2e6OnOhvTj34VclI3iXtdhkMcEeXqohuB3aqOyZgpAOllOc+HLem00sg5kADqy4oabvkAugQxal3wC2rTj34PqPlV0m1+KNMeGQqz9lNMVSQMQG8z7x7qXzcOtk7ojJIG7Ekk1snC4XWO6QFZMliFbUuQfHO/KpcwqIw6ltIwFxuNJ/ShsmngNuSTGGU8j4VSOZdQXsIjk472ae2+mVGR9LadiR4GvDYWJI1RFSvUE71NLsA9vIgDPZDH/ACjI+G/xoR2GsPahkIOdKnI9nWuoe4UqVWMt4eFBzKjyKSi9pzBAxjHKrolY2guToMp+kMgNzra9vUtdCCPtZm/gFWeOZ5AiTFVZSWB6jr7eVexWccBZl70h5udyaIAFpcXrh71yqcxGvT+/fT3g0SQzlI0CDszsPWKwCkD9KK4WT8rYH+Q/eKVZfZvwf6ift5vxWo6geD/UT9vN+K1HUaSpUqUHlSvalEeVK9ryooW/tvlEBAHeXlQPDLsW8pjl7quQG8m6H27D3U4pffWGtjLCO91HjVZv2OuMrGaR3TfSD5FFWd8rL8luSUI2Vm6eRNA38nZsQw1EbYFIlJb+6MAJj5jblQyZuLC3Zt2F0yLnwIU1a6sjcSMQxGd/GmPDeHiKSytzk98zMD05D/659tA1iiEUKpjG29KpLgW85t3AEchOh/AnpT+YAudqX3VjHcIUcbUQidJYrpAcKuScY51oLghzGQwYcsjYijjb9igjuWLINlkPT1/rQlxaYkzINSkZBG4IoILkZ7jaj4FsV72scZ1M6mRvPYUuktZ45SImyuObHlVbaGQyYKjUTvvnam10aTNiASrzjbWMHO3X4UUSdyWIGeq0NIGEJjf6bgqEyM+vyFbrIASATseVEevgcyDt4URwg5un2x3D94oOV1G/U+WKI4Kc3kneB7mMDpuKVZ2e8I+pH7eb8VqNoHhH1I/bzfiNR1RtK9rypREqVKlBKlSpQSpUqUGc8McqMJEVtuZG9Ib+10n5tiBjke999dFSi/8Am3ORy+NVKShJwPA9OVMeCW5F07yHU6oTnzJrBpgFyaK4DN2ovJPAqv3mjMHSDJNCyuqjet3fJoOcFjii0LPMDkEZFKixilIilkhzzHT3GnawDAOKGuYUKnKg0QMkcrgHWrbc9C/pVvksjblm9Skge4bVjFI1scgkxH3imkMqSIGUg5oAltmjPLY+G1adn4iimfxxWLyD21UCugwck70Xwf623L92d/aKDmJP0d9634CT8tkyB+7PL1ipWp2f8I+on7eb8RqOoHhH1I/bzfiNR1RtKlSpREqVKlBKlSpQSvalSqJQ95ardRlScNjY0RUoOM4hbXMMhTGF8aN4JIsFjPFn5ztNTZ6jGPyppxGFWk7wysgx6j40p4bEflVxGyaTHsR/MD/2oy2e6APOh5b5Vzv66w4tYXts2u2jM0Z/l3I9lILprvQdcMiA8yVIpskP/wBt2/0da++vJbxJBswNczDZzTHuoceNMIuEzHHzhUGmyyCrf/ESvHnKgb1r2b2TfNZMfVeePVRVnapaw6F3PUnrV5EznY4ogf5WkqjDb1i8+N9vXmhb2FY5Mq2jPuoTTKTgk4HI86bND3nAzmj/AEfcPfSY/wCEenmKRpbOxGW29VPPR2Hsrx9yfmz94qVqdui4R9SP2834jUdS7hoVuGSK7aVMs4LZxjMjda0dbVwF+VeGMSjOxJH30aG1KyeBZJFcs4IGBhsDr+tUaFIoyxeTSFIOBnY+QH3UBFShIYYbqETxyyMk2JF38yRsfXyrQ2SFidcm8gkwG6/p5UBFSsZLdJGYksC2ASpwdjnnVI0gtpN5u/pVcO4zsNqAmpUqVRKlSpQYXkfaQN4jelWvs72GbG0o0Pn+/GnhGQQetIeIxtHFIv8AFG2pT5UZyMZ/o7Y5UuuYxImGGQa0sr6O9tTj6aDDLWc7AL1JA6dKIBMATZRgV6oIPSvVaR2OAceqphhvpINVl6Bjc1V8KM8yelQa8k4OPXtVWLKDnbNBjIFYHWo36UA1uIJdUZPZnmM8q3uLyJWKvIFNDG7jJxryD1xzqNCxH15j1Ux4OALpv9B+8UusJg6FSe8PjTThYHyx/HQfvFL0Ts34R9Qb7ab8RqF9HIo5PR21SRFdWVshhkHvGiuEZ+QNjn2034jVThFrccP4bBayKjvGCCyvtzJ6jzqNs7MtYXFzaBXkhTQ8Kr3iockafUCp9QomK7M8l3A8fZyQAZw2QQwJBB9hrO5trowySQsvyiV01hW09wHdVPTbO/iTyqtnZzwXN7IyRKs4UKEY7YBG+2/roJwqUpwjh6JGzu1upHRRgDmelUuuIRycFuLia3YohaOWLXg5DYIBHPepHZ3kNtYQARyRwx6JUEhUMwAwScbjY7edZvwy5k4Hc2WIllldyGyQu7lvDbagcgADA5Cll2AfSHhxxuIpv/rTMEnmMGgbm1nk4paXUXZ9nCjqwZiCdWOW3lQFzSdlGX0O+MAKgySScVhFdu93LavDolRA697KsDkc+m4rO9W/kikFvpQhRjD7tuM742OAQD5+VVtLSaHiMk7RxrG0KoArEkEFjuTzO43oMv20RZpdtZydhrKyMGB097TsOZ3opL5jfi1lt3i1qWjcsCGAxnkduYoM8LuP2C1hqi7UuWzqOnHaavDwo2W2kfiVtcDT2cSOrAnfLafLyoKm+Ky2wa3dY7hiisxwwOCRlfAgGrX8Akj145DB9VBQ2V8ZLSWdYmlilLSOZCS3dYbbbDcbU4IBBB5GhXE2we14m5XbHPwpzcO6xkrAzrjmu/wrLiNn2VzrC5P3ii7c9pbgrzFVzKf2lAISwYKRsQdjSx/SBVc4i1e2jOK20Lue3VUBOc4wR7aWPBa2zAx6XxzyQfvos01HGL2cf4e2AGeeNqHknvJ3KSTlj1EfJfWap2vypsSO2kclXl6qNt4wi6UXSOpqD23tYokHcUseZPOthbL5eyrqmkDGDvWuMCqgJoOwbtI13HMDqKbcI3uSw5GM/eKGZMjnuelEcHTRdOB9HQceW4pVnZzwhQbI5/4834jUdpHh8aF4Zj5Hty7WX+tqMqNq6R/ZqsagxqTnJUda0qsX7pP9I+6ippH9mvdI8PjXuKmKI80j+zU0j+zVsVMUVXSP7NTQPD41avCQBuaI80Dw+NTQv9ml99xyxsQe2mXV/KNz7q5689L5piUsYdI/nf8ASht1zvHGMswA9dAycbtVlWJWLsxwNIyK5SKa6um13UzPnp091Fxp/iY9IydQq6ZuTornNwgIHeA2/ShLXKOwGwNGMwjjyeeKXC7QXIDEDUceuiL8RtxPE224GD51zM/Cwh/dhj1rte6V36ig5YI2bcCg5iCyK6e7jzo5YdC8iaaGFVHh7Kp2an2UQDpI5jHsqMR+tEOoGaGlAIwRheu9UUzldWCAeVG8JYG5bH8h+8UpurtYgd81r6NTyT8SlJ+h2Rx68ipVnbrOFLpsyD/xZT/8jUZQfCRiyP20v4jUbUbTFVi/dJ/pH3Vaqxfuk/0j7qC1e14WA5nFCXHE7W2Hzkyg+Gd6Ays5Z44VLSMFA6k1zd96UgAi2Q/6mrnb3idxcMTK5Y+HhRNurvvSe2gBEIMreWwrl+I+kd7eZVX7ND0Tb40rJZznfJqhwm/WpsVyWbc5Jplw+31MCRS5O84xvT2zTQg8asSi0j76qo2G5pvYQKkfbMMk8vKubvOIi11RxnLkb46V0loxFjDk76RVZe3cxwaRKjX3EkjGdEZ1MfOmPEJdETEbnoK04LZ9jDrcd99zQMh82gHMUNLKCSSaKl5UkublUldScEHcHrRWrzYPlVTcAc2BNKri/wCeDt40vfiWWJBNNpo+muQ3I0vubxUXdsZpU9+7HbYUM7s5yxqbamLaSYzyDUcLXQei8ytfvEnJYSfitcwCRyp76H/5rL9gf6lqNadtwclrEknPz0w/+RqOoHg31E/bzfitR9VQF5xa1s20yyAP/KOdIrn0qYAR20Q2GNTn8q99MrbSsVyg31aTXLtgc+fgKMXZjd8VvLjJedsfyjYfCl5lZjv7asqsQSBhemTVHwBiiPSeWfZVQn8RqyeJrOWTIK8gKDGSTJwvKstyah57URBGCRmo302s4AMMw8xRtzdC1h2wXbkKxjZURnYfNx/E+FLJ5WmlZ3O5qsybQFpZhncs1d/GNMCAdBXE8Hg+UcRhTGwOo+yu4lIRPICkMgbRfKbpU/hXc03jUKoA6UHYx4UuebHNHCqkVn+jXMcaGi5HPEi11EoyhpDx2EvZdoB3ozn2UHKdp2cx56TzFZSpobGcjmD41rcJkgjqKzB1poPMcqy3GYx1qVCMHBqUVMU+9Dv80l+wP9S0pt0jmOhiFboehp76L2z2/FZdXIwnB/8AUtE26/g31A/bzfitR9AcG+oH7eb8VqPopR6TwGbg02kZKjIrglKqM4yTX0+6iE1tJGeTKRXzLs+zmdTzViPjVZq5Ysu4wKxZgxGOfKrs+QVXeqBCFz18KMvCxVMb+2h3bJrVn1bVmy7DFRqMx50XChIAAyTyodNmGqmnDgC7TEdyIZ9ZpCh+JsIljtkOyDLHxNLq1uZDLO7E5JNZUWdOi9FLfMktwendFPrnvMqD+I0PwO3+TcMjBGGYajREQ7S7J6JtWmL2NRcACtBVQKsKCx3FBXMQljkjIyHGKNG4rGQd6g4WSIqXjYd6M4oCRCjGui43bdhfrKB3Jhv6xSm4jDA1FlCH5xc57w5jxrKrEFG9VesAw1L7RUaU5V1Pordme5eN93WI7+IyK5an3of/AJpL9gf6lortuDfUD9vN+K1c/wCkXHr3h3E5IoJcR7YGldu6D1HnXQ8F+oH7eb8Vq4z0yBPGJMDPL+lalWPYfSji1xJ2cLM7kHuhFJ+6lryvOJJmtmYZJdgdtsA/1D31hYSi2uhK6sVCuuw33Uj86Itr1YuFTWjRuXkD4IUdTGRvz/gPwpo2o8ptwhe2ZA65XJ5jxr0yMYu0Ns3Z4B1ZOMZI+8H3VS/mS47Bow+UiRGBQDdVA5g78utam8U8K+TaH7XAXltgMzZz497GMU0bUZWEgjazcOxwFyck4B/MVXUBF2nyVtBGdWo454+8ijbnikM17aXCwyjsnLOSN25AdfAAeyghcj9lG1KMZBNrDY2C43HvApqG1hEzTLCLJzIy6goY5I55q6Tyx28qLbMsSNiTyPgTV476GPiS3JiaWPsSjIUC5JQrjY7jfnzrN7lHS+D9o5mfWgaMc9WdROdjjI686aNspVWEIZbRk1qGXLHcHkaiBHZAloxLglQGJzj/ALVbiVwl0bcxBwUhSNgUA3VQOYO/LrXttdm3ltZFDh4FYZA6nOCPeKaN0W3HryH5tgVwBsQOXuqHjl7bEalZCwDDIG4O4PKgOIyrdX0k0MbJG2NKkchgCtuK3aXxgMcbr2KdkNX8oPd+Bpo2O/b/ABIRpJhwjnCnSuG9W1WXj3FHDlVchMhsKu2ASc7eAPupZ26fJLdGWRpYpM504CrnOAc7779Mb+NFWnE0t4r6No3YXOvT3fokqQDz8/iaaNiD6QcTWJZSHEbnCtpXB+FQcc4m7yoFctECZBpXu4ODnbxoCa6il4fbRmN+3hwudO2kFyd/PUNvKtGu4Dc8RcdroulIUmIEglw24z5YzTRtaTi9zfskDoZSWGlRjJPlgVj28jRPILdjGh0s2dgfCsLCVbe6EsiOQqtp07ENpIBz0wcGrXMySfKhEjqsswkQEch3tviKaNtHjbXEr2T6psdmMnvZ5Y94rJykOnXaldShhljuD1o2XiMb3llOqSjsZFkcYHMBBgb/APJ5c6E4jdPfSxyspDhNLbYHM8vLBFNG6p81LDIVi0lQDnUTTT0P/wA0l+wP9S0qgBEE2RjYU29Dx/5pL9gf6lpFrtuC/UD9vN+K1cX6Z/5xJ7P6VrK84ve219cxQyukazPgK5AHePnQN/cSXSRyzMXdickkknG1CT1QsUTykhcdOZr2aJ4jhsc8bGtLWVEV1cgBiP4c9a9upUdFSNgQpP8ADjrT5NTWw3SiIbbtlUrIAWD7Nt9Fc0P0ohbdTDG7SqNTYYZBKjxxnPj8PGqyklq0cJkLZAOO7uOQPP214lszrGdRHaEAEjujfG5rRbSIpKXuAGUZXABB2zzzt4cjVYbeOW2kkabQ6nupj6XtzQWWyZmC9oqk4wH2O5P6Z91VS0ZwhDjvgkAbk45/pV2tbb5Qscd3qjJUFymMZODtnpzrx7a3W5KfKS0OVAkCDJBGc4z0O3OgqLNisR7RR2jAYJxp3I3HPpXj2jojMdWFAOMDO/iM7VBbo0buk2w+iGABY5Axz22OfZXk1t2erTKkgXG6kb0FmtGBHfDZz9Dc7Y6e34VWa2aGGOQkkSZxtywSMHz2q4t7con+IPaNIyY0DAxyOc8jkdPHw3FfAYhSSudiRjNAV8jIjVzIMHHq3BOx8sYPnWUUPbSlFJ8ttzWOalASbRh2eSe+2M42G5G59leC2OY8vpDjOo8hQ+TUoCZLV442YnOk4OkZxy5+HP4VncRNBLoOrI8RisqlBM1M1KlBvBkwT48B99PfRG3eO9klcaQ0RAB5ncb0s4PEJ7gxsCQ2NhXT8ItYoL12Qkt2ZBz6xWPLV06zjuWHlPhynEwTxO88BO/9Rqrdm8SRs+koTyGRWnEYmbil2cEAzv8A1GtbawabZBk0yykb4uLLIOlmj/RkP+2tk4UzqGVyQfKmScNMTZddugouJVgCBe8uNwwxg+FebPns6ev+rhJulsXozdTYCEHO/MD86q/o1dI5U8x4YP512ljPEYtowuByFaiIHLKNuu1Zx5uTKenz8rJdacMPRq6IyPjj9auPRa8LYHP1j9a7VYjnYUZGvInnXownJZ7rHlPp8+PoreA4OM+sfrVR6MXZ5feP1r6HLGGII2IocRqsjEjA8K1ZlDyn04ZfRa7PUD1kfrWcvo7PD9N19hB/Ou3uIQ+WX6IHjg0laGUg6nOdWCBvvXHLkzxZ87L0SJ6M3T/RIPtH616PRa8Ph7x+tdZBE4hVsA55geX3VrIvY6NxkjcDpV8s9bdJlK5EeiN83LT7x+tV/wDC14JAhwCfEj9a7WCQZ2NeX6K8BKsPXWpnbjs3/jgJODvHI6FyWQ4OBmtYfR+4mGUz7QBXRWnD2acSuMqeW/Wn1vCgXBG/Ws4555dOtxxk24hfRG+bkB7x+tR/RG+jUswGB4EH86+gABRsNqzMqHYnGPGu99T3XLc+nztfR24aMOp2zjfAI+Ne/wDhy5xnp7P1rq+JSLGxZc97c+FL24miOsYRifHpjyryfy5+Vj0YceOXwVQcLm4awllZQrD+YfrTHgEmu9lBYk6Dtv4il/FlczmRGzGx2OK19GZZJOLy9qxY9gdyc9Vrvhu3ddeSzj4/GfIG9K/tK5+2fP8AuNdBwGS3tiC5B2xmuW4g7Dil2NRA7Zx/7jRFvKumMBiGydW/urHLhb7jXBnjnj4V1fELy3MhkQr3aCaWKdyyEb777ZpfN2uEZANI51qI3eLCtpONiNq8uUl92vTcJx46hnBcskgIUBs5yPCm6Ozrlds+BpCtu8tokauRKqgMwJyD1NOYA01lGqHQ4ZCTqxkBgW94zW/xr+1kr5XNj73BsYxzG9bqAKDnSRprdo2wqSEuM8xpYe3cir9/5YJNQEWjGNR579PaPdX0XnEmh5d3GBmsuym/a3b9qfk5h0dnqP0s5zjlyqwik+WPKG+aKBdOeRB5/E+4UoxuphGmGXOT76W9gkuuTU2vVhQWJBzyFE3aSrcTEEMrkFMHdRgZ9XL41ibdzHI0eO1ZNiBjB9fSvJlbctfBlNw2sodEK5HeI72ayvIwIjHGcH6WentoWO7ePhhikfEuhlDljktjbBqt1O88cQgjJlADOdWy+s/3mu1uNmmJ/je1jfCplTHzPQ17dK5TBBx0rN3kaaMq2QjamwcArg/mRV5GkmuI2TAVSdQz0I226/8AevPvDWpXfVYRrJGowuMb0dFqA1Eb+VVCSJO8jH5oxYC5/iz4fn5UPHcs80oVgVDALk8iBg7Vq3wdZlv1B0t1pjJxhhyz1pWW1HXImrDZ9tZQpctO4nGDqOk6s6QTtRsdu8NgI5yO00katWcnxzXLLy5b76h6xLLu8TLJMxRDsRvQbi2GOxOU6ZHI4x1FZyvIHRHYOqHdw2SfV/ftrYQxxoqqA227Dkff50mFk3Ho47IDv7ZhBqV8p4Z8q89FCTxOXl+6bO2/Na8udlaJzpAGVq/owCvFZlOMdien/MK9HFV/Ix/XZNxJh+1LsMT+/f8AqNF2YSNdSosuoEEYJKYI3rO9gL8VuiRkds/T/mNFw3bQCSKMCOKTAdQc53q52dH4/HlJ5GlrEZLcyRxgqg3GeVaW8ZkfURjfJJoA3pTCQAlm2xyzRcAuF/fIQTvy/vxrwZY+tvTnlZTOCFFkzpJ35Dwoj5Qhduz1KFO3h6qwtXYgFgSAMV4siwO3dOCDTDKY+nizx8vY5Jsrvs3hzJq/eJGQQRWdsRIoIwCOdE97yxXv4/2m9vJlNelGbbCKSdtq2jUacN99YFgX0tn2VYSDtDp/Wusc4zeMJqIJOTyrwjQG7NMMfCoksrtvbEEnG7fHlVWeZ2CmDSoG7E9alx+l9hWhWWM4i1gH+I7KfUausXYARx6W1DGc7jyNVlM8eo6DknGzf351aNnKd6Mlh0yPGvPrX/SYtEg0r2hGoE71rCio5Yk46GpGW7LVINBz45rOScFtMYbHMtjbFc7McK7T2tdzDQWIOleg6mlUrFrxFXUZHxy2wtGTT6u6y7dAeXrrKOVQ8cuoZGVYg8/ZUy1ld12xmo3IWObTqLHmzHrUnczxlGJCnwqs7BjkPqHTbFaQKZEClRtvTGW2ydOWfqbKo7HS2MFyeprG/SS2lQHGls4z+ddRBCApyooW64cjksQT+Vevx1jpjHlsu3Dzy5Zg30s+4Zpj6NHPEZDn/wDEfvWtr7hQWRmDatsACp6PwGK9kJUj5sjPjuKxj6r3XPz46JuOAiaSR0n0F2LHuZ5nPjWSejmhwwutx/8Ay/61KldPCPPPyOSfIm14MsF0s7TdoR0KY/OnEzrNp1IMDzqVKn8eP0xlyZZXdqwmQDAi+NDzIJM6e7n21KlMuPDKasSZ5TpIE7Ek51ZrcTEc12qVKuOExmolyuXuqs4JJAIPrrxX09N85zUqVfGb2y0Fxj+H4169xqGNOPbUqVrYGnV5U0h9PnjpVYIzD/GWHhUqVyvHjld2K1YhxhwW8MmqaSRgscdfGpUpeLC3eiWxSSASRCPYKPKhBwzDE9t/7f8ArUqUvFhe4155CTbksDr2AxjFExMIwMjPtqVKuOGOPSZZXL1W/wAr2+h8azlnMiFQMZ881KlbY1C+S0dwQJsA8xp/615Z2BtZS/a6gRjGnHX11KlZmMjcysmo/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0" name="AutoShape 16" descr="Image result for &quot;the universe in a single atom&quot;"/>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2" name="AutoShape 18" descr="Image result for &quot;the universe in a single atom&quot;"/>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AutoShape 20" descr="Image result for &quot;the universe in a single atom&quot;"/>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2729" y="297999"/>
            <a:ext cx="61569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 Box 2">
            <a:hlinkClick r:id="rId4"/>
          </p:cNvPr>
          <p:cNvSpPr txBox="1">
            <a:spLocks noChangeArrowheads="1"/>
          </p:cNvSpPr>
          <p:nvPr/>
        </p:nvSpPr>
        <p:spPr bwMode="auto">
          <a:xfrm>
            <a:off x="3260739" y="6583381"/>
            <a:ext cx="259237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http://www.mprnews.org/story/2015/09/28/dalai-lama</a:t>
            </a:r>
            <a:endParaRPr lang="en-US" sz="800" dirty="0">
              <a:solidFill>
                <a:srgbClr val="FFFFFF"/>
              </a:solidFill>
              <a:latin typeface="Arial" charset="0"/>
            </a:endParaRPr>
          </a:p>
        </p:txBody>
      </p:sp>
      <p:sp>
        <p:nvSpPr>
          <p:cNvPr id="18" name="Rectangle 17"/>
          <p:cNvSpPr/>
          <p:nvPr/>
        </p:nvSpPr>
        <p:spPr>
          <a:xfrm>
            <a:off x="2142149" y="4710227"/>
            <a:ext cx="1859805" cy="523220"/>
          </a:xfrm>
          <a:prstGeom prst="rect">
            <a:avLst/>
          </a:prstGeom>
        </p:spPr>
        <p:txBody>
          <a:bodyPr wrap="none">
            <a:spAutoFit/>
          </a:bodyPr>
          <a:lstStyle/>
          <a:p>
            <a:pPr algn="ctr"/>
            <a:r>
              <a:rPr lang="en-US" sz="1400" b="1" dirty="0">
                <a:solidFill>
                  <a:srgbClr val="FFFFFF"/>
                </a:solidFill>
              </a:rPr>
              <a:t>Tenzin </a:t>
            </a:r>
            <a:r>
              <a:rPr lang="en-US" sz="1400" b="1" dirty="0" err="1">
                <a:solidFill>
                  <a:srgbClr val="FFFFFF"/>
                </a:solidFill>
              </a:rPr>
              <a:t>Gyatso</a:t>
            </a:r>
            <a:endParaRPr lang="en-US" sz="1400" b="1" dirty="0">
              <a:solidFill>
                <a:srgbClr val="FFFFFF"/>
              </a:solidFill>
            </a:endParaRPr>
          </a:p>
          <a:p>
            <a:pPr algn="ctr"/>
            <a:r>
              <a:rPr lang="en-US" sz="1400" b="1" i="1" dirty="0">
                <a:solidFill>
                  <a:srgbClr val="FFFFFF"/>
                </a:solidFill>
              </a:rPr>
              <a:t>The 14</a:t>
            </a:r>
            <a:r>
              <a:rPr lang="en-US" sz="1400" b="1" i="1" baseline="30000" dirty="0">
                <a:solidFill>
                  <a:srgbClr val="FFFFFF"/>
                </a:solidFill>
              </a:rPr>
              <a:t>th</a:t>
            </a:r>
            <a:r>
              <a:rPr lang="en-US" sz="1400" b="1" i="1" dirty="0">
                <a:solidFill>
                  <a:srgbClr val="FFFFFF"/>
                </a:solidFill>
              </a:rPr>
              <a:t> Dalai Lama</a:t>
            </a:r>
            <a:endParaRPr lang="en-US" sz="1400" b="1" dirty="0">
              <a:solidFill>
                <a:srgbClr val="FFFFFF"/>
              </a:solidFill>
            </a:endParaRPr>
          </a:p>
        </p:txBody>
      </p:sp>
      <p:sp>
        <p:nvSpPr>
          <p:cNvPr id="2" name="AutoShape 8">
            <a:extLst>
              <a:ext uri="{FF2B5EF4-FFF2-40B4-BE49-F238E27FC236}">
                <a16:creationId xmlns:a16="http://schemas.microsoft.com/office/drawing/2014/main" id="{D02ECBC8-43A7-4370-A04E-EB3CC1380320}"/>
              </a:ext>
            </a:extLst>
          </p:cNvPr>
          <p:cNvSpPr>
            <a:spLocks noChangeArrowheads="1"/>
          </p:cNvSpPr>
          <p:nvPr/>
        </p:nvSpPr>
        <p:spPr bwMode="auto">
          <a:xfrm rot="7705331">
            <a:off x="6195907" y="547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357474"/>
      </p:ext>
    </p:extLst>
  </p:cSld>
  <p:clrMapOvr>
    <a:masterClrMapping/>
  </p:clrMapOvr>
  <p:transition/>
</p:sld>
</file>

<file path=ppt/slides/slide31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 name="Picture 3" descr="A person holding a sign&#10;&#10;Description automatically generated with medium confidence">
            <a:extLst>
              <a:ext uri="{FF2B5EF4-FFF2-40B4-BE49-F238E27FC236}">
                <a16:creationId xmlns:a16="http://schemas.microsoft.com/office/drawing/2014/main" id="{ADF42EF3-4E96-4BE5-AF7D-06F5730B3A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34454" y="-19252"/>
            <a:ext cx="5277147" cy="6858000"/>
          </a:xfrm>
          <a:prstGeom prst="rect">
            <a:avLst/>
          </a:prstGeom>
        </p:spPr>
      </p:pic>
      <p:sp>
        <p:nvSpPr>
          <p:cNvPr id="8" name="Text Box 2">
            <a:hlinkClick r:id="rId4"/>
            <a:extLst>
              <a:ext uri="{FF2B5EF4-FFF2-40B4-BE49-F238E27FC236}">
                <a16:creationId xmlns:a16="http://schemas.microsoft.com/office/drawing/2014/main" id="{809CADB9-BECF-43E5-ADD0-484AE24B0E70}"/>
              </a:ext>
            </a:extLst>
          </p:cNvPr>
          <p:cNvSpPr txBox="1">
            <a:spLocks noChangeArrowheads="1"/>
          </p:cNvSpPr>
          <p:nvPr/>
        </p:nvSpPr>
        <p:spPr bwMode="auto">
          <a:xfrm>
            <a:off x="4598511" y="6621880"/>
            <a:ext cx="22268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https://en.wikipedia.org/wiki/Greta_Thunberg</a:t>
            </a:r>
            <a:endParaRPr lang="en-US" sz="800" dirty="0">
              <a:solidFill>
                <a:srgbClr val="FFFFFF"/>
              </a:solidFill>
              <a:latin typeface="Arial" charset="0"/>
            </a:endParaRPr>
          </a:p>
        </p:txBody>
      </p:sp>
      <p:sp>
        <p:nvSpPr>
          <p:cNvPr id="9" name="Rectangle 8">
            <a:extLst>
              <a:ext uri="{FF2B5EF4-FFF2-40B4-BE49-F238E27FC236}">
                <a16:creationId xmlns:a16="http://schemas.microsoft.com/office/drawing/2014/main" id="{ABC6E88D-01DC-495A-878E-B7CCB5578422}"/>
              </a:ext>
            </a:extLst>
          </p:cNvPr>
          <p:cNvSpPr/>
          <p:nvPr/>
        </p:nvSpPr>
        <p:spPr>
          <a:xfrm>
            <a:off x="82734" y="4633224"/>
            <a:ext cx="2898550" cy="677108"/>
          </a:xfrm>
          <a:prstGeom prst="rect">
            <a:avLst/>
          </a:prstGeom>
        </p:spPr>
        <p:txBody>
          <a:bodyPr wrap="none">
            <a:spAutoFit/>
          </a:bodyPr>
          <a:lstStyle/>
          <a:p>
            <a:pPr algn="ctr"/>
            <a:r>
              <a:rPr lang="en-US" sz="2400" b="1" dirty="0">
                <a:solidFill>
                  <a:srgbClr val="FFFFFF"/>
                </a:solidFill>
              </a:rPr>
              <a:t>Greta Thunberg</a:t>
            </a:r>
          </a:p>
          <a:p>
            <a:pPr algn="ctr"/>
            <a:r>
              <a:rPr lang="en-US" sz="1400" b="1" i="1" dirty="0">
                <a:solidFill>
                  <a:srgbClr val="FFFFFF"/>
                </a:solidFill>
              </a:rPr>
              <a:t>Swedish environmental activist </a:t>
            </a:r>
            <a:endParaRPr lang="en-US" sz="1400" b="1" dirty="0">
              <a:solidFill>
                <a:srgbClr val="FFFFFF"/>
              </a:solidFill>
            </a:endParaRPr>
          </a:p>
        </p:txBody>
      </p:sp>
      <p:sp>
        <p:nvSpPr>
          <p:cNvPr id="10" name="Rectangle 3">
            <a:extLst>
              <a:ext uri="{FF2B5EF4-FFF2-40B4-BE49-F238E27FC236}">
                <a16:creationId xmlns:a16="http://schemas.microsoft.com/office/drawing/2014/main" id="{DD7D28ED-D52C-43E2-A499-C05696A7D335}"/>
              </a:ext>
            </a:extLst>
          </p:cNvPr>
          <p:cNvSpPr txBox="1">
            <a:spLocks noChangeArrowheads="1"/>
          </p:cNvSpPr>
          <p:nvPr/>
        </p:nvSpPr>
        <p:spPr bwMode="auto">
          <a:xfrm>
            <a:off x="4342910" y="2563532"/>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3254654671"/>
      </p:ext>
    </p:extLst>
  </p:cSld>
  <p:clrMapOvr>
    <a:masterClrMapping/>
  </p:clrMapOvr>
  <p:transition/>
</p:sld>
</file>

<file path=ppt/slides/slide31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26187" y="6583381"/>
            <a:ext cx="446147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http://www.nationofchange.org/2015/10/31/ted-cruz-climate-change-is-not-science-its-religion/</a:t>
            </a:r>
            <a:endParaRPr lang="en-US" sz="800" dirty="0">
              <a:solidFill>
                <a:srgbClr val="FFFFFF"/>
              </a:solidFill>
              <a:latin typeface="Arial" charset="0"/>
            </a:endParaRPr>
          </a:p>
        </p:txBody>
      </p:sp>
      <p:pic>
        <p:nvPicPr>
          <p:cNvPr id="614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8715" y="434073"/>
            <a:ext cx="5757215"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F0B02E00-0D1A-470D-BF16-278F488209EA}"/>
              </a:ext>
            </a:extLst>
          </p:cNvPr>
          <p:cNvSpPr/>
          <p:nvPr/>
        </p:nvSpPr>
        <p:spPr>
          <a:xfrm>
            <a:off x="307920" y="4633224"/>
            <a:ext cx="2351927" cy="584775"/>
          </a:xfrm>
          <a:prstGeom prst="rect">
            <a:avLst/>
          </a:prstGeom>
        </p:spPr>
        <p:txBody>
          <a:bodyPr wrap="none">
            <a:spAutoFit/>
          </a:bodyPr>
          <a:lstStyle/>
          <a:p>
            <a:pPr algn="ctr"/>
            <a:r>
              <a:rPr lang="en-US" b="1" dirty="0">
                <a:solidFill>
                  <a:srgbClr val="FFFFFF"/>
                </a:solidFill>
              </a:rPr>
              <a:t>Rafael Edward Cruz</a:t>
            </a:r>
          </a:p>
          <a:p>
            <a:pPr algn="ctr"/>
            <a:r>
              <a:rPr lang="en-US" sz="1400" b="1" i="1" dirty="0">
                <a:solidFill>
                  <a:srgbClr val="FFFFFF"/>
                </a:solidFill>
              </a:rPr>
              <a:t>American politician</a:t>
            </a:r>
            <a:endParaRPr lang="en-US" sz="1400" b="1" dirty="0">
              <a:solidFill>
                <a:srgbClr val="FFFFFF"/>
              </a:solidFill>
            </a:endParaRPr>
          </a:p>
        </p:txBody>
      </p:sp>
      <p:sp>
        <p:nvSpPr>
          <p:cNvPr id="5" name="Rectangle 3">
            <a:extLst>
              <a:ext uri="{FF2B5EF4-FFF2-40B4-BE49-F238E27FC236}">
                <a16:creationId xmlns:a16="http://schemas.microsoft.com/office/drawing/2014/main" id="{54F948B0-1410-45DF-ADD1-05037D9498FA}"/>
              </a:ext>
            </a:extLst>
          </p:cNvPr>
          <p:cNvSpPr txBox="1">
            <a:spLocks noChangeArrowheads="1"/>
          </p:cNvSpPr>
          <p:nvPr/>
        </p:nvSpPr>
        <p:spPr bwMode="auto">
          <a:xfrm>
            <a:off x="4092655" y="4854348"/>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“Belief” Based</a:t>
            </a:r>
          </a:p>
        </p:txBody>
      </p:sp>
      <p:sp>
        <p:nvSpPr>
          <p:cNvPr id="2" name="AutoShape 8">
            <a:extLst>
              <a:ext uri="{FF2B5EF4-FFF2-40B4-BE49-F238E27FC236}">
                <a16:creationId xmlns:a16="http://schemas.microsoft.com/office/drawing/2014/main" id="{9BEEC37F-D8C7-DD9D-1356-5D8520825F0E}"/>
              </a:ext>
            </a:extLst>
          </p:cNvPr>
          <p:cNvSpPr>
            <a:spLocks noChangeArrowheads="1"/>
          </p:cNvSpPr>
          <p:nvPr/>
        </p:nvSpPr>
        <p:spPr bwMode="auto">
          <a:xfrm rot="7705331">
            <a:off x="7758007" y="167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517F24F4-1758-2C5B-9689-FD572550FF63}"/>
              </a:ext>
            </a:extLst>
          </p:cNvPr>
          <p:cNvSpPr/>
          <p:nvPr/>
        </p:nvSpPr>
        <p:spPr>
          <a:xfrm>
            <a:off x="2906829" y="1328286"/>
            <a:ext cx="2329314" cy="1540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92458195"/>
      </p:ext>
    </p:extLst>
  </p:cSld>
  <p:clrMapOvr>
    <a:masterClrMapping/>
  </p:clrMapOvr>
  <p:transition/>
</p:sld>
</file>

<file path=ppt/slides/slide3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And our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effectLst/>
                <a:uLnTx/>
                <a:uFillTx/>
                <a:latin typeface="Arial" charset="0"/>
                <a:ea typeface="+mn-ea"/>
                <a:cs typeface="+mn-cs"/>
              </a:rPr>
              <a:t>will be threatened . . .</a:t>
            </a:r>
          </a:p>
        </p:txBody>
      </p:sp>
    </p:spTree>
    <p:extLst>
      <p:ext uri="{BB962C8B-B14F-4D97-AF65-F5344CB8AC3E}">
        <p14:creationId xmlns:p14="http://schemas.microsoft.com/office/powerpoint/2010/main" val="3269598291"/>
      </p:ext>
    </p:extLst>
  </p:cSld>
  <p:clrMapOvr>
    <a:masterClrMapping/>
  </p:clrMapOvr>
  <p:transition/>
</p:sld>
</file>

<file path=ppt/slides/slide31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305349" y="6583381"/>
            <a:ext cx="45031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http://www.pri.org/stories/2016-07-24/gop-leading-effort-block-military-planning-climate-change</a:t>
            </a:r>
            <a:endParaRPr lang="en-US" sz="800" dirty="0">
              <a:solidFill>
                <a:srgbClr val="FFFFFF"/>
              </a:solidFill>
              <a:latin typeface="Arial" charset="0"/>
            </a:endParaRP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85900" y="395288"/>
            <a:ext cx="6172200" cy="6067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6" name="Picture 4" descr="Public Radio International logo.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76754" y="1078819"/>
            <a:ext cx="720303" cy="633867"/>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6B145340-8D2C-7B4C-24D7-5BDA86411652}"/>
              </a:ext>
            </a:extLst>
          </p:cNvPr>
          <p:cNvSpPr/>
          <p:nvPr/>
        </p:nvSpPr>
        <p:spPr>
          <a:xfrm>
            <a:off x="3587845" y="5789327"/>
            <a:ext cx="1999265" cy="461665"/>
          </a:xfrm>
          <a:prstGeom prst="rect">
            <a:avLst/>
          </a:prstGeom>
        </p:spPr>
        <p:txBody>
          <a:bodyPr wrap="none">
            <a:spAutoFit/>
          </a:bodyPr>
          <a:lstStyle/>
          <a:p>
            <a:pPr algn="ctr"/>
            <a:r>
              <a:rPr lang="en-US" sz="2400" b="1" dirty="0">
                <a:solidFill>
                  <a:srgbClr val="000000"/>
                </a:solidFill>
              </a:rPr>
              <a:t>24 July 2016</a:t>
            </a:r>
          </a:p>
        </p:txBody>
      </p:sp>
      <p:sp>
        <p:nvSpPr>
          <p:cNvPr id="4" name="Rectangle 3">
            <a:extLst>
              <a:ext uri="{FF2B5EF4-FFF2-40B4-BE49-F238E27FC236}">
                <a16:creationId xmlns:a16="http://schemas.microsoft.com/office/drawing/2014/main" id="{CCEF90E1-C594-B7D5-951E-8DD290E3954B}"/>
              </a:ext>
            </a:extLst>
          </p:cNvPr>
          <p:cNvSpPr/>
          <p:nvPr/>
        </p:nvSpPr>
        <p:spPr>
          <a:xfrm>
            <a:off x="1514775" y="1712686"/>
            <a:ext cx="6060306" cy="46166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0476F8F8-FC0C-C8B8-CC66-FC22E1B13A21}"/>
              </a:ext>
            </a:extLst>
          </p:cNvPr>
          <p:cNvSpPr/>
          <p:nvPr/>
        </p:nvSpPr>
        <p:spPr>
          <a:xfrm>
            <a:off x="6497053" y="1078819"/>
            <a:ext cx="800004" cy="63386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4F83AE15-71F9-D214-C401-56B1C058E3B4}"/>
              </a:ext>
            </a:extLst>
          </p:cNvPr>
          <p:cNvSpPr>
            <a:spLocks noChangeArrowheads="1"/>
          </p:cNvSpPr>
          <p:nvPr/>
        </p:nvSpPr>
        <p:spPr bwMode="auto">
          <a:xfrm rot="7705331">
            <a:off x="5929207" y="890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9938056"/>
      </p:ext>
    </p:extLst>
  </p:cSld>
  <p:clrMapOvr>
    <a:masterClrMapping/>
  </p:clrMapOvr>
  <p:transition/>
</p:sld>
</file>

<file path=ppt/slides/slide31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414354" y="6583381"/>
            <a:ext cx="428514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http://www.nationalmemo.com/climate-change-significant-direct-threat-u-s-military-reports/</a:t>
            </a:r>
            <a:endParaRPr lang="en-US" sz="800" dirty="0">
              <a:solidFill>
                <a:srgbClr val="FFFFFF"/>
              </a:solidFill>
              <a:latin typeface="Arial" charset="0"/>
            </a:endParaRP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13714" y="428625"/>
            <a:ext cx="5686425"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a:extLst>
              <a:ext uri="{FF2B5EF4-FFF2-40B4-BE49-F238E27FC236}">
                <a16:creationId xmlns:a16="http://schemas.microsoft.com/office/drawing/2014/main" id="{A4641952-CDD0-6690-0C2D-F6AA8A98E54C}"/>
              </a:ext>
            </a:extLst>
          </p:cNvPr>
          <p:cNvSpPr/>
          <p:nvPr/>
        </p:nvSpPr>
        <p:spPr>
          <a:xfrm>
            <a:off x="3391477" y="5750827"/>
            <a:ext cx="2392001" cy="461665"/>
          </a:xfrm>
          <a:prstGeom prst="rect">
            <a:avLst/>
          </a:prstGeom>
        </p:spPr>
        <p:txBody>
          <a:bodyPr wrap="none">
            <a:spAutoFit/>
          </a:bodyPr>
          <a:lstStyle/>
          <a:p>
            <a:pPr algn="ctr"/>
            <a:r>
              <a:rPr lang="en-US" sz="2400" b="1" dirty="0">
                <a:solidFill>
                  <a:srgbClr val="000000"/>
                </a:solidFill>
              </a:rPr>
              <a:t>3 October 2016</a:t>
            </a:r>
          </a:p>
        </p:txBody>
      </p:sp>
      <p:sp>
        <p:nvSpPr>
          <p:cNvPr id="4" name="Rectangle 3">
            <a:extLst>
              <a:ext uri="{FF2B5EF4-FFF2-40B4-BE49-F238E27FC236}">
                <a16:creationId xmlns:a16="http://schemas.microsoft.com/office/drawing/2014/main" id="{6903824D-DA57-6C88-0F03-EFED91EA307C}"/>
              </a:ext>
            </a:extLst>
          </p:cNvPr>
          <p:cNvSpPr/>
          <p:nvPr/>
        </p:nvSpPr>
        <p:spPr>
          <a:xfrm>
            <a:off x="1743861" y="1145406"/>
            <a:ext cx="5436585" cy="22138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21F6F1E4-8D1F-3433-4600-7A59EBCE6B76}"/>
              </a:ext>
            </a:extLst>
          </p:cNvPr>
          <p:cNvSpPr>
            <a:spLocks noChangeArrowheads="1"/>
          </p:cNvSpPr>
          <p:nvPr/>
        </p:nvSpPr>
        <p:spPr bwMode="auto">
          <a:xfrm rot="13131681">
            <a:off x="1583419"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pic>
        <p:nvPicPr>
          <p:cNvPr id="6" name="Picture 3">
            <a:extLst>
              <a:ext uri="{FF2B5EF4-FFF2-40B4-BE49-F238E27FC236}">
                <a16:creationId xmlns:a16="http://schemas.microsoft.com/office/drawing/2014/main" id="{FCE9BDA4-A118-C589-4415-5AF2A835C12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42336" y="1163928"/>
            <a:ext cx="2038350" cy="1190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a:extLst>
              <a:ext uri="{FF2B5EF4-FFF2-40B4-BE49-F238E27FC236}">
                <a16:creationId xmlns:a16="http://schemas.microsoft.com/office/drawing/2014/main" id="{09C5592C-5034-0991-839F-B715B09DEFB9}"/>
              </a:ext>
            </a:extLst>
          </p:cNvPr>
          <p:cNvSpPr/>
          <p:nvPr/>
        </p:nvSpPr>
        <p:spPr>
          <a:xfrm>
            <a:off x="6525928" y="5938787"/>
            <a:ext cx="750771" cy="27370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1AA4F79-FD97-6941-C3ED-2675B693927D}"/>
              </a:ext>
            </a:extLst>
          </p:cNvPr>
          <p:cNvSpPr/>
          <p:nvPr/>
        </p:nvSpPr>
        <p:spPr>
          <a:xfrm>
            <a:off x="1743861" y="5784781"/>
            <a:ext cx="1172594" cy="64459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27482704"/>
      </p:ext>
    </p:extLst>
  </p:cSld>
  <p:clrMapOvr>
    <a:masterClrMapping/>
  </p:clrMapOvr>
  <p:transition/>
</p:sld>
</file>

<file path=ppt/slides/slide31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462011" y="2013659"/>
            <a:ext cx="8221806" cy="414466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chemeClr val="bg1">
                    <a:lumMod val="75000"/>
                  </a:schemeClr>
                </a:solidFill>
                <a:effectLst/>
                <a:uLnTx/>
                <a:uFillTx/>
                <a:latin typeface="Arial" charset="0"/>
                <a:ea typeface="+mn-ea"/>
                <a:cs typeface="+mn-cs"/>
              </a:rPr>
              <a:t>And people will die, be put in harms way, and lose considerable property and money because of it . .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And our health and security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dirty="0">
                <a:solidFill>
                  <a:srgbClr val="FFFFFF"/>
                </a:solidFill>
                <a:latin typeface="Arial" charset="0"/>
              </a:rPr>
              <a:t>will be threatened . . .</a:t>
            </a:r>
            <a:endParaRPr kumimoji="1" lang="en-US" sz="3600" b="1"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181524816"/>
      </p:ext>
    </p:extLst>
  </p:cSld>
  <p:clrMapOvr>
    <a:masterClrMapping/>
  </p:clrMapOvr>
  <p:transition/>
</p:sld>
</file>

<file path=ppt/slides/slide31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1936659" y="6583381"/>
            <a:ext cx="524053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https://www.theguardian.com/environment/2016/sep/14/military-experts-climate-change-significant-security-risk</a:t>
            </a:r>
            <a:endParaRPr lang="en-US" sz="800" dirty="0">
              <a:solidFill>
                <a:srgbClr val="FFFFFF"/>
              </a:solidFill>
              <a:latin typeface="Arial" charset="0"/>
            </a:endParaRPr>
          </a:p>
        </p:txBody>
      </p:sp>
      <p:pic>
        <p:nvPicPr>
          <p:cNvPr id="1024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7363" y="476250"/>
            <a:ext cx="5629275" cy="5905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3" name="Rectangle 2">
            <a:extLst>
              <a:ext uri="{FF2B5EF4-FFF2-40B4-BE49-F238E27FC236}">
                <a16:creationId xmlns:a16="http://schemas.microsoft.com/office/drawing/2014/main" id="{AD2CC04B-B195-EA0B-045C-C73C6C4995B9}"/>
              </a:ext>
            </a:extLst>
          </p:cNvPr>
          <p:cNvSpPr/>
          <p:nvPr/>
        </p:nvSpPr>
        <p:spPr>
          <a:xfrm>
            <a:off x="3099733" y="5750827"/>
            <a:ext cx="2975495" cy="461665"/>
          </a:xfrm>
          <a:prstGeom prst="rect">
            <a:avLst/>
          </a:prstGeom>
        </p:spPr>
        <p:txBody>
          <a:bodyPr wrap="none">
            <a:spAutoFit/>
          </a:bodyPr>
          <a:lstStyle/>
          <a:p>
            <a:pPr algn="ctr"/>
            <a:r>
              <a:rPr lang="en-US" sz="2400" b="1" dirty="0">
                <a:solidFill>
                  <a:srgbClr val="000000"/>
                </a:solidFill>
              </a:rPr>
              <a:t>14 September 2016</a:t>
            </a:r>
          </a:p>
        </p:txBody>
      </p:sp>
      <p:sp>
        <p:nvSpPr>
          <p:cNvPr id="4" name="AutoShape 8">
            <a:extLst>
              <a:ext uri="{FF2B5EF4-FFF2-40B4-BE49-F238E27FC236}">
                <a16:creationId xmlns:a16="http://schemas.microsoft.com/office/drawing/2014/main" id="{4DD6EF15-3473-55E6-AFDF-8FC065030849}"/>
              </a:ext>
            </a:extLst>
          </p:cNvPr>
          <p:cNvSpPr>
            <a:spLocks noChangeArrowheads="1"/>
          </p:cNvSpPr>
          <p:nvPr/>
        </p:nvSpPr>
        <p:spPr bwMode="auto">
          <a:xfrm rot="13375360">
            <a:off x="1987682" y="1112311"/>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597852926"/>
      </p:ext>
    </p:extLst>
  </p:cSld>
  <p:clrMapOvr>
    <a:masterClrMapping/>
  </p:clrMapOvr>
  <p:transition/>
</p:sld>
</file>

<file path=ppt/slides/slide31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 name="Text Box 2">
            <a:hlinkClick r:id="rId3"/>
          </p:cNvPr>
          <p:cNvSpPr txBox="1">
            <a:spLocks noChangeArrowheads="1"/>
          </p:cNvSpPr>
          <p:nvPr/>
        </p:nvSpPr>
        <p:spPr bwMode="auto">
          <a:xfrm>
            <a:off x="2060891" y="6583381"/>
            <a:ext cx="499207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https://www.theguardian.com/environment/2013/feb/14/funding-climate-change-denial-thinktanks-network</a:t>
            </a:r>
            <a:endParaRPr lang="en-US" sz="800" dirty="0">
              <a:solidFill>
                <a:srgbClr val="FFFFFF"/>
              </a:solidFill>
              <a:latin typeface="Arial" charset="0"/>
            </a:endParaRPr>
          </a:p>
        </p:txBody>
      </p:sp>
      <p:pic>
        <p:nvPicPr>
          <p:cNvPr id="1126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5818" y="464233"/>
            <a:ext cx="6054601"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7882" y="616998"/>
            <a:ext cx="2116936" cy="465992"/>
          </a:xfrm>
          <a:prstGeom prst="rect">
            <a:avLst/>
          </a:prstGeom>
        </p:spPr>
      </p:pic>
      <p:sp>
        <p:nvSpPr>
          <p:cNvPr id="2" name="Rectangle 1">
            <a:extLst>
              <a:ext uri="{FF2B5EF4-FFF2-40B4-BE49-F238E27FC236}">
                <a16:creationId xmlns:a16="http://schemas.microsoft.com/office/drawing/2014/main" id="{EBA42047-F939-866F-D3A2-CD335BE7087F}"/>
              </a:ext>
            </a:extLst>
          </p:cNvPr>
          <p:cNvSpPr/>
          <p:nvPr/>
        </p:nvSpPr>
        <p:spPr>
          <a:xfrm>
            <a:off x="3236789" y="5858407"/>
            <a:ext cx="2701381" cy="461665"/>
          </a:xfrm>
          <a:prstGeom prst="rect">
            <a:avLst/>
          </a:prstGeom>
        </p:spPr>
        <p:txBody>
          <a:bodyPr wrap="none">
            <a:spAutoFit/>
          </a:bodyPr>
          <a:lstStyle/>
          <a:p>
            <a:pPr algn="ctr"/>
            <a:r>
              <a:rPr lang="en-US" sz="2400" b="1" dirty="0">
                <a:solidFill>
                  <a:srgbClr val="000000"/>
                </a:solidFill>
              </a:rPr>
              <a:t>14 February 2013</a:t>
            </a:r>
          </a:p>
        </p:txBody>
      </p:sp>
      <p:sp>
        <p:nvSpPr>
          <p:cNvPr id="3" name="AutoShape 8">
            <a:extLst>
              <a:ext uri="{FF2B5EF4-FFF2-40B4-BE49-F238E27FC236}">
                <a16:creationId xmlns:a16="http://schemas.microsoft.com/office/drawing/2014/main" id="{A4A8343D-D48D-4FBE-B7B5-A97E674790EC}"/>
              </a:ext>
            </a:extLst>
          </p:cNvPr>
          <p:cNvSpPr>
            <a:spLocks noChangeArrowheads="1"/>
          </p:cNvSpPr>
          <p:nvPr/>
        </p:nvSpPr>
        <p:spPr bwMode="auto">
          <a:xfrm rot="7705331">
            <a:off x="74024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14173238"/>
      </p:ext>
    </p:extLst>
  </p:cSld>
  <p:clrMapOvr>
    <a:masterClrMapping/>
  </p:clrMapOvr>
  <p:transition/>
</p:sld>
</file>

<file path=ppt/slides/slide319.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31138" name="Text Box 2"/>
          <p:cNvSpPr txBox="1">
            <a:spLocks noChangeArrowheads="1"/>
          </p:cNvSpPr>
          <p:nvPr/>
        </p:nvSpPr>
        <p:spPr bwMode="auto">
          <a:xfrm>
            <a:off x="2482712" y="6544582"/>
            <a:ext cx="4179349" cy="215444"/>
          </a:xfrm>
          <a:prstGeom prst="rect">
            <a:avLst/>
          </a:prstGeom>
          <a:noFill/>
          <a:ln w="9525">
            <a:noFill/>
            <a:miter lim="800000"/>
            <a:headEnd/>
            <a:tailEnd/>
          </a:ln>
        </p:spPr>
        <p:txBody>
          <a:bodyPr wrap="none">
            <a:spAutoFit/>
          </a:bodyPr>
          <a:lstStyle/>
          <a:p>
            <a:r>
              <a:rPr lang="en-US" sz="800" dirty="0">
                <a:solidFill>
                  <a:srgbClr val="000000"/>
                </a:solidFill>
                <a:latin typeface="Arial" charset="0"/>
                <a:hlinkClick r:id="rId3"/>
              </a:rPr>
              <a:t>www.dailypress.com/business/dp-biz_endangered_wheat_0528may28,0,3094328.story</a:t>
            </a:r>
            <a:endParaRPr lang="en-US" sz="800" dirty="0">
              <a:solidFill>
                <a:srgbClr val="000000"/>
              </a:solidFill>
              <a:latin typeface="Arial" charset="0"/>
            </a:endParaRPr>
          </a:p>
        </p:txBody>
      </p:sp>
      <p:pic>
        <p:nvPicPr>
          <p:cNvPr id="731139" name="Picture 2"/>
          <p:cNvPicPr>
            <a:picLocks noChangeAspect="1" noChangeArrowheads="1"/>
          </p:cNvPicPr>
          <p:nvPr/>
        </p:nvPicPr>
        <p:blipFill>
          <a:blip r:embed="rId4" cstate="print"/>
          <a:srcRect/>
          <a:stretch>
            <a:fillRect/>
          </a:stretch>
        </p:blipFill>
        <p:spPr bwMode="auto">
          <a:xfrm>
            <a:off x="685800" y="381000"/>
            <a:ext cx="7772400" cy="6040438"/>
          </a:xfrm>
          <a:prstGeom prst="rect">
            <a:avLst/>
          </a:prstGeom>
          <a:noFill/>
          <a:ln w="9525">
            <a:noFill/>
            <a:miter lim="800000"/>
            <a:headEnd/>
            <a:tailEnd/>
          </a:ln>
        </p:spPr>
      </p:pic>
      <p:sp>
        <p:nvSpPr>
          <p:cNvPr id="3" name="Rectangle 2">
            <a:extLst>
              <a:ext uri="{FF2B5EF4-FFF2-40B4-BE49-F238E27FC236}">
                <a16:creationId xmlns:a16="http://schemas.microsoft.com/office/drawing/2014/main" id="{EC07010C-A8D7-23DC-B900-BD39E10BD3B9}"/>
              </a:ext>
            </a:extLst>
          </p:cNvPr>
          <p:cNvSpPr/>
          <p:nvPr/>
        </p:nvSpPr>
        <p:spPr>
          <a:xfrm>
            <a:off x="4889634" y="2175309"/>
            <a:ext cx="1135781" cy="249294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66D6243B-6E80-E845-8334-A40134212601}"/>
              </a:ext>
            </a:extLst>
          </p:cNvPr>
          <p:cNvSpPr>
            <a:spLocks noChangeArrowheads="1"/>
          </p:cNvSpPr>
          <p:nvPr/>
        </p:nvSpPr>
        <p:spPr bwMode="auto">
          <a:xfrm rot="8123121">
            <a:off x="5905173" y="13625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Box 3"/>
          <p:cNvSpPr txBox="1"/>
          <p:nvPr/>
        </p:nvSpPr>
        <p:spPr>
          <a:xfrm>
            <a:off x="3462099" y="6543227"/>
            <a:ext cx="2188420" cy="215444"/>
          </a:xfrm>
          <a:prstGeom prst="rect">
            <a:avLst/>
          </a:prstGeom>
          <a:noFill/>
        </p:spPr>
        <p:txBody>
          <a:bodyPr wrap="none" rtlCol="0">
            <a:spAutoFit/>
          </a:bodyPr>
          <a:lstStyle/>
          <a:p>
            <a:r>
              <a:rPr lang="en-US" sz="800" dirty="0">
                <a:solidFill>
                  <a:prstClr val="black"/>
                </a:solidFill>
                <a:latin typeface="Arial" charset="0"/>
                <a:hlinkClick r:id="rId2"/>
              </a:rPr>
              <a:t>http://m.bbc.com/news/magazine-31714853</a:t>
            </a:r>
            <a:endParaRPr lang="en-US" sz="800" dirty="0">
              <a:solidFill>
                <a:prstClr val="black"/>
              </a:solidFill>
              <a:latin typeface="Arial"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25" y="428625"/>
            <a:ext cx="5238750" cy="6000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4" descr="BBC"/>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0729" y="435429"/>
            <a:ext cx="800100" cy="2286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512890" y="875408"/>
            <a:ext cx="963725" cy="246221"/>
          </a:xfrm>
          <a:prstGeom prst="rect">
            <a:avLst/>
          </a:prstGeom>
          <a:noFill/>
        </p:spPr>
        <p:txBody>
          <a:bodyPr wrap="none" rtlCol="0">
            <a:spAutoFit/>
          </a:bodyPr>
          <a:lstStyle/>
          <a:p>
            <a:r>
              <a:rPr lang="en-US" sz="1000" dirty="0">
                <a:solidFill>
                  <a:prstClr val="black"/>
                </a:solidFill>
                <a:latin typeface="Arial" charset="0"/>
              </a:rPr>
              <a:t>9 March 2015</a:t>
            </a:r>
          </a:p>
        </p:txBody>
      </p:sp>
      <p:sp>
        <p:nvSpPr>
          <p:cNvPr id="2" name="AutoShape 8">
            <a:extLst>
              <a:ext uri="{FF2B5EF4-FFF2-40B4-BE49-F238E27FC236}">
                <a16:creationId xmlns:a16="http://schemas.microsoft.com/office/drawing/2014/main" id="{71F782EF-6CCE-0863-7161-F768CD1810DB}"/>
              </a:ext>
            </a:extLst>
          </p:cNvPr>
          <p:cNvSpPr>
            <a:spLocks noChangeArrowheads="1"/>
          </p:cNvSpPr>
          <p:nvPr/>
        </p:nvSpPr>
        <p:spPr bwMode="auto">
          <a:xfrm rot="7705331">
            <a:off x="5967307" y="560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67991300"/>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1117600" y="2813105"/>
            <a:ext cx="6908800" cy="2308324"/>
          </a:xfrm>
          <a:prstGeom prst="rect">
            <a:avLst/>
          </a:prstGeom>
          <a:noFill/>
          <a:ln w="28575">
            <a:noFill/>
            <a:miter lim="800000"/>
            <a:headEnd/>
            <a:tailEnd/>
          </a:ln>
        </p:spPr>
        <p:txBody>
          <a:bodyPr wrap="square" anchor="ctr">
            <a:spAutoFit/>
          </a:bodyPr>
          <a:lstStyle/>
          <a:p>
            <a:pPr algn="ctr" eaLnBrk="0" hangingPunct="0"/>
            <a:r>
              <a:rPr kumimoji="1" lang="en-US" sz="3600" b="1" dirty="0">
                <a:solidFill>
                  <a:srgbClr val="FFFFFF"/>
                </a:solidFill>
                <a:latin typeface="Arial" charset="0"/>
              </a:rPr>
              <a:t>and there are lots of other issues at stake . . .</a:t>
            </a:r>
          </a:p>
          <a:p>
            <a:pPr algn="ctr" eaLnBrk="0" hangingPunct="0"/>
            <a:endParaRPr kumimoji="1" lang="en-US" sz="3600" b="1" dirty="0">
              <a:solidFill>
                <a:srgbClr val="FFFFFF"/>
              </a:solidFill>
              <a:latin typeface="Arial" charset="0"/>
            </a:endParaRPr>
          </a:p>
          <a:p>
            <a:pPr algn="ctr" eaLnBrk="0" hangingPunct="0"/>
            <a:r>
              <a:rPr kumimoji="1" lang="en-US" sz="3600" b="1" dirty="0">
                <a:solidFill>
                  <a:srgbClr val="FFFFFF"/>
                </a:solidFill>
                <a:latin typeface="Arial" charset="0"/>
              </a:rPr>
              <a:t>for </a:t>
            </a:r>
            <a:r>
              <a:rPr kumimoji="1" lang="en-US" sz="3600" b="1" i="1" dirty="0">
                <a:solidFill>
                  <a:srgbClr val="FFFFFF"/>
                </a:solidFill>
                <a:latin typeface="Arial" charset="0"/>
              </a:rPr>
              <a:t>example</a:t>
            </a:r>
            <a:r>
              <a:rPr kumimoji="1" lang="en-US" sz="3600" b="1" dirty="0">
                <a:solidFill>
                  <a:srgbClr val="FFFFFF"/>
                </a:solidFill>
                <a:latin typeface="Arial" charset="0"/>
              </a:rPr>
              <a:t> . . .</a:t>
            </a:r>
          </a:p>
        </p:txBody>
      </p:sp>
    </p:spTree>
    <p:extLst>
      <p:ext uri="{BB962C8B-B14F-4D97-AF65-F5344CB8AC3E}">
        <p14:creationId xmlns:p14="http://schemas.microsoft.com/office/powerpoint/2010/main" val="1539950903"/>
      </p:ext>
    </p:extLst>
  </p:cSld>
  <p:clrMapOvr>
    <a:masterClrMapping/>
  </p:clrMapOvr>
  <p:transition/>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7461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spcBef>
                <a:spcPct val="20000"/>
              </a:spcBef>
              <a:defRPr/>
            </a:pPr>
            <a:r>
              <a:rPr lang="en-US" sz="4000" b="1" kern="0" dirty="0">
                <a:solidFill>
                  <a:srgbClr val="1E0903"/>
                </a:solidFill>
                <a:latin typeface="Arial"/>
              </a:rPr>
              <a:t>Death Penalty</a:t>
            </a:r>
          </a:p>
        </p:txBody>
      </p:sp>
      <p:sp>
        <p:nvSpPr>
          <p:cNvPr id="7" name="Rectangle 6"/>
          <p:cNvSpPr>
            <a:spLocks noChangeArrowheads="1"/>
          </p:cNvSpPr>
          <p:nvPr/>
        </p:nvSpPr>
        <p:spPr bwMode="auto">
          <a:xfrm>
            <a:off x="2540464" y="1570236"/>
            <a:ext cx="2205718"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“science-</a:t>
            </a:r>
          </a:p>
          <a:p>
            <a:pPr marL="6350" lvl="1" algn="ctr"/>
            <a:r>
              <a:rPr lang="en-US" sz="3200" b="1" dirty="0">
                <a:solidFill>
                  <a:srgbClr val="FF0000"/>
                </a:solidFill>
              </a:rPr>
              <a:t>based”</a:t>
            </a:r>
            <a:endParaRPr lang="en-US" sz="3600" b="1" dirty="0">
              <a:solidFill>
                <a:srgbClr val="FF0000"/>
              </a:solidFill>
            </a:endParaRPr>
          </a:p>
        </p:txBody>
      </p:sp>
      <p:sp>
        <p:nvSpPr>
          <p:cNvPr id="9" name="Rectangle 8"/>
          <p:cNvSpPr>
            <a:spLocks noChangeArrowheads="1"/>
          </p:cNvSpPr>
          <p:nvPr/>
        </p:nvSpPr>
        <p:spPr bwMode="auto">
          <a:xfrm>
            <a:off x="1023709" y="2249674"/>
            <a:ext cx="7329488" cy="3985706"/>
          </a:xfrm>
          <a:prstGeom prst="rect">
            <a:avLst/>
          </a:prstGeom>
          <a:noFill/>
          <a:ln w="9525">
            <a:noFill/>
            <a:miter lim="800000"/>
            <a:headEnd/>
            <a:tailEnd/>
          </a:ln>
        </p:spPr>
        <p:txBody>
          <a:bodyPr>
            <a:spAutoFit/>
          </a:bodyPr>
          <a:lstStyle/>
          <a:p>
            <a:pPr lvl="1">
              <a:buFont typeface="Arial" charset="0"/>
              <a:buChar char="•"/>
            </a:pPr>
            <a:endParaRPr lang="en-US" b="1" dirty="0">
              <a:solidFill>
                <a:srgbClr val="000000"/>
              </a:solidFill>
            </a:endParaRPr>
          </a:p>
          <a:p>
            <a:pPr marL="0" lvl="1">
              <a:tabLst>
                <a:tab pos="2060575" algn="l"/>
              </a:tabLst>
            </a:pPr>
            <a:endParaRPr lang="en-US" sz="2400" b="1" dirty="0">
              <a:solidFill>
                <a:srgbClr val="000000"/>
              </a:solidFill>
            </a:endParaRPr>
          </a:p>
          <a:p>
            <a:pPr marL="0" lvl="1">
              <a:tabLst>
                <a:tab pos="2060575" algn="l"/>
              </a:tabLst>
            </a:pPr>
            <a:r>
              <a:rPr lang="en-US" sz="2400" b="1" dirty="0">
                <a:solidFill>
                  <a:srgbClr val="000000"/>
                </a:solidFill>
              </a:rPr>
              <a:t>Failed</a:t>
            </a:r>
            <a:br>
              <a:rPr lang="en-US" sz="2400" b="1" dirty="0">
                <a:solidFill>
                  <a:srgbClr val="000000"/>
                </a:solidFill>
              </a:rPr>
            </a:br>
            <a:r>
              <a:rPr lang="en-US" sz="2400" b="1" dirty="0">
                <a:solidFill>
                  <a:srgbClr val="000000"/>
                </a:solidFill>
              </a:rPr>
              <a:t>Policy</a:t>
            </a:r>
            <a:r>
              <a:rPr lang="en-US" sz="2800" b="1" dirty="0">
                <a:solidFill>
                  <a:srgbClr val="000000"/>
                </a:solidFill>
              </a:rPr>
              <a:t>	</a:t>
            </a:r>
            <a:r>
              <a:rPr lang="en-US" sz="2400" b="1" dirty="0">
                <a:solidFill>
                  <a:srgbClr val="000000"/>
                </a:solidFill>
              </a:rPr>
              <a:t>   Yes</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a:p>
            <a:pPr marL="0" lvl="1">
              <a:tabLst>
                <a:tab pos="2060575" algn="l"/>
              </a:tabLst>
            </a:pPr>
            <a:r>
              <a:rPr lang="en-US" sz="2400" b="1" dirty="0">
                <a:solidFill>
                  <a:srgbClr val="000000"/>
                </a:solidFill>
              </a:rPr>
              <a:t>Confidence</a:t>
            </a:r>
          </a:p>
          <a:p>
            <a:pPr marL="0" lvl="1">
              <a:tabLst>
                <a:tab pos="2060575" algn="l"/>
              </a:tabLst>
            </a:pPr>
            <a:r>
              <a:rPr lang="en-US" sz="2400" b="1" dirty="0">
                <a:solidFill>
                  <a:srgbClr val="000000"/>
                </a:solidFill>
              </a:rPr>
              <a:t>In the System</a:t>
            </a:r>
            <a:r>
              <a:rPr lang="en-US" sz="2800" b="1" dirty="0">
                <a:solidFill>
                  <a:srgbClr val="000000"/>
                </a:solidFill>
              </a:rPr>
              <a:t>	   </a:t>
            </a:r>
            <a:r>
              <a:rPr lang="en-US" sz="2400" b="1" dirty="0">
                <a:solidFill>
                  <a:srgbClr val="000000"/>
                </a:solidFill>
              </a:rPr>
              <a:t>No</a:t>
            </a:r>
            <a:r>
              <a:rPr lang="en-US" sz="2800" b="1" dirty="0">
                <a:solidFill>
                  <a:srgbClr val="000000"/>
                </a:solidFill>
              </a:rPr>
              <a:t>	 	</a:t>
            </a:r>
            <a:r>
              <a:rPr lang="en-US" sz="2400" b="1" dirty="0">
                <a:solidFill>
                  <a:srgbClr val="000000"/>
                </a:solidFill>
              </a:rPr>
              <a:t>No</a:t>
            </a:r>
            <a:br>
              <a:rPr lang="en-US" sz="2400" b="1" dirty="0">
                <a:solidFill>
                  <a:srgbClr val="000000"/>
                </a:solidFill>
              </a:rPr>
            </a:br>
            <a:endParaRPr lang="en-US" sz="2800" b="1" dirty="0">
              <a:solidFill>
                <a:srgbClr val="000000"/>
              </a:solidFill>
            </a:endParaRPr>
          </a:p>
          <a:p>
            <a:pPr marL="0" lvl="1">
              <a:tabLst>
                <a:tab pos="2060575" algn="l"/>
              </a:tabLst>
            </a:pPr>
            <a:endParaRPr lang="en-US" sz="300" b="1" dirty="0">
              <a:solidFill>
                <a:srgbClr val="000000"/>
              </a:solidFill>
            </a:endParaRPr>
          </a:p>
          <a:p>
            <a:pPr marL="0" lvl="1">
              <a:tabLst>
                <a:tab pos="2293938" algn="l"/>
              </a:tabLst>
            </a:pPr>
            <a:r>
              <a:rPr lang="en-US" sz="2400" b="1" dirty="0">
                <a:solidFill>
                  <a:srgbClr val="000000"/>
                </a:solidFill>
              </a:rPr>
              <a:t>Support	 No	 	</a:t>
            </a:r>
            <a:r>
              <a:rPr lang="en-US" sz="2400" b="1" dirty="0">
                <a:solidFill>
                  <a:srgbClr val="FF0000"/>
                </a:solidFill>
              </a:rPr>
              <a:t>Yes</a:t>
            </a:r>
            <a:br>
              <a:rPr lang="en-US" sz="2400" b="1" dirty="0">
                <a:solidFill>
                  <a:srgbClr val="000000"/>
                </a:solidFill>
              </a:rPr>
            </a:br>
            <a:endParaRPr lang="en-US" sz="2400" b="1" dirty="0">
              <a:solidFill>
                <a:srgbClr val="000000"/>
              </a:solidFill>
            </a:endParaRPr>
          </a:p>
          <a:p>
            <a:pPr marL="0" lvl="1">
              <a:tabLst>
                <a:tab pos="2060575" algn="l"/>
              </a:tabLst>
            </a:pPr>
            <a:endParaRPr lang="en-US" sz="200" b="1" dirty="0">
              <a:solidFill>
                <a:srgbClr val="000000"/>
              </a:solidFill>
            </a:endParaRPr>
          </a:p>
        </p:txBody>
      </p:sp>
      <p:sp>
        <p:nvSpPr>
          <p:cNvPr id="10" name="Rectangle 9"/>
          <p:cNvSpPr>
            <a:spLocks noChangeArrowheads="1"/>
          </p:cNvSpPr>
          <p:nvPr/>
        </p:nvSpPr>
        <p:spPr bwMode="auto">
          <a:xfrm>
            <a:off x="4739378" y="1577503"/>
            <a:ext cx="2358116" cy="1077218"/>
          </a:xfrm>
          <a:prstGeom prst="rect">
            <a:avLst/>
          </a:prstGeom>
          <a:noFill/>
          <a:ln w="9525">
            <a:noFill/>
            <a:miter lim="800000"/>
            <a:headEnd/>
            <a:tailEnd/>
          </a:ln>
        </p:spPr>
        <p:txBody>
          <a:bodyPr wrap="square">
            <a:spAutoFit/>
          </a:bodyPr>
          <a:lstStyle/>
          <a:p>
            <a:pPr marL="6350" lvl="1" algn="ctr"/>
            <a:r>
              <a:rPr lang="en-US" sz="3200" b="1" dirty="0">
                <a:solidFill>
                  <a:srgbClr val="FF0000"/>
                </a:solidFill>
              </a:rPr>
              <a:t>“faith-</a:t>
            </a:r>
          </a:p>
          <a:p>
            <a:pPr marL="6350" lvl="1" algn="ctr"/>
            <a:r>
              <a:rPr lang="en-US" sz="3200" b="1" dirty="0">
                <a:solidFill>
                  <a:srgbClr val="FF0000"/>
                </a:solidFill>
              </a:rPr>
              <a:t>     based”</a:t>
            </a:r>
            <a:endParaRPr lang="en-US" sz="3600" b="1" dirty="0">
              <a:solidFill>
                <a:srgbClr val="FF0000"/>
              </a:solidFill>
            </a:endParaRPr>
          </a:p>
        </p:txBody>
      </p:sp>
    </p:spTree>
    <p:extLst>
      <p:ext uri="{BB962C8B-B14F-4D97-AF65-F5344CB8AC3E}">
        <p14:creationId xmlns:p14="http://schemas.microsoft.com/office/powerpoint/2010/main" val="898230902"/>
      </p:ext>
    </p:extLst>
  </p:cSld>
  <p:clrMapOvr>
    <a:masterClrMapping/>
  </p:clrMapOvr>
  <p:transition/>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50" name="Rectangle 3"/>
          <p:cNvSpPr>
            <a:spLocks noGrp="1" noChangeArrowheads="1"/>
          </p:cNvSpPr>
          <p:nvPr>
            <p:ph type="subTitle" idx="4294967295"/>
          </p:nvPr>
        </p:nvSpPr>
        <p:spPr>
          <a:xfrm>
            <a:off x="900113" y="2824163"/>
            <a:ext cx="7315200" cy="3440942"/>
          </a:xfrm>
        </p:spPr>
        <p:txBody>
          <a:bodyPr>
            <a:spAutoFit/>
          </a:bodyPr>
          <a:lstStyle/>
          <a:p>
            <a:pPr marL="0" indent="0" algn="ctr">
              <a:buFontTx/>
              <a:buNone/>
            </a:pPr>
            <a:r>
              <a:rPr lang="en-US" b="1" dirty="0"/>
              <a:t>C.P. Snow</a:t>
            </a:r>
          </a:p>
          <a:p>
            <a:pPr marL="0" indent="0" algn="ctr">
              <a:buFontTx/>
              <a:buNone/>
            </a:pPr>
            <a:r>
              <a:rPr lang="en-US" sz="4000" b="1" dirty="0"/>
              <a:t>“Two Cultures and the Scientific Revolution: The </a:t>
            </a:r>
            <a:r>
              <a:rPr lang="en-US" sz="4000" b="1" dirty="0" err="1"/>
              <a:t>Rede</a:t>
            </a:r>
            <a:r>
              <a:rPr lang="en-US" sz="4000" b="1" dirty="0"/>
              <a:t> Lecture”</a:t>
            </a:r>
            <a:endParaRPr lang="en-US" sz="4400" b="1" i="1" dirty="0"/>
          </a:p>
          <a:p>
            <a:pPr marL="0" indent="0" algn="ctr">
              <a:buFontTx/>
              <a:buNone/>
            </a:pPr>
            <a:r>
              <a:rPr lang="en-US" sz="2400" b="1" dirty="0"/>
              <a:t>London, Cambridge University Press</a:t>
            </a:r>
          </a:p>
          <a:p>
            <a:pPr marL="0" indent="0" algn="ctr">
              <a:buFontTx/>
              <a:buNone/>
            </a:pPr>
            <a:r>
              <a:rPr lang="en-US" sz="2400" b="1" dirty="0"/>
              <a:t>1959</a:t>
            </a:r>
          </a:p>
        </p:txBody>
      </p:sp>
      <p:sp>
        <p:nvSpPr>
          <p:cNvPr id="3" name="Rectangle 2"/>
          <p:cNvSpPr/>
          <p:nvPr/>
        </p:nvSpPr>
        <p:spPr>
          <a:xfrm>
            <a:off x="677969" y="1148834"/>
            <a:ext cx="7772400" cy="1557349"/>
          </a:xfrm>
          <a:prstGeom prst="rect">
            <a:avLst/>
          </a:prstGeom>
        </p:spPr>
        <p:txBody>
          <a:bodyPr wrap="square">
            <a:spAutoFit/>
          </a:bodyPr>
          <a:lstStyle/>
          <a:p>
            <a:pPr algn="ctr">
              <a:spcBef>
                <a:spcPct val="20000"/>
              </a:spcBef>
            </a:pPr>
            <a:r>
              <a:rPr lang="en-US" sz="2800" b="1" kern="0" dirty="0">
                <a:solidFill>
                  <a:srgbClr val="FF0000"/>
                </a:solidFill>
                <a:latin typeface="Arial"/>
              </a:rPr>
              <a:t>according to Nestle, and others, </a:t>
            </a:r>
          </a:p>
          <a:p>
            <a:pPr algn="ctr">
              <a:spcBef>
                <a:spcPct val="20000"/>
              </a:spcBef>
            </a:pPr>
            <a:r>
              <a:rPr lang="en-US" sz="2800" b="1" kern="0" dirty="0">
                <a:solidFill>
                  <a:srgbClr val="FF0000"/>
                </a:solidFill>
                <a:latin typeface="Arial"/>
              </a:rPr>
              <a:t>this is a really important work,</a:t>
            </a:r>
          </a:p>
          <a:p>
            <a:pPr algn="ctr">
              <a:spcBef>
                <a:spcPct val="20000"/>
              </a:spcBef>
            </a:pPr>
            <a:r>
              <a:rPr lang="en-US" sz="2800" b="1" kern="0" dirty="0">
                <a:solidFill>
                  <a:srgbClr val="FF0000"/>
                </a:solidFill>
                <a:latin typeface="Arial"/>
              </a:rPr>
              <a:t>so make note of it . . .</a:t>
            </a:r>
          </a:p>
        </p:txBody>
      </p:sp>
    </p:spTree>
    <p:extLst>
      <p:ext uri="{BB962C8B-B14F-4D97-AF65-F5344CB8AC3E}">
        <p14:creationId xmlns:p14="http://schemas.microsoft.com/office/powerpoint/2010/main" val="3730556864"/>
      </p:ext>
    </p:extLst>
  </p:cSld>
  <p:clrMapOvr>
    <a:masterClrMapping/>
  </p:clrMapOvr>
  <p:transition/>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2387084"/>
            <a:ext cx="7772400" cy="2704266"/>
          </a:xfrm>
          <a:prstGeom prst="rect">
            <a:avLst/>
          </a:prstGeom>
        </p:spPr>
        <p:txBody>
          <a:bodyPr wrap="square">
            <a:spAutoFit/>
          </a:bodyPr>
          <a:lstStyle/>
          <a:p>
            <a:pPr algn="ctr">
              <a:lnSpc>
                <a:spcPct val="150000"/>
              </a:lnSpc>
              <a:spcBef>
                <a:spcPct val="20000"/>
              </a:spcBef>
            </a:pPr>
            <a:r>
              <a:rPr lang="en-US" sz="3600" b="1" kern="0" dirty="0">
                <a:solidFill>
                  <a:srgbClr val="FF0000"/>
                </a:solidFill>
                <a:latin typeface="Arial"/>
              </a:rPr>
              <a:t>and if you’re interested </a:t>
            </a:r>
          </a:p>
          <a:p>
            <a:pPr algn="ctr">
              <a:lnSpc>
                <a:spcPct val="150000"/>
              </a:lnSpc>
              <a:spcBef>
                <a:spcPct val="20000"/>
              </a:spcBef>
            </a:pPr>
            <a:r>
              <a:rPr lang="en-US" sz="3600" b="1" kern="0" dirty="0">
                <a:solidFill>
                  <a:srgbClr val="FF0000"/>
                </a:solidFill>
                <a:latin typeface="Arial"/>
              </a:rPr>
              <a:t>in these kinds of questions </a:t>
            </a:r>
          </a:p>
          <a:p>
            <a:pPr algn="ctr">
              <a:lnSpc>
                <a:spcPct val="150000"/>
              </a:lnSpc>
              <a:spcBef>
                <a:spcPct val="20000"/>
              </a:spcBef>
            </a:pPr>
            <a:r>
              <a:rPr lang="en-US" sz="3600" b="1" kern="0" dirty="0">
                <a:solidFill>
                  <a:srgbClr val="FF0000"/>
                </a:solidFill>
                <a:latin typeface="Arial"/>
              </a:rPr>
              <a:t>also have a look at . . .</a:t>
            </a:r>
          </a:p>
        </p:txBody>
      </p:sp>
    </p:spTree>
    <p:extLst>
      <p:ext uri="{BB962C8B-B14F-4D97-AF65-F5344CB8AC3E}">
        <p14:creationId xmlns:p14="http://schemas.microsoft.com/office/powerpoint/2010/main" val="3046987615"/>
      </p:ext>
    </p:extLst>
  </p:cSld>
  <p:clrMapOvr>
    <a:masterClrMapping/>
  </p:clrMapOvr>
  <p:transition/>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2" name="Rectangle 3"/>
          <p:cNvSpPr>
            <a:spLocks noGrp="1" noChangeArrowheads="1"/>
          </p:cNvSpPr>
          <p:nvPr>
            <p:ph type="subTitle" idx="4294967295"/>
          </p:nvPr>
        </p:nvSpPr>
        <p:spPr>
          <a:xfrm>
            <a:off x="900113" y="2417051"/>
            <a:ext cx="7315200" cy="1495794"/>
          </a:xfrm>
        </p:spPr>
        <p:txBody>
          <a:bodyPr>
            <a:spAutoFit/>
          </a:bodyPr>
          <a:lstStyle/>
          <a:p>
            <a:pPr marL="0" indent="0" algn="ctr">
              <a:buFontTx/>
              <a:buNone/>
            </a:pPr>
            <a:endParaRPr lang="en-US" sz="2400" b="1" dirty="0">
              <a:solidFill>
                <a:srgbClr val="000000"/>
              </a:solidFill>
            </a:endParaRPr>
          </a:p>
          <a:p>
            <a:pPr marL="0" indent="0" algn="ctr">
              <a:buFontTx/>
              <a:buNone/>
            </a:pPr>
            <a:r>
              <a:rPr lang="en-US" b="1" dirty="0">
                <a:solidFill>
                  <a:srgbClr val="000000"/>
                </a:solidFill>
              </a:rPr>
              <a:t>“THE ‘TWO-CULTURE’ PROBLEM”</a:t>
            </a:r>
          </a:p>
          <a:p>
            <a:pPr marL="0" indent="0" algn="ctr">
              <a:buFontTx/>
              <a:buNone/>
            </a:pPr>
            <a:r>
              <a:rPr lang="en-US" sz="2400" dirty="0">
                <a:solidFill>
                  <a:srgbClr val="000000"/>
                </a:solidFill>
              </a:rPr>
              <a:t>in a nutshell</a:t>
            </a:r>
          </a:p>
        </p:txBody>
      </p:sp>
      <p:sp>
        <p:nvSpPr>
          <p:cNvPr id="5" name="Rectangle 4"/>
          <p:cNvSpPr>
            <a:spLocks noChangeArrowheads="1"/>
          </p:cNvSpPr>
          <p:nvPr/>
        </p:nvSpPr>
        <p:spPr bwMode="auto">
          <a:xfrm>
            <a:off x="900339" y="4246338"/>
            <a:ext cx="7329488" cy="1570038"/>
          </a:xfrm>
          <a:prstGeom prst="rect">
            <a:avLst/>
          </a:prstGeom>
          <a:noFill/>
          <a:ln w="9525">
            <a:noFill/>
            <a:miter lim="800000"/>
            <a:headEnd/>
            <a:tailEnd/>
          </a:ln>
        </p:spPr>
        <p:txBody>
          <a:bodyPr>
            <a:spAutoFit/>
          </a:bodyPr>
          <a:lstStyle/>
          <a:p>
            <a:pPr lvl="1">
              <a:buFont typeface="Arial" charset="0"/>
              <a:buChar char="•"/>
            </a:pPr>
            <a:r>
              <a:rPr lang="en-US" sz="3200" b="1" dirty="0">
                <a:solidFill>
                  <a:srgbClr val="000000"/>
                </a:solidFill>
                <a:latin typeface="Arial" charset="0"/>
              </a:rPr>
              <a:t> “belief-based” attitudes</a:t>
            </a:r>
          </a:p>
          <a:p>
            <a:pPr algn="ctr"/>
            <a:r>
              <a:rPr lang="en-US" sz="3200" b="1" dirty="0">
                <a:solidFill>
                  <a:srgbClr val="000000"/>
                </a:solidFill>
                <a:latin typeface="Arial" charset="0"/>
              </a:rPr>
              <a:t>vs.</a:t>
            </a:r>
          </a:p>
          <a:p>
            <a:pPr lvl="1">
              <a:buFont typeface="Arial" charset="0"/>
              <a:buChar char="•"/>
            </a:pPr>
            <a:r>
              <a:rPr lang="en-US" sz="3200" b="1" dirty="0">
                <a:solidFill>
                  <a:srgbClr val="000000"/>
                </a:solidFill>
                <a:latin typeface="Arial" charset="0"/>
              </a:rPr>
              <a:t> “science-based” attitudes</a:t>
            </a:r>
          </a:p>
        </p:txBody>
      </p:sp>
    </p:spTree>
    <p:extLst>
      <p:ext uri="{BB962C8B-B14F-4D97-AF65-F5344CB8AC3E}">
        <p14:creationId xmlns:p14="http://schemas.microsoft.com/office/powerpoint/2010/main" val="2295886635"/>
      </p:ext>
    </p:extLst>
  </p:cSld>
  <p:clrMapOvr>
    <a:masterClrMapping/>
  </p:clrMapOvr>
  <p:transition/>
</p:sld>
</file>

<file path=ppt/slides/slide3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a:extLst>
              <a:ext uri="{FF2B5EF4-FFF2-40B4-BE49-F238E27FC236}">
                <a16:creationId xmlns:a16="http://schemas.microsoft.com/office/drawing/2014/main" id="{8C0418BC-7C16-44E9-9ED4-070189FF3DAB}"/>
              </a:ext>
            </a:extLst>
          </p:cNvPr>
          <p:cNvPicPr>
            <a:picLocks noChangeAspect="1"/>
          </p:cNvPicPr>
          <p:nvPr/>
        </p:nvPicPr>
        <p:blipFill>
          <a:blip r:embed="rId2"/>
          <a:stretch>
            <a:fillRect/>
          </a:stretch>
        </p:blipFill>
        <p:spPr>
          <a:xfrm>
            <a:off x="1828800" y="792571"/>
            <a:ext cx="5486400" cy="5580857"/>
          </a:xfrm>
          <a:prstGeom prst="rect">
            <a:avLst/>
          </a:prstGeom>
        </p:spPr>
      </p:pic>
      <p:sp>
        <p:nvSpPr>
          <p:cNvPr id="5" name="TextBox 4">
            <a:extLst>
              <a:ext uri="{FF2B5EF4-FFF2-40B4-BE49-F238E27FC236}">
                <a16:creationId xmlns:a16="http://schemas.microsoft.com/office/drawing/2014/main" id="{85048AFF-2EC3-4E94-9343-C5A91586E7EB}"/>
              </a:ext>
            </a:extLst>
          </p:cNvPr>
          <p:cNvSpPr txBox="1"/>
          <p:nvPr/>
        </p:nvSpPr>
        <p:spPr>
          <a:xfrm>
            <a:off x="2286000" y="6531087"/>
            <a:ext cx="4572000" cy="215444"/>
          </a:xfrm>
          <a:prstGeom prst="rect">
            <a:avLst/>
          </a:prstGeom>
          <a:noFill/>
        </p:spPr>
        <p:txBody>
          <a:bodyPr wrap="square">
            <a:spAutoFit/>
          </a:bodyPr>
          <a:lstStyle/>
          <a:p>
            <a:pPr algn="ctr"/>
            <a:r>
              <a:rPr lang="en-US" sz="800" dirty="0">
                <a:hlinkClick r:id="rId3"/>
              </a:rPr>
              <a:t>https://bigthink.com/surprising-science/most-famous-popular-science-book</a:t>
            </a:r>
            <a:endParaRPr lang="en-US" sz="800" dirty="0"/>
          </a:p>
        </p:txBody>
      </p:sp>
      <p:sp>
        <p:nvSpPr>
          <p:cNvPr id="7" name="TextBox 6">
            <a:extLst>
              <a:ext uri="{FF2B5EF4-FFF2-40B4-BE49-F238E27FC236}">
                <a16:creationId xmlns:a16="http://schemas.microsoft.com/office/drawing/2014/main" id="{19EA3C33-F25F-4416-8B60-64029030D11C}"/>
              </a:ext>
            </a:extLst>
          </p:cNvPr>
          <p:cNvSpPr txBox="1"/>
          <p:nvPr/>
        </p:nvSpPr>
        <p:spPr>
          <a:xfrm>
            <a:off x="3645568" y="2659596"/>
            <a:ext cx="1852863" cy="369332"/>
          </a:xfrm>
          <a:prstGeom prst="rect">
            <a:avLst/>
          </a:prstGeom>
          <a:solidFill>
            <a:schemeClr val="bg1"/>
          </a:solidFill>
        </p:spPr>
        <p:txBody>
          <a:bodyPr wrap="square">
            <a:spAutoFit/>
          </a:bodyPr>
          <a:lstStyle/>
          <a:p>
            <a:r>
              <a:rPr lang="en-US" dirty="0"/>
              <a:t>16 August 2021</a:t>
            </a:r>
          </a:p>
        </p:txBody>
      </p:sp>
      <p:pic>
        <p:nvPicPr>
          <p:cNvPr id="9" name="Picture 8" descr="A picture containing text, clipart&#10;&#10;Description automatically generated">
            <a:extLst>
              <a:ext uri="{FF2B5EF4-FFF2-40B4-BE49-F238E27FC236}">
                <a16:creationId xmlns:a16="http://schemas.microsoft.com/office/drawing/2014/main" id="{49539C5F-873C-47E9-8847-DFEDCE1924E0}"/>
              </a:ext>
            </a:extLst>
          </p:cNvPr>
          <p:cNvPicPr>
            <a:picLocks noChangeAspect="1"/>
          </p:cNvPicPr>
          <p:nvPr/>
        </p:nvPicPr>
        <p:blipFill>
          <a:blip r:embed="rId4"/>
          <a:stretch>
            <a:fillRect/>
          </a:stretch>
        </p:blipFill>
        <p:spPr>
          <a:xfrm>
            <a:off x="299351" y="326913"/>
            <a:ext cx="1828800" cy="383387"/>
          </a:xfrm>
          <a:prstGeom prst="rect">
            <a:avLst/>
          </a:prstGeom>
        </p:spPr>
      </p:pic>
    </p:spTree>
    <p:extLst>
      <p:ext uri="{BB962C8B-B14F-4D97-AF65-F5344CB8AC3E}">
        <p14:creationId xmlns:p14="http://schemas.microsoft.com/office/powerpoint/2010/main" val="182397793"/>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5048AFF-2EC3-4E94-9343-C5A91586E7EB}"/>
              </a:ext>
            </a:extLst>
          </p:cNvPr>
          <p:cNvSpPr txBox="1"/>
          <p:nvPr/>
        </p:nvSpPr>
        <p:spPr>
          <a:xfrm>
            <a:off x="2286000" y="6348206"/>
            <a:ext cx="4572000" cy="461665"/>
          </a:xfrm>
          <a:prstGeom prst="rect">
            <a:avLst/>
          </a:prstGeom>
          <a:noFill/>
        </p:spPr>
        <p:txBody>
          <a:bodyPr wrap="square">
            <a:spAutoFit/>
          </a:bodyPr>
          <a:lstStyle/>
          <a:p>
            <a:pPr algn="ctr"/>
            <a:r>
              <a:rPr lang="en-US" sz="800" dirty="0">
                <a:hlinkClick r:id="rId2"/>
              </a:rPr>
              <a:t>https://www.amazon.com/Thomas-Kuhn-Scientific-Revolutions-Anniversary/dp/B019EWPINS/ref=sr_1_4?dchild=1&amp;keywords=the+structure+of+scientific+revolutions&amp;qid=1629944122&amp;sr=8-4</a:t>
            </a:r>
            <a:endParaRPr lang="en-US" sz="800" dirty="0"/>
          </a:p>
        </p:txBody>
      </p:sp>
      <p:pic>
        <p:nvPicPr>
          <p:cNvPr id="11" name="Picture 10" descr="Text&#10;&#10;Description automatically generated">
            <a:extLst>
              <a:ext uri="{FF2B5EF4-FFF2-40B4-BE49-F238E27FC236}">
                <a16:creationId xmlns:a16="http://schemas.microsoft.com/office/drawing/2014/main" id="{95F29656-4D17-49BF-A9C7-2E0ED0AE66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8125" y="516444"/>
            <a:ext cx="3657600" cy="5654261"/>
          </a:xfrm>
          <a:prstGeom prst="rect">
            <a:avLst/>
          </a:prstGeom>
        </p:spPr>
      </p:pic>
      <p:sp>
        <p:nvSpPr>
          <p:cNvPr id="13" name="TextBox 12">
            <a:extLst>
              <a:ext uri="{FF2B5EF4-FFF2-40B4-BE49-F238E27FC236}">
                <a16:creationId xmlns:a16="http://schemas.microsoft.com/office/drawing/2014/main" id="{5B814985-8D74-45AC-8124-6EE86F955602}"/>
              </a:ext>
            </a:extLst>
          </p:cNvPr>
          <p:cNvSpPr txBox="1"/>
          <p:nvPr/>
        </p:nvSpPr>
        <p:spPr>
          <a:xfrm>
            <a:off x="505327" y="1725097"/>
            <a:ext cx="2064619" cy="1200329"/>
          </a:xfrm>
          <a:prstGeom prst="rect">
            <a:avLst/>
          </a:prstGeom>
          <a:noFill/>
        </p:spPr>
        <p:txBody>
          <a:bodyPr wrap="square">
            <a:spAutoFit/>
          </a:bodyPr>
          <a:lstStyle/>
          <a:p>
            <a:pPr algn="ctr"/>
            <a:r>
              <a:rPr lang="en-US" b="1" dirty="0"/>
              <a:t>50</a:t>
            </a:r>
            <a:r>
              <a:rPr lang="en-US" b="1" baseline="30000" dirty="0"/>
              <a:t>th</a:t>
            </a:r>
            <a:r>
              <a:rPr lang="en-US" b="1" dirty="0"/>
              <a:t> Anniversary Edition </a:t>
            </a:r>
          </a:p>
          <a:p>
            <a:pPr algn="ctr"/>
            <a:r>
              <a:rPr lang="en-US" b="1" dirty="0"/>
              <a:t>(Fourth Edition) </a:t>
            </a:r>
          </a:p>
          <a:p>
            <a:pPr algn="ctr"/>
            <a:r>
              <a:rPr lang="en-US" b="1" dirty="0"/>
              <a:t>(2012)</a:t>
            </a:r>
          </a:p>
        </p:txBody>
      </p:sp>
      <p:sp>
        <p:nvSpPr>
          <p:cNvPr id="14" name="Rectangle 3">
            <a:extLst>
              <a:ext uri="{FF2B5EF4-FFF2-40B4-BE49-F238E27FC236}">
                <a16:creationId xmlns:a16="http://schemas.microsoft.com/office/drawing/2014/main" id="{51DE2A3D-ECF3-44E7-B916-23E5999E8684}"/>
              </a:ext>
            </a:extLst>
          </p:cNvPr>
          <p:cNvSpPr txBox="1">
            <a:spLocks noChangeArrowheads="1"/>
          </p:cNvSpPr>
          <p:nvPr/>
        </p:nvSpPr>
        <p:spPr bwMode="auto">
          <a:xfrm>
            <a:off x="3164453" y="5114227"/>
            <a:ext cx="2815093" cy="751168"/>
          </a:xfrm>
          <a:prstGeom prst="rect">
            <a:avLst/>
          </a:prstGeom>
          <a:solidFill>
            <a:schemeClr val="bg1"/>
          </a:solidFill>
          <a:ln w="76200">
            <a:solidFill>
              <a:srgbClr val="FFC000"/>
            </a:solidFill>
            <a:miter lim="800000"/>
            <a:headEnd/>
            <a:tailEnd/>
          </a:ln>
        </p:spPr>
        <p:txBody>
          <a:bodyPr vert="horz" wrap="square" lIns="91440" tIns="91440" rIns="91440" bIns="91440" numCol="1" anchor="t" anchorCtr="0" compatLnSpc="1">
            <a:prstTxWarp prst="textNoShape">
              <a:avLst/>
            </a:prstTxWarp>
            <a:spAutoFit/>
          </a:bodyPr>
          <a:lstStyle/>
          <a:p>
            <a:pPr algn="ctr">
              <a:lnSpc>
                <a:spcPct val="150000"/>
              </a:lnSpc>
              <a:spcBef>
                <a:spcPct val="20000"/>
              </a:spcBef>
              <a:spcAft>
                <a:spcPts val="500"/>
              </a:spcAft>
              <a:tabLst>
                <a:tab pos="0" algn="l"/>
              </a:tabLst>
              <a:defRPr/>
            </a:pPr>
            <a:r>
              <a:rPr lang="en-US" sz="2800" b="1" kern="0" dirty="0">
                <a:solidFill>
                  <a:srgbClr val="FF0000"/>
                </a:solidFill>
                <a:latin typeface="Arial"/>
              </a:rPr>
              <a:t>Science Based</a:t>
            </a:r>
          </a:p>
        </p:txBody>
      </p:sp>
    </p:spTree>
    <p:extLst>
      <p:ext uri="{BB962C8B-B14F-4D97-AF65-F5344CB8AC3E}">
        <p14:creationId xmlns:p14="http://schemas.microsoft.com/office/powerpoint/2010/main" val="99900443"/>
      </p:ext>
    </p:extLst>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1905012"/>
            <a:ext cx="7358062" cy="4421210"/>
          </a:xfrm>
        </p:spPr>
        <p:txBody>
          <a:bodyPr>
            <a:spAutoFit/>
          </a:bodyPr>
          <a:lstStyle/>
          <a:p>
            <a:pPr marL="514350" indent="-514350" eaLnBrk="1" hangingPunct="1">
              <a:lnSpc>
                <a:spcPct val="150000"/>
              </a:lnSpc>
              <a:spcAft>
                <a:spcPts val="500"/>
              </a:spcAft>
              <a:buFont typeface="+mj-lt"/>
              <a:buAutoNum type="arabicPeriod"/>
              <a:tabLst>
                <a:tab pos="0" algn="l"/>
              </a:tabLst>
              <a:defRPr/>
            </a:pPr>
            <a:r>
              <a:rPr lang="en-US" sz="2800" b="1" i="1" dirty="0">
                <a:solidFill>
                  <a:srgbClr val="BADDE1"/>
                </a:solidFill>
              </a:rPr>
              <a:t>Biological Determinism </a:t>
            </a:r>
            <a:br>
              <a:rPr lang="en-US" sz="2800" b="1" i="1" dirty="0">
                <a:solidFill>
                  <a:srgbClr val="BADDE1"/>
                </a:solidFill>
              </a:rPr>
            </a:br>
            <a:r>
              <a:rPr lang="en-US" sz="2800" b="1" i="1" dirty="0">
                <a:solidFill>
                  <a:srgbClr val="BADDE1"/>
                </a:solidFill>
              </a:rPr>
              <a:t>	vs. Cultural </a:t>
            </a:r>
            <a:r>
              <a:rPr lang="en-US" sz="2800" b="1" i="1" dirty="0" err="1">
                <a:solidFill>
                  <a:srgbClr val="BADDE1"/>
                </a:solidFill>
              </a:rPr>
              <a:t>Constructionism</a:t>
            </a:r>
            <a:endParaRPr lang="en-US" sz="2800" b="1" dirty="0">
              <a:solidFill>
                <a:srgbClr val="BADDE1"/>
              </a:solidFill>
            </a:endParaRPr>
          </a:p>
          <a:p>
            <a:pPr marL="514350" indent="-514350" eaLnBrk="1" hangingPunct="1">
              <a:lnSpc>
                <a:spcPct val="150000"/>
              </a:lnSpc>
              <a:spcAft>
                <a:spcPts val="500"/>
              </a:spcAft>
              <a:buFont typeface="+mj-lt"/>
              <a:buAutoNum type="arabicPeriod"/>
              <a:tabLst>
                <a:tab pos="0" algn="l"/>
              </a:tabLst>
              <a:defRPr/>
            </a:pPr>
            <a:r>
              <a:rPr lang="en-US" sz="2800" b="1" i="1" dirty="0" err="1">
                <a:solidFill>
                  <a:srgbClr val="BADDE1"/>
                </a:solidFill>
              </a:rPr>
              <a:t>Ideationism</a:t>
            </a:r>
            <a:r>
              <a:rPr lang="en-US" sz="2800" b="1" i="1" dirty="0">
                <a:solidFill>
                  <a:srgbClr val="BADDE1"/>
                </a:solidFill>
              </a:rPr>
              <a:t> vs.</a:t>
            </a:r>
            <a:r>
              <a:rPr lang="en-US" sz="2800" b="1" i="1" dirty="0">
                <a:solidFill>
                  <a:srgbClr val="FF0000"/>
                </a:solidFill>
              </a:rPr>
              <a:t> Cultural Materialism</a:t>
            </a:r>
          </a:p>
          <a:p>
            <a:pPr marL="508000" indent="-508000" eaLnBrk="1" hangingPunct="1">
              <a:lnSpc>
                <a:spcPct val="150000"/>
              </a:lnSpc>
              <a:spcAft>
                <a:spcPts val="500"/>
              </a:spcAft>
              <a:buFont typeface="+mj-lt"/>
              <a:buAutoNum type="arabicPeriod"/>
              <a:tabLst>
                <a:tab pos="0" algn="l"/>
              </a:tabLst>
              <a:defRPr/>
            </a:pPr>
            <a:r>
              <a:rPr lang="en-US" sz="2800" b="1" i="1" dirty="0">
                <a:solidFill>
                  <a:schemeClr val="bg1"/>
                </a:solidFill>
              </a:rPr>
              <a:t>Individual Agency vs. Structuralism</a:t>
            </a:r>
            <a:br>
              <a:rPr lang="en-US" sz="2800" b="1" i="1" dirty="0">
                <a:solidFill>
                  <a:schemeClr val="bg1"/>
                </a:solidFill>
              </a:rPr>
            </a:br>
            <a:r>
              <a:rPr lang="en-US" sz="2800" b="1" i="1" dirty="0">
                <a:solidFill>
                  <a:schemeClr val="bg1"/>
                </a:solidFill>
              </a:rPr>
              <a:t>	</a:t>
            </a:r>
            <a:r>
              <a:rPr lang="en-US" sz="2400" b="1" dirty="0">
                <a:solidFill>
                  <a:schemeClr val="bg1"/>
                </a:solidFill>
              </a:rPr>
              <a:t>(“free will” vs. “power structures”)</a:t>
            </a:r>
            <a:endParaRPr lang="en-US" sz="2800" b="1" i="1" dirty="0">
              <a:solidFill>
                <a:schemeClr val="bg1"/>
              </a:solidFill>
            </a:endParaRPr>
          </a:p>
          <a:p>
            <a:pPr marL="514350" indent="-514350" eaLnBrk="1" hangingPunct="1">
              <a:lnSpc>
                <a:spcPct val="150000"/>
              </a:lnSpc>
              <a:buFont typeface="+mj-lt"/>
              <a:buAutoNum type="arabicPeriod"/>
              <a:tabLst>
                <a:tab pos="0" algn="l"/>
              </a:tabLst>
              <a:defRPr/>
            </a:pPr>
            <a:endParaRPr lang="en-US" sz="2800" b="1" i="1" dirty="0">
              <a:solidFill>
                <a:schemeClr val="accent1">
                  <a:lumMod val="90000"/>
                </a:schemeClr>
              </a:solidFill>
            </a:endParaRPr>
          </a:p>
        </p:txBody>
      </p:sp>
      <p:sp>
        <p:nvSpPr>
          <p:cNvPr id="4" name="Rectangle 3"/>
          <p:cNvSpPr/>
          <p:nvPr/>
        </p:nvSpPr>
        <p:spPr>
          <a:xfrm>
            <a:off x="957236" y="4057143"/>
            <a:ext cx="7200497" cy="2308324"/>
          </a:xfrm>
          <a:prstGeom prst="rect">
            <a:avLst/>
          </a:prstGeom>
          <a:ln w="76200">
            <a:solidFill>
              <a:srgbClr val="FFC000"/>
            </a:solidFill>
          </a:ln>
        </p:spPr>
        <p:txBody>
          <a:bodyPr wrap="none" lIns="228600" tIns="228600" rIns="228600" bIns="228600">
            <a:spAutoFit/>
          </a:bodyPr>
          <a:lstStyle/>
          <a:p>
            <a:pPr algn="ctr">
              <a:lnSpc>
                <a:spcPct val="150000"/>
              </a:lnSpc>
            </a:pPr>
            <a:r>
              <a:rPr lang="en-US" sz="2800" b="1" dirty="0">
                <a:solidFill>
                  <a:srgbClr val="BADDE1"/>
                </a:solidFill>
              </a:rPr>
              <a:t>this debate is related in part to</a:t>
            </a:r>
          </a:p>
          <a:p>
            <a:pPr algn="ctr">
              <a:lnSpc>
                <a:spcPct val="150000"/>
              </a:lnSpc>
            </a:pPr>
            <a:r>
              <a:rPr lang="en-US" sz="3200" b="1" dirty="0">
                <a:solidFill>
                  <a:srgbClr val="BADDE1"/>
                </a:solidFill>
              </a:rPr>
              <a:t>“THE ‘TWO-CULTURE’ PROBLEM”</a:t>
            </a:r>
          </a:p>
          <a:p>
            <a:pPr algn="ctr">
              <a:lnSpc>
                <a:spcPct val="150000"/>
              </a:lnSpc>
            </a:pPr>
            <a:r>
              <a:rPr lang="en-US" sz="2000" dirty="0">
                <a:solidFill>
                  <a:srgbClr val="BADDE1"/>
                </a:solidFill>
              </a:rPr>
              <a:t>— C.P. Snow</a:t>
            </a:r>
          </a:p>
        </p:txBody>
      </p:sp>
      <p:sp>
        <p:nvSpPr>
          <p:cNvPr id="5"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defRPr/>
            </a:pPr>
            <a:r>
              <a:rPr lang="en-US" sz="2800" b="1" kern="0" dirty="0">
                <a:solidFill>
                  <a:srgbClr val="BADDE1"/>
                </a:solidFill>
                <a:latin typeface="Arial"/>
              </a:rPr>
              <a:t>three major </a:t>
            </a:r>
            <a:r>
              <a:rPr lang="en-US" sz="2800" b="1" dirty="0">
                <a:solidFill>
                  <a:srgbClr val="BADDE1"/>
                </a:solidFill>
              </a:rPr>
              <a:t>perennial </a:t>
            </a:r>
            <a:r>
              <a:rPr lang="en-US" sz="2800" b="1" kern="0" dirty="0">
                <a:solidFill>
                  <a:srgbClr val="BADDE1"/>
                </a:solidFill>
                <a:latin typeface="Arial"/>
              </a:rPr>
              <a:t>debates</a:t>
            </a:r>
          </a:p>
        </p:txBody>
      </p:sp>
    </p:spTree>
    <p:extLst>
      <p:ext uri="{BB962C8B-B14F-4D97-AF65-F5344CB8AC3E}">
        <p14:creationId xmlns:p14="http://schemas.microsoft.com/office/powerpoint/2010/main" val="2573100578"/>
      </p:ext>
    </p:extLst>
  </p:cSld>
  <p:clrMapOvr>
    <a:masterClrMapping/>
  </p:clrMapOvr>
  <p:transition/>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77969" y="3034784"/>
            <a:ext cx="7772400" cy="1305165"/>
          </a:xfrm>
          <a:prstGeom prst="rect">
            <a:avLst/>
          </a:prstGeom>
        </p:spPr>
        <p:txBody>
          <a:bodyPr wrap="square">
            <a:spAutoFit/>
          </a:bodyPr>
          <a:lstStyle/>
          <a:p>
            <a:pPr lvl="0" algn="ctr">
              <a:lnSpc>
                <a:spcPct val="150000"/>
              </a:lnSpc>
              <a:spcBef>
                <a:spcPct val="20000"/>
              </a:spcBef>
            </a:pPr>
            <a:r>
              <a:rPr lang="en-US" sz="2800" b="1" kern="0" dirty="0">
                <a:solidFill>
                  <a:srgbClr val="1E0903"/>
                </a:solidFill>
                <a:latin typeface="Arial"/>
              </a:rPr>
              <a:t>in anthropology in general, the guru of Cultural Materialism was . . .</a:t>
            </a:r>
          </a:p>
        </p:txBody>
      </p:sp>
    </p:spTree>
  </p:cSld>
  <p:clrMapOvr>
    <a:masterClrMapping/>
  </p:clrMapOvr>
  <p:transition/>
</p:sld>
</file>

<file path=ppt/slides/slide3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2" y="1066800"/>
            <a:ext cx="4762500" cy="4762500"/>
          </a:xfrm>
          <a:prstGeom prst="rect">
            <a:avLst/>
          </a:prstGeom>
          <a:noFill/>
          <a:ln w="9525">
            <a:noFill/>
            <a:miter lim="800000"/>
            <a:headEnd/>
            <a:tailEnd/>
          </a:ln>
        </p:spPr>
      </p:pic>
      <p:sp>
        <p:nvSpPr>
          <p:cNvPr id="118787" name="Rectangle 4"/>
          <p:cNvSpPr>
            <a:spLocks noChangeArrowheads="1"/>
          </p:cNvSpPr>
          <p:nvPr/>
        </p:nvSpPr>
        <p:spPr bwMode="auto">
          <a:xfrm>
            <a:off x="4217990" y="1978026"/>
            <a:ext cx="4228465" cy="3508653"/>
          </a:xfrm>
          <a:prstGeom prst="rect">
            <a:avLst/>
          </a:prstGeom>
          <a:noFill/>
          <a:ln w="9525">
            <a:noFill/>
            <a:miter lim="800000"/>
            <a:headEnd/>
            <a:tailEnd/>
          </a:ln>
        </p:spPr>
        <p:txBody>
          <a:bodyPr wrap="none">
            <a:spAutoFit/>
          </a:bodyPr>
          <a:lstStyle/>
          <a:p>
            <a:r>
              <a:rPr lang="en-US" sz="3200" b="1" dirty="0">
                <a:solidFill>
                  <a:srgbClr val="FF0000"/>
                </a:solidFill>
              </a:rPr>
              <a:t>Cultural Materialism</a:t>
            </a:r>
          </a:p>
          <a:p>
            <a:endParaRPr lang="en-US" sz="3200" b="1" dirty="0">
              <a:solidFill>
                <a:srgbClr val="000000"/>
              </a:solidFill>
            </a:endParaRPr>
          </a:p>
          <a:p>
            <a:r>
              <a:rPr lang="en-US" sz="3200" b="1" dirty="0">
                <a:solidFill>
                  <a:srgbClr val="000000"/>
                </a:solidFill>
              </a:rPr>
              <a:t>Marvin Harris.</a:t>
            </a:r>
          </a:p>
          <a:p>
            <a:endParaRPr lang="en-US" b="1" dirty="0">
              <a:solidFill>
                <a:srgbClr val="000000"/>
              </a:solidFill>
            </a:endParaRPr>
          </a:p>
          <a:p>
            <a:r>
              <a:rPr lang="en-US" b="1" i="1" dirty="0">
                <a:solidFill>
                  <a:srgbClr val="000000"/>
                </a:solidFill>
              </a:rPr>
              <a:t>The Rise of Anthropological Theory: </a:t>
            </a:r>
          </a:p>
          <a:p>
            <a:r>
              <a:rPr lang="en-US" b="1" i="1" dirty="0">
                <a:solidFill>
                  <a:srgbClr val="000000"/>
                </a:solidFill>
              </a:rPr>
              <a:t>A History of Theories of Culture,</a:t>
            </a:r>
          </a:p>
          <a:p>
            <a:r>
              <a:rPr lang="en-US" b="1" i="1" dirty="0">
                <a:solidFill>
                  <a:srgbClr val="000000"/>
                </a:solidFill>
              </a:rPr>
              <a:t>Updated Edition. </a:t>
            </a:r>
          </a:p>
          <a:p>
            <a:endParaRPr lang="en-US" b="1" dirty="0">
              <a:solidFill>
                <a:srgbClr val="000000"/>
              </a:solidFill>
            </a:endParaRPr>
          </a:p>
          <a:p>
            <a:endParaRPr lang="en-US" b="1" dirty="0">
              <a:solidFill>
                <a:srgbClr val="000000"/>
              </a:solidFill>
            </a:endParaRPr>
          </a:p>
          <a:p>
            <a:r>
              <a:rPr lang="en-US" b="1" dirty="0">
                <a:solidFill>
                  <a:srgbClr val="000000"/>
                </a:solidFill>
              </a:rPr>
              <a:t>Lanham, MD: Altamira Press, 2000.</a:t>
            </a:r>
          </a:p>
        </p:txBody>
      </p:sp>
    </p:spTree>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8C6966BC-91E0-E564-BD6E-36C151E9E04D}"/>
              </a:ext>
            </a:extLst>
          </p:cNvPr>
          <p:cNvSpPr>
            <a:spLocks noChangeArrowheads="1"/>
          </p:cNvSpPr>
          <p:nvPr/>
        </p:nvSpPr>
        <p:spPr bwMode="auto">
          <a:xfrm rot="7705331">
            <a:off x="57133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7128012"/>
      </p:ext>
    </p:extLst>
  </p:cSld>
  <p:clrMapOvr>
    <a:masterClrMapping/>
  </p:clrMapOvr>
  <p:transition/>
</p:sld>
</file>

<file path=ppt/slides/slide33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14018" name="Picture 2"/>
          <p:cNvPicPr>
            <a:picLocks noChangeAspect="1" noChangeArrowheads="1"/>
          </p:cNvPicPr>
          <p:nvPr/>
        </p:nvPicPr>
        <p:blipFill>
          <a:blip r:embed="rId3" cstate="print"/>
          <a:srcRect/>
          <a:stretch>
            <a:fillRect/>
          </a:stretch>
        </p:blipFill>
        <p:spPr bwMode="auto">
          <a:xfrm>
            <a:off x="762000" y="650875"/>
            <a:ext cx="7589838" cy="5530850"/>
          </a:xfrm>
          <a:prstGeom prst="rect">
            <a:avLst/>
          </a:prstGeom>
          <a:noFill/>
          <a:ln w="9525">
            <a:noFill/>
            <a:miter lim="800000"/>
            <a:headEnd/>
            <a:tailEnd/>
          </a:ln>
        </p:spPr>
      </p:pic>
      <p:sp>
        <p:nvSpPr>
          <p:cNvPr id="214019" name="Text Box 2">
            <a:hlinkClick r:id="rId4"/>
          </p:cNvPr>
          <p:cNvSpPr txBox="1">
            <a:spLocks noChangeArrowheads="1"/>
          </p:cNvSpPr>
          <p:nvPr/>
        </p:nvSpPr>
        <p:spPr bwMode="auto">
          <a:xfrm>
            <a:off x="2851518" y="6394703"/>
            <a:ext cx="3422733"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5"/>
              </a:rPr>
              <a:t>http://en.wikipedia.org/wiki/Cultural_materialism_%28anthropology%29</a:t>
            </a:r>
            <a:endParaRPr lang="en-US" sz="800" dirty="0">
              <a:solidFill>
                <a:srgbClr val="FFFFFF"/>
              </a:solidFill>
            </a:endParaRPr>
          </a:p>
        </p:txBody>
      </p:sp>
    </p:spTree>
  </p:cSld>
  <p:clrMapOvr>
    <a:masterClrMapping/>
  </p:clrMapOvr>
  <p:transition/>
</p:sld>
</file>

<file path=ppt/slides/slide33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15042" name="Text Box 2">
            <a:hlinkClick r:id="rId3"/>
          </p:cNvPr>
          <p:cNvSpPr txBox="1">
            <a:spLocks noChangeArrowheads="1"/>
          </p:cNvSpPr>
          <p:nvPr/>
        </p:nvSpPr>
        <p:spPr bwMode="auto">
          <a:xfrm>
            <a:off x="3335159" y="6394703"/>
            <a:ext cx="2449710" cy="215444"/>
          </a:xfrm>
          <a:prstGeom prst="rect">
            <a:avLst/>
          </a:prstGeom>
          <a:noFill/>
          <a:ln w="9525">
            <a:noFill/>
            <a:miter lim="800000"/>
            <a:headEnd/>
            <a:tailEnd/>
          </a:ln>
        </p:spPr>
        <p:txBody>
          <a:bodyPr wrap="none">
            <a:spAutoFit/>
          </a:bodyPr>
          <a:lstStyle/>
          <a:p>
            <a:pPr algn="ctr"/>
            <a:r>
              <a:rPr lang="en-US" sz="800" dirty="0">
                <a:solidFill>
                  <a:srgbClr val="FFFFFF"/>
                </a:solidFill>
                <a:hlinkClick r:id="rId4"/>
              </a:rPr>
              <a:t>www.cultural-materialism.org/cultural-materialism/</a:t>
            </a:r>
            <a:endParaRPr lang="en-US" sz="800" dirty="0">
              <a:solidFill>
                <a:srgbClr val="FFFFFF"/>
              </a:solidFill>
            </a:endParaRPr>
          </a:p>
        </p:txBody>
      </p:sp>
      <p:pic>
        <p:nvPicPr>
          <p:cNvPr id="215043" name="Picture 2"/>
          <p:cNvPicPr>
            <a:picLocks noChangeAspect="1" noChangeArrowheads="1"/>
          </p:cNvPicPr>
          <p:nvPr/>
        </p:nvPicPr>
        <p:blipFill>
          <a:blip r:embed="rId5" cstate="print"/>
          <a:srcRect/>
          <a:stretch>
            <a:fillRect/>
          </a:stretch>
        </p:blipFill>
        <p:spPr bwMode="auto">
          <a:xfrm>
            <a:off x="878355" y="224976"/>
            <a:ext cx="7380287" cy="5943600"/>
          </a:xfrm>
          <a:prstGeom prst="rect">
            <a:avLst/>
          </a:prstGeom>
          <a:noFill/>
          <a:ln w="9525">
            <a:noFill/>
            <a:miter lim="800000"/>
            <a:headEnd/>
            <a:tailEnd/>
          </a:ln>
        </p:spPr>
      </p:pic>
    </p:spTree>
  </p:cSld>
  <p:clrMapOvr>
    <a:masterClrMapping/>
  </p:clrMapOvr>
  <p:transition/>
</p:sld>
</file>

<file path=ppt/slides/slide332.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tx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
        <p:nvSpPr>
          <p:cNvPr id="4" name="Rectangle 3">
            <a:extLst>
              <a:ext uri="{FF2B5EF4-FFF2-40B4-BE49-F238E27FC236}">
                <a16:creationId xmlns:a16="http://schemas.microsoft.com/office/drawing/2014/main" id="{6BD83758-A3E1-4EF5-B10A-7F40A7D96C89}"/>
              </a:ext>
            </a:extLst>
          </p:cNvPr>
          <p:cNvSpPr txBox="1">
            <a:spLocks noChangeArrowheads="1"/>
          </p:cNvSpPr>
          <p:nvPr/>
        </p:nvSpPr>
        <p:spPr bwMode="auto">
          <a:xfrm>
            <a:off x="900565" y="2109659"/>
            <a:ext cx="7358062" cy="4044377"/>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back to our </a:t>
            </a:r>
          </a:p>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three major perennial debates . . .</a:t>
            </a:r>
          </a:p>
        </p:txBody>
      </p:sp>
    </p:spTree>
    <p:extLst>
      <p:ext uri="{BB962C8B-B14F-4D97-AF65-F5344CB8AC3E}">
        <p14:creationId xmlns:p14="http://schemas.microsoft.com/office/powerpoint/2010/main" val="2004842233"/>
      </p:ext>
    </p:extLst>
  </p:cSld>
  <p:clrMapOvr>
    <a:masterClrMapping/>
  </p:clrMapOvr>
  <p:transition/>
</p:sld>
</file>

<file path=ppt/slides/slide33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chemeClr val="bg1"/>
                </a:solidFill>
              </a:rPr>
              <a:t>three major perennial debates</a:t>
            </a:r>
          </a:p>
        </p:txBody>
      </p:sp>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p>
          <a:p>
            <a:pPr marL="514350" indent="-514350" eaLnBrk="1" hangingPunct="1">
              <a:spcBef>
                <a:spcPts val="0"/>
              </a:spcBef>
              <a:spcAft>
                <a:spcPts val="0"/>
              </a:spcAft>
              <a:buFont typeface="+mj-lt"/>
              <a:buAutoNum type="arabicPeriod"/>
              <a:tabLst>
                <a:tab pos="0" algn="l"/>
              </a:tabLst>
              <a:defRPr/>
            </a:pPr>
            <a:r>
              <a:rPr lang="en-US" sz="2800" b="1" i="1" dirty="0" err="1">
                <a:solidFill>
                  <a:srgbClr val="FF0000"/>
                </a:solidFill>
              </a:rPr>
              <a:t>Ideationism</a:t>
            </a:r>
            <a:r>
              <a:rPr lang="en-US" sz="2800" b="1" i="1" dirty="0">
                <a:solidFill>
                  <a:srgbClr val="FF0000"/>
                </a:solidFill>
              </a:rPr>
              <a:t> vs. Cultural Materialism</a:t>
            </a:r>
            <a:br>
              <a:rPr lang="en-US" sz="2800" b="1" i="1" dirty="0"/>
            </a:br>
            <a:r>
              <a:rPr lang="en-US" sz="2400" b="1" dirty="0"/>
              <a:t> 		</a:t>
            </a:r>
            <a:r>
              <a:rPr lang="en-US" sz="2400" dirty="0">
                <a:solidFill>
                  <a:schemeClr val="bg1"/>
                </a:solidFill>
              </a:rPr>
              <a:t>    (ideas vs. things)</a:t>
            </a:r>
            <a:br>
              <a:rPr lang="en-US" sz="2400" b="1" dirty="0"/>
            </a:br>
            <a:endParaRPr lang="en-US" sz="2800" b="1" i="1" dirty="0"/>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t>	    </a:t>
            </a:r>
            <a:r>
              <a:rPr lang="en-US" sz="2400" dirty="0">
                <a:solidFill>
                  <a:schemeClr val="bg1"/>
                </a:solidFill>
              </a:rPr>
              <a:t>(“free will” vs. “power structures”)</a:t>
            </a:r>
            <a:endParaRPr lang="en-US" sz="2800" i="1" dirty="0">
              <a:solidFill>
                <a:schemeClr val="bg1"/>
              </a:solidFill>
            </a:endParaRPr>
          </a:p>
        </p:txBody>
      </p:sp>
    </p:spTree>
    <p:extLst>
      <p:ext uri="{BB962C8B-B14F-4D97-AF65-F5344CB8AC3E}">
        <p14:creationId xmlns:p14="http://schemas.microsoft.com/office/powerpoint/2010/main" val="3443728319"/>
      </p:ext>
    </p:extLst>
  </p:cSld>
  <p:clrMapOvr>
    <a:masterClrMapping/>
  </p:clrMapOvr>
  <p:transition/>
</p:sld>
</file>

<file path=ppt/slides/slide334.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
        <p:nvSpPr>
          <p:cNvPr id="5" name="Rectangle 3"/>
          <p:cNvSpPr txBox="1">
            <a:spLocks noChangeArrowheads="1"/>
          </p:cNvSpPr>
          <p:nvPr/>
        </p:nvSpPr>
        <p:spPr bwMode="auto">
          <a:xfrm>
            <a:off x="914400" y="3016453"/>
            <a:ext cx="7358062" cy="1813510"/>
          </a:xfrm>
          <a:prstGeom prst="rect">
            <a:avLst/>
          </a:prstGeom>
          <a:solidFill>
            <a:srgbClr val="000000"/>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20000"/>
              </a:spcBef>
              <a:spcAft>
                <a:spcPts val="500"/>
              </a:spcAft>
              <a:buClrTx/>
              <a:buSzTx/>
              <a:buFontTx/>
              <a:buNone/>
              <a:tabLst>
                <a:tab pos="0" algn="l"/>
              </a:tabLst>
              <a:defRPr/>
            </a:pPr>
            <a:r>
              <a:rPr kumimoji="0" lang="en-US" sz="4400" b="1" i="0" u="none" strike="noStrike" kern="0" cap="none" spc="0" normalizeH="0" baseline="0" noProof="0" dirty="0">
                <a:ln>
                  <a:noFill/>
                </a:ln>
                <a:solidFill>
                  <a:srgbClr val="FFFFFF"/>
                </a:solidFill>
                <a:effectLst/>
                <a:uLnTx/>
                <a:uFillTx/>
                <a:latin typeface="Arial"/>
                <a:ea typeface="+mn-ea"/>
                <a:cs typeface="+mn-cs"/>
              </a:rPr>
              <a:t>. . . a</a:t>
            </a:r>
            <a:r>
              <a:rPr kumimoji="0" lang="en-US" sz="4400" b="1" i="0" u="none" strike="noStrike" kern="0" cap="none" spc="0" normalizeH="0" baseline="0" noProof="0" dirty="0" err="1">
                <a:ln>
                  <a:noFill/>
                </a:ln>
                <a:solidFill>
                  <a:srgbClr val="FFFFFF"/>
                </a:solidFill>
                <a:effectLst/>
                <a:uLnTx/>
                <a:uFillTx/>
                <a:latin typeface="Arial"/>
                <a:ea typeface="+mn-ea"/>
                <a:cs typeface="+mn-cs"/>
              </a:rPr>
              <a:t>nd</a:t>
            </a:r>
            <a:r>
              <a:rPr kumimoji="0" lang="en-US" sz="4400" b="1" i="0" u="none" strike="noStrike" kern="0" cap="none" spc="0" normalizeH="0" baseline="0" noProof="0" dirty="0">
                <a:ln>
                  <a:noFill/>
                </a:ln>
                <a:solidFill>
                  <a:srgbClr val="FFFFFF"/>
                </a:solidFill>
                <a:effectLst/>
                <a:uLnTx/>
                <a:uFillTx/>
                <a:latin typeface="Arial"/>
                <a:ea typeface="+mn-ea"/>
                <a:cs typeface="+mn-cs"/>
              </a:rPr>
              <a:t> finally . . .</a:t>
            </a:r>
          </a:p>
        </p:txBody>
      </p:sp>
    </p:spTree>
  </p:cSld>
  <p:clrMapOvr>
    <a:masterClrMapping/>
  </p:clrMapOvr>
  <p:transition/>
</p:sld>
</file>

<file path=ppt/slides/slide33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chemeClr val="bg1">
                    <a:lumMod val="50000"/>
                  </a:schemeClr>
                </a:solidFill>
              </a:rPr>
              <a:t>Biological Determinism </a:t>
            </a:r>
            <a:br>
              <a:rPr lang="en-US" sz="2800" b="1" i="1" dirty="0">
                <a:solidFill>
                  <a:schemeClr val="bg1">
                    <a:lumMod val="50000"/>
                  </a:schemeClr>
                </a:solidFill>
              </a:rPr>
            </a:br>
            <a:r>
              <a:rPr lang="en-US" sz="2800" b="1" i="1" dirty="0">
                <a:solidFill>
                  <a:schemeClr val="bg1">
                    <a:lumMod val="50000"/>
                  </a:schemeClr>
                </a:solidFill>
              </a:rPr>
              <a:t>	vs. Cultural </a:t>
            </a:r>
            <a:r>
              <a:rPr lang="en-US" sz="2800" b="1" i="1" dirty="0" err="1">
                <a:solidFill>
                  <a:schemeClr val="bg1">
                    <a:lumMod val="50000"/>
                  </a:schemeClr>
                </a:solidFill>
              </a:rPr>
              <a:t>Constructionism</a:t>
            </a:r>
            <a:br>
              <a:rPr lang="en-US" sz="2800" b="1" i="1" dirty="0">
                <a:solidFill>
                  <a:schemeClr val="bg1">
                    <a:lumMod val="50000"/>
                  </a:schemeClr>
                </a:solidFill>
              </a:rPr>
            </a:br>
            <a:r>
              <a:rPr lang="en-US" sz="2800" b="1" dirty="0">
                <a:solidFill>
                  <a:schemeClr val="bg1">
                    <a:lumMod val="50000"/>
                  </a:schemeClr>
                </a:solidFill>
              </a:rPr>
              <a:t> 		</a:t>
            </a:r>
            <a:r>
              <a:rPr lang="en-US" sz="2400" dirty="0">
                <a:solidFill>
                  <a:schemeClr val="bg1">
                    <a:lumMod val="50000"/>
                  </a:schemeClr>
                </a:solidFill>
              </a:rPr>
              <a:t>(“nature” vs. “nurture”)</a:t>
            </a:r>
            <a:br>
              <a:rPr lang="en-US" sz="2400" b="1" dirty="0">
                <a:solidFill>
                  <a:schemeClr val="bg1">
                    <a:lumMod val="50000"/>
                  </a:schemeClr>
                </a:solidFill>
              </a:rPr>
            </a:br>
            <a:endParaRPr lang="en-US" sz="2800" b="1" dirty="0">
              <a:solidFill>
                <a:schemeClr val="bg1">
                  <a:lumMod val="50000"/>
                </a:schemeClr>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chemeClr val="bg1">
                    <a:lumMod val="50000"/>
                  </a:schemeClr>
                </a:solidFill>
              </a:rPr>
              <a:t>Ideationism</a:t>
            </a:r>
            <a:r>
              <a:rPr lang="en-US" sz="2800" b="1" i="1" dirty="0">
                <a:solidFill>
                  <a:schemeClr val="bg1">
                    <a:lumMod val="50000"/>
                  </a:schemeClr>
                </a:solidFill>
              </a:rPr>
              <a:t> vs. Cultural Materialism</a:t>
            </a:r>
            <a:br>
              <a:rPr lang="en-US" sz="2800" b="1" i="1" dirty="0">
                <a:solidFill>
                  <a:schemeClr val="bg1">
                    <a:lumMod val="50000"/>
                  </a:schemeClr>
                </a:solidFill>
              </a:rPr>
            </a:br>
            <a:r>
              <a:rPr lang="en-US" sz="2400" b="1" dirty="0">
                <a:solidFill>
                  <a:schemeClr val="bg1">
                    <a:lumMod val="50000"/>
                  </a:schemeClr>
                </a:solidFill>
              </a:rPr>
              <a:t> 		    (ideas vs. things)</a:t>
            </a:r>
            <a:br>
              <a:rPr lang="en-US" sz="2400" b="1" dirty="0">
                <a:solidFill>
                  <a:schemeClr val="bg1">
                    <a:lumMod val="50000"/>
                  </a:schemeClr>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rgbClr val="FF0000"/>
                </a:solidFill>
              </a:rPr>
              <a:t>Individual Agency vs. Structuralism</a:t>
            </a:r>
            <a:br>
              <a:rPr lang="en-US" sz="2800" b="1" i="1" dirty="0">
                <a:solidFill>
                  <a:srgbClr val="FF0000"/>
                </a:solidFill>
              </a:rPr>
            </a:br>
            <a:r>
              <a:rPr lang="en-US" sz="2800" b="1" i="1" dirty="0">
                <a:solidFill>
                  <a:srgbClr val="FF0000"/>
                </a:solidFill>
              </a:rPr>
              <a:t>	</a:t>
            </a:r>
            <a:r>
              <a:rPr lang="en-US" sz="2400" b="1" dirty="0">
                <a:solidFill>
                  <a:srgbClr val="FFFFFF"/>
                </a:solidFill>
              </a:rPr>
              <a:t>(“free will” vs. “power structures”)</a:t>
            </a:r>
            <a:endParaRPr lang="en-US" sz="2800" b="1" i="1" dirty="0">
              <a:solidFill>
                <a:srgbClr val="FFFFFF"/>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extLst>
      <p:ext uri="{BB962C8B-B14F-4D97-AF65-F5344CB8AC3E}">
        <p14:creationId xmlns:p14="http://schemas.microsoft.com/office/powerpoint/2010/main" val="2908174090"/>
      </p:ext>
    </p:extLst>
  </p:cSld>
  <p:clrMapOvr>
    <a:masterClrMapping/>
  </p:clrMapOvr>
  <p:transition/>
</p:sld>
</file>

<file path=ppt/slides/slide336.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chemeClr val="bg1">
                    <a:lumMod val="50000"/>
                  </a:schemeClr>
                </a:solidFill>
              </a:rPr>
            </a:br>
            <a:r>
              <a:rPr lang="en-US" sz="2800" b="1" i="1" dirty="0">
                <a:solidFill>
                  <a:schemeClr val="bg1">
                    <a:lumMod val="50000"/>
                  </a:schemeClr>
                </a:solidFill>
              </a:rPr>
              <a:t>	</a:t>
            </a:r>
            <a:r>
              <a:rPr lang="en-US" b="1" dirty="0">
                <a:solidFill>
                  <a:schemeClr val="bg1">
                    <a:lumMod val="50000"/>
                  </a:schemeClr>
                </a:solidFill>
              </a:rPr>
              <a:t>(</a:t>
            </a:r>
            <a:r>
              <a:rPr lang="en-US" b="1" dirty="0">
                <a:solidFill>
                  <a:srgbClr val="FFFFFF"/>
                </a:solidFill>
              </a:rPr>
              <a:t>“free will” </a:t>
            </a:r>
            <a:r>
              <a:rPr lang="en-US" sz="2400" b="1" dirty="0">
                <a:solidFill>
                  <a:schemeClr val="bg1">
                    <a:lumMod val="50000"/>
                  </a:schemeClr>
                </a:solidFill>
              </a:rPr>
              <a:t>vs. “power structures”)</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a:ln>
                  <a:noFill/>
                </a:ln>
                <a:solidFill>
                  <a:srgbClr val="BADDE1"/>
                </a:solidFill>
                <a:effectLst/>
                <a:uLnTx/>
                <a:uFillTx/>
                <a:latin typeface="Arial"/>
                <a:ea typeface="+mj-ea"/>
                <a:cs typeface="+mj-cs"/>
              </a:rPr>
              <a:t>three major perennial debates</a:t>
            </a:r>
            <a:endParaRPr kumimoji="0" lang="en-US" sz="2800" b="1" i="0" u="none" strike="noStrike" kern="1200" cap="none" spc="0" normalizeH="0" baseline="0" noProof="0" dirty="0">
              <a:ln>
                <a:noFill/>
              </a:ln>
              <a:solidFill>
                <a:srgbClr val="BADDE1"/>
              </a:solidFill>
              <a:effectLst/>
              <a:uLnTx/>
              <a:uFillTx/>
              <a:latin typeface="Arial"/>
              <a:ea typeface="+mj-ea"/>
              <a:cs typeface="+mj-cs"/>
            </a:endParaRPr>
          </a:p>
        </p:txBody>
      </p:sp>
    </p:spTree>
  </p:cSld>
  <p:clrMapOvr>
    <a:masterClrMapping/>
  </p:clrMapOvr>
  <p:transition/>
</p:sld>
</file>

<file path=ppt/slides/slide33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0" y="724590"/>
            <a:ext cx="9144000" cy="5366871"/>
          </a:xfrm>
          <a:prstGeom prst="rect">
            <a:avLst/>
          </a:prstGeom>
          <a:noFill/>
          <a:ln w="9525">
            <a:noFill/>
            <a:miter lim="800000"/>
            <a:headEnd/>
            <a:tailEnd/>
          </a:ln>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cSld>
  <p:clrMapOvr>
    <a:masterClrMapping/>
  </p:clrMapOvr>
  <p:transition/>
</p:sld>
</file>

<file path=ppt/slides/slide33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6156"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3031" y="450294"/>
            <a:ext cx="3807618" cy="571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109383" y="6178154"/>
            <a:ext cx="2775119" cy="646331"/>
          </a:xfrm>
          <a:prstGeom prst="rect">
            <a:avLst/>
          </a:prstGeom>
        </p:spPr>
        <p:txBody>
          <a:bodyPr wrap="none">
            <a:spAutoFit/>
          </a:bodyPr>
          <a:lstStyle/>
          <a:p>
            <a:r>
              <a:rPr lang="en-US" sz="3600" b="1" dirty="0">
                <a:solidFill>
                  <a:srgbClr val="FFFFFF"/>
                </a:solidFill>
              </a:rPr>
              <a:t>“free will”? </a:t>
            </a:r>
            <a:endParaRPr lang="en-US" sz="3600" dirty="0"/>
          </a:p>
        </p:txBody>
      </p:sp>
    </p:spTree>
    <p:extLst>
      <p:ext uri="{BB962C8B-B14F-4D97-AF65-F5344CB8AC3E}">
        <p14:creationId xmlns:p14="http://schemas.microsoft.com/office/powerpoint/2010/main" val="2128398192"/>
      </p:ext>
    </p:extLst>
  </p:cSld>
  <p:clrMapOvr>
    <a:masterClrMapping/>
  </p:clrMapOvr>
  <p:transition/>
</p:sld>
</file>

<file path=ppt/slides/slide339.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398339" name="Rectangle 3"/>
          <p:cNvSpPr>
            <a:spLocks noGrp="1" noChangeArrowheads="1"/>
          </p:cNvSpPr>
          <p:nvPr>
            <p:ph type="subTitle" idx="4294967295"/>
          </p:nvPr>
        </p:nvSpPr>
        <p:spPr>
          <a:xfrm>
            <a:off x="871538" y="2006610"/>
            <a:ext cx="7358062" cy="4056495"/>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000000"/>
                </a:solidFill>
              </a:rPr>
              <a:t>Biological Determinism </a:t>
            </a:r>
            <a:br>
              <a:rPr lang="en-US" sz="2800" b="1" i="1" dirty="0">
                <a:solidFill>
                  <a:srgbClr val="000000"/>
                </a:solidFill>
              </a:rPr>
            </a:br>
            <a:r>
              <a:rPr lang="en-US" sz="2800" b="1" i="1" dirty="0">
                <a:solidFill>
                  <a:srgbClr val="000000"/>
                </a:solidFill>
              </a:rPr>
              <a:t>	vs. Cultural </a:t>
            </a:r>
            <a:r>
              <a:rPr lang="en-US" sz="2800" b="1" i="1" dirty="0" err="1">
                <a:solidFill>
                  <a:srgbClr val="000000"/>
                </a:solidFill>
              </a:rPr>
              <a:t>Constructionism</a:t>
            </a:r>
            <a:br>
              <a:rPr lang="en-US" sz="2800" b="1" i="1" dirty="0">
                <a:solidFill>
                  <a:srgbClr val="000000"/>
                </a:solidFill>
              </a:rPr>
            </a:br>
            <a:r>
              <a:rPr lang="en-US" sz="2800" b="1" dirty="0">
                <a:solidFill>
                  <a:srgbClr val="000000"/>
                </a:solidFill>
              </a:rPr>
              <a:t> 		</a:t>
            </a:r>
            <a:r>
              <a:rPr lang="en-US" sz="2400" dirty="0">
                <a:solidFill>
                  <a:srgbClr val="000000"/>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chemeClr val="bg1">
                  <a:lumMod val="50000"/>
                </a:schemeClr>
              </a:solidFill>
            </a:endParaRPr>
          </a:p>
          <a:p>
            <a:pPr marL="508000" indent="-508000" eaLnBrk="1" hangingPunct="1">
              <a:spcAft>
                <a:spcPts val="500"/>
              </a:spcAft>
              <a:buFont typeface="+mj-lt"/>
              <a:buAutoNum type="arabicPeriod"/>
              <a:tabLst>
                <a:tab pos="0" algn="l"/>
              </a:tabLst>
              <a:defRPr/>
            </a:pPr>
            <a:r>
              <a:rPr lang="en-US" sz="2800" b="1" i="1" dirty="0">
                <a:solidFill>
                  <a:schemeClr val="bg1">
                    <a:lumMod val="50000"/>
                  </a:schemeClr>
                </a:solidFill>
              </a:rPr>
              <a:t>Individual Agency vs. Structuralism</a:t>
            </a:r>
            <a:br>
              <a:rPr lang="en-US" sz="2800" b="1" i="1" dirty="0">
                <a:solidFill>
                  <a:srgbClr val="FF0000"/>
                </a:solidFill>
              </a:rPr>
            </a:br>
            <a:r>
              <a:rPr lang="en-US" sz="2800" b="1" i="1" dirty="0">
                <a:solidFill>
                  <a:schemeClr val="bg1">
                    <a:lumMod val="50000"/>
                  </a:schemeClr>
                </a:solidFill>
              </a:rPr>
              <a:t>	</a:t>
            </a:r>
            <a:r>
              <a:rPr lang="en-US" sz="2400" b="1" dirty="0">
                <a:solidFill>
                  <a:schemeClr val="bg1">
                    <a:lumMod val="50000"/>
                  </a:schemeClr>
                </a:solidFill>
              </a:rPr>
              <a:t>(“free will” vs. </a:t>
            </a:r>
            <a:r>
              <a:rPr lang="en-US" b="1" dirty="0">
                <a:solidFill>
                  <a:srgbClr val="FFFFFF"/>
                </a:solidFill>
              </a:rPr>
              <a:t>“power structures”</a:t>
            </a:r>
            <a:r>
              <a:rPr lang="en-US" sz="2400" b="1" dirty="0">
                <a:solidFill>
                  <a:schemeClr val="bg1">
                    <a:lumMod val="50000"/>
                  </a:schemeClr>
                </a:solidFill>
              </a:rPr>
              <a:t>)</a:t>
            </a:r>
            <a:endParaRPr lang="en-US" sz="2800" b="1" i="1" dirty="0">
              <a:solidFill>
                <a:schemeClr val="bg1">
                  <a:lumMod val="50000"/>
                </a:schemeClr>
              </a:solidFill>
            </a:endParaRPr>
          </a:p>
        </p:txBody>
      </p:sp>
      <p:sp>
        <p:nvSpPr>
          <p:cNvPr id="4" name="Rectangle 2"/>
          <p:cNvSpPr txBox="1">
            <a:spLocks noChangeArrowheads="1"/>
          </p:cNvSpPr>
          <p:nvPr/>
        </p:nvSpPr>
        <p:spPr bwMode="auto">
          <a:xfrm>
            <a:off x="871547" y="434975"/>
            <a:ext cx="7431087"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sz="2800" b="1">
                <a:solidFill>
                  <a:srgbClr val="BADDE1"/>
                </a:solidFill>
              </a:rPr>
              <a:t>three major perennial debates</a:t>
            </a:r>
            <a:endParaRPr lang="en-US" sz="2800" b="1" dirty="0">
              <a:solidFill>
                <a:srgbClr val="BADDE1"/>
              </a:solidFill>
            </a:endParaRPr>
          </a:p>
        </p:txBody>
      </p:sp>
    </p:spTree>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931E9C50-FAC0-0E0C-2769-53934E04E2DD}"/>
              </a:ext>
            </a:extLst>
          </p:cNvPr>
          <p:cNvSpPr/>
          <p:nvPr/>
        </p:nvSpPr>
        <p:spPr>
          <a:xfrm>
            <a:off x="5753100" y="1587500"/>
            <a:ext cx="1460500" cy="4191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2">
            <a:extLst>
              <a:ext uri="{FF2B5EF4-FFF2-40B4-BE49-F238E27FC236}">
                <a16:creationId xmlns:a16="http://schemas.microsoft.com/office/drawing/2014/main" id="{40F67B0C-3FF8-362E-B252-1161C1BD2E54}"/>
              </a:ext>
            </a:extLst>
          </p:cNvPr>
          <p:cNvSpPr/>
          <p:nvPr/>
        </p:nvSpPr>
        <p:spPr>
          <a:xfrm>
            <a:off x="1756229" y="960122"/>
            <a:ext cx="5568270" cy="910045"/>
          </a:xfrm>
          <a:custGeom>
            <a:avLst/>
            <a:gdLst>
              <a:gd name="connsiteX0" fmla="*/ 2336800 w 5413828"/>
              <a:gd name="connsiteY0" fmla="*/ 653143 h 827314"/>
              <a:gd name="connsiteX1" fmla="*/ 3439885 w 5413828"/>
              <a:gd name="connsiteY1" fmla="*/ 624114 h 827314"/>
              <a:gd name="connsiteX2" fmla="*/ 3541485 w 5413828"/>
              <a:gd name="connsiteY2" fmla="*/ 609600 h 827314"/>
              <a:gd name="connsiteX3" fmla="*/ 4310742 w 5413828"/>
              <a:gd name="connsiteY3" fmla="*/ 595086 h 827314"/>
              <a:gd name="connsiteX4" fmla="*/ 4876800 w 5413828"/>
              <a:gd name="connsiteY4" fmla="*/ 580572 h 827314"/>
              <a:gd name="connsiteX5" fmla="*/ 5181600 w 5413828"/>
              <a:gd name="connsiteY5" fmla="*/ 566057 h 827314"/>
              <a:gd name="connsiteX6" fmla="*/ 5384800 w 5413828"/>
              <a:gd name="connsiteY6" fmla="*/ 508000 h 827314"/>
              <a:gd name="connsiteX7" fmla="*/ 5413828 w 5413828"/>
              <a:gd name="connsiteY7" fmla="*/ 464457 h 827314"/>
              <a:gd name="connsiteX8" fmla="*/ 5399314 w 5413828"/>
              <a:gd name="connsiteY8" fmla="*/ 275772 h 827314"/>
              <a:gd name="connsiteX9" fmla="*/ 5370285 w 5413828"/>
              <a:gd name="connsiteY9" fmla="*/ 232229 h 827314"/>
              <a:gd name="connsiteX10" fmla="*/ 5355771 w 5413828"/>
              <a:gd name="connsiteY10" fmla="*/ 188686 h 827314"/>
              <a:gd name="connsiteX11" fmla="*/ 5312228 w 5413828"/>
              <a:gd name="connsiteY11" fmla="*/ 159657 h 827314"/>
              <a:gd name="connsiteX12" fmla="*/ 5210628 w 5413828"/>
              <a:gd name="connsiteY12" fmla="*/ 116114 h 827314"/>
              <a:gd name="connsiteX13" fmla="*/ 5167085 w 5413828"/>
              <a:gd name="connsiteY13" fmla="*/ 87086 h 827314"/>
              <a:gd name="connsiteX14" fmla="*/ 5050971 w 5413828"/>
              <a:gd name="connsiteY14" fmla="*/ 72572 h 827314"/>
              <a:gd name="connsiteX15" fmla="*/ 4630057 w 5413828"/>
              <a:gd name="connsiteY15" fmla="*/ 43543 h 827314"/>
              <a:gd name="connsiteX16" fmla="*/ 4557485 w 5413828"/>
              <a:gd name="connsiteY16" fmla="*/ 29029 h 827314"/>
              <a:gd name="connsiteX17" fmla="*/ 4354285 w 5413828"/>
              <a:gd name="connsiteY17" fmla="*/ 14514 h 827314"/>
              <a:gd name="connsiteX18" fmla="*/ 4194628 w 5413828"/>
              <a:gd name="connsiteY18" fmla="*/ 0 h 827314"/>
              <a:gd name="connsiteX19" fmla="*/ 3512457 w 5413828"/>
              <a:gd name="connsiteY19" fmla="*/ 14514 h 827314"/>
              <a:gd name="connsiteX20" fmla="*/ 3410857 w 5413828"/>
              <a:gd name="connsiteY20" fmla="*/ 29029 h 827314"/>
              <a:gd name="connsiteX21" fmla="*/ 3106057 w 5413828"/>
              <a:gd name="connsiteY21" fmla="*/ 58057 h 827314"/>
              <a:gd name="connsiteX22" fmla="*/ 2830285 w 5413828"/>
              <a:gd name="connsiteY22" fmla="*/ 87086 h 827314"/>
              <a:gd name="connsiteX23" fmla="*/ 2438400 w 5413828"/>
              <a:gd name="connsiteY23" fmla="*/ 101600 h 827314"/>
              <a:gd name="connsiteX24" fmla="*/ 2061028 w 5413828"/>
              <a:gd name="connsiteY24" fmla="*/ 130629 h 827314"/>
              <a:gd name="connsiteX25" fmla="*/ 1770742 w 5413828"/>
              <a:gd name="connsiteY25" fmla="*/ 145143 h 827314"/>
              <a:gd name="connsiteX26" fmla="*/ 1277257 w 5413828"/>
              <a:gd name="connsiteY26" fmla="*/ 145143 h 827314"/>
              <a:gd name="connsiteX27" fmla="*/ 1204685 w 5413828"/>
              <a:gd name="connsiteY27" fmla="*/ 130629 h 827314"/>
              <a:gd name="connsiteX28" fmla="*/ 1030514 w 5413828"/>
              <a:gd name="connsiteY28" fmla="*/ 116114 h 827314"/>
              <a:gd name="connsiteX29" fmla="*/ 943428 w 5413828"/>
              <a:gd name="connsiteY29" fmla="*/ 101600 h 827314"/>
              <a:gd name="connsiteX30" fmla="*/ 725714 w 5413828"/>
              <a:gd name="connsiteY30" fmla="*/ 87086 h 827314"/>
              <a:gd name="connsiteX31" fmla="*/ 595085 w 5413828"/>
              <a:gd name="connsiteY31" fmla="*/ 101600 h 827314"/>
              <a:gd name="connsiteX32" fmla="*/ 508000 w 5413828"/>
              <a:gd name="connsiteY32" fmla="*/ 130629 h 827314"/>
              <a:gd name="connsiteX33" fmla="*/ 464457 w 5413828"/>
              <a:gd name="connsiteY33" fmla="*/ 145143 h 827314"/>
              <a:gd name="connsiteX34" fmla="*/ 333828 w 5413828"/>
              <a:gd name="connsiteY34" fmla="*/ 159657 h 827314"/>
              <a:gd name="connsiteX35" fmla="*/ 203200 w 5413828"/>
              <a:gd name="connsiteY35" fmla="*/ 203200 h 827314"/>
              <a:gd name="connsiteX36" fmla="*/ 159657 w 5413828"/>
              <a:gd name="connsiteY36" fmla="*/ 217714 h 827314"/>
              <a:gd name="connsiteX37" fmla="*/ 116114 w 5413828"/>
              <a:gd name="connsiteY37" fmla="*/ 232229 h 827314"/>
              <a:gd name="connsiteX38" fmla="*/ 14514 w 5413828"/>
              <a:gd name="connsiteY38" fmla="*/ 362857 h 827314"/>
              <a:gd name="connsiteX39" fmla="*/ 0 w 5413828"/>
              <a:gd name="connsiteY39" fmla="*/ 406400 h 827314"/>
              <a:gd name="connsiteX40" fmla="*/ 14514 w 5413828"/>
              <a:gd name="connsiteY40" fmla="*/ 522514 h 827314"/>
              <a:gd name="connsiteX41" fmla="*/ 87085 w 5413828"/>
              <a:gd name="connsiteY41" fmla="*/ 653143 h 827314"/>
              <a:gd name="connsiteX42" fmla="*/ 145142 w 5413828"/>
              <a:gd name="connsiteY42" fmla="*/ 667657 h 827314"/>
              <a:gd name="connsiteX43" fmla="*/ 203200 w 5413828"/>
              <a:gd name="connsiteY43" fmla="*/ 740229 h 827314"/>
              <a:gd name="connsiteX44" fmla="*/ 304800 w 5413828"/>
              <a:gd name="connsiteY44" fmla="*/ 783772 h 827314"/>
              <a:gd name="connsiteX45" fmla="*/ 348342 w 5413828"/>
              <a:gd name="connsiteY45" fmla="*/ 812800 h 827314"/>
              <a:gd name="connsiteX46" fmla="*/ 508000 w 5413828"/>
              <a:gd name="connsiteY46" fmla="*/ 827314 h 827314"/>
              <a:gd name="connsiteX47" fmla="*/ 1059542 w 5413828"/>
              <a:gd name="connsiteY47" fmla="*/ 812800 h 827314"/>
              <a:gd name="connsiteX48" fmla="*/ 1190171 w 5413828"/>
              <a:gd name="connsiteY48" fmla="*/ 783772 h 827314"/>
              <a:gd name="connsiteX49" fmla="*/ 1233714 w 5413828"/>
              <a:gd name="connsiteY49" fmla="*/ 769257 h 827314"/>
              <a:gd name="connsiteX50" fmla="*/ 1436914 w 5413828"/>
              <a:gd name="connsiteY50" fmla="*/ 740229 h 827314"/>
              <a:gd name="connsiteX51" fmla="*/ 1669142 w 5413828"/>
              <a:gd name="connsiteY51" fmla="*/ 711200 h 827314"/>
              <a:gd name="connsiteX52" fmla="*/ 1872342 w 5413828"/>
              <a:gd name="connsiteY52" fmla="*/ 682172 h 827314"/>
              <a:gd name="connsiteX53" fmla="*/ 2481942 w 5413828"/>
              <a:gd name="connsiteY53" fmla="*/ 667657 h 827314"/>
              <a:gd name="connsiteX54" fmla="*/ 2525485 w 5413828"/>
              <a:gd name="connsiteY54" fmla="*/ 667657 h 8273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5413828" h="827314">
                <a:moveTo>
                  <a:pt x="2336800" y="653143"/>
                </a:moveTo>
                <a:cubicBezTo>
                  <a:pt x="2765524" y="581690"/>
                  <a:pt x="2307609" y="653524"/>
                  <a:pt x="3439885" y="624114"/>
                </a:cubicBezTo>
                <a:cubicBezTo>
                  <a:pt x="3474084" y="623226"/>
                  <a:pt x="3507294" y="610740"/>
                  <a:pt x="3541485" y="609600"/>
                </a:cubicBezTo>
                <a:cubicBezTo>
                  <a:pt x="3797807" y="601056"/>
                  <a:pt x="4054338" y="600660"/>
                  <a:pt x="4310742" y="595086"/>
                </a:cubicBezTo>
                <a:lnTo>
                  <a:pt x="4876800" y="580572"/>
                </a:lnTo>
                <a:cubicBezTo>
                  <a:pt x="5054112" y="536243"/>
                  <a:pt x="4953136" y="548483"/>
                  <a:pt x="5181600" y="566057"/>
                </a:cubicBezTo>
                <a:cubicBezTo>
                  <a:pt x="5323516" y="553156"/>
                  <a:pt x="5318137" y="587996"/>
                  <a:pt x="5384800" y="508000"/>
                </a:cubicBezTo>
                <a:cubicBezTo>
                  <a:pt x="5395967" y="494599"/>
                  <a:pt x="5404152" y="478971"/>
                  <a:pt x="5413828" y="464457"/>
                </a:cubicBezTo>
                <a:cubicBezTo>
                  <a:pt x="5408990" y="401562"/>
                  <a:pt x="5410939" y="337772"/>
                  <a:pt x="5399314" y="275772"/>
                </a:cubicBezTo>
                <a:cubicBezTo>
                  <a:pt x="5396099" y="258627"/>
                  <a:pt x="5378086" y="247831"/>
                  <a:pt x="5370285" y="232229"/>
                </a:cubicBezTo>
                <a:cubicBezTo>
                  <a:pt x="5363443" y="218545"/>
                  <a:pt x="5365328" y="200633"/>
                  <a:pt x="5355771" y="188686"/>
                </a:cubicBezTo>
                <a:cubicBezTo>
                  <a:pt x="5344874" y="175064"/>
                  <a:pt x="5327374" y="168312"/>
                  <a:pt x="5312228" y="159657"/>
                </a:cubicBezTo>
                <a:cubicBezTo>
                  <a:pt x="5100838" y="38863"/>
                  <a:pt x="5373445" y="197523"/>
                  <a:pt x="5210628" y="116114"/>
                </a:cubicBezTo>
                <a:cubicBezTo>
                  <a:pt x="5195026" y="108313"/>
                  <a:pt x="5183914" y="91676"/>
                  <a:pt x="5167085" y="87086"/>
                </a:cubicBezTo>
                <a:cubicBezTo>
                  <a:pt x="5129454" y="76823"/>
                  <a:pt x="5089676" y="77410"/>
                  <a:pt x="5050971" y="72572"/>
                </a:cubicBezTo>
                <a:cubicBezTo>
                  <a:pt x="4883380" y="16706"/>
                  <a:pt x="5060771" y="71330"/>
                  <a:pt x="4630057" y="43543"/>
                </a:cubicBezTo>
                <a:cubicBezTo>
                  <a:pt x="4605438" y="41955"/>
                  <a:pt x="4582019" y="31612"/>
                  <a:pt x="4557485" y="29029"/>
                </a:cubicBezTo>
                <a:cubicBezTo>
                  <a:pt x="4489952" y="21920"/>
                  <a:pt x="4421975" y="19929"/>
                  <a:pt x="4354285" y="14514"/>
                </a:cubicBezTo>
                <a:cubicBezTo>
                  <a:pt x="4301017" y="10252"/>
                  <a:pt x="4247847" y="4838"/>
                  <a:pt x="4194628" y="0"/>
                </a:cubicBezTo>
                <a:lnTo>
                  <a:pt x="3512457" y="14514"/>
                </a:lnTo>
                <a:cubicBezTo>
                  <a:pt x="3478270" y="15780"/>
                  <a:pt x="3444913" y="25785"/>
                  <a:pt x="3410857" y="29029"/>
                </a:cubicBezTo>
                <a:cubicBezTo>
                  <a:pt x="3054847" y="62935"/>
                  <a:pt x="3334674" y="25398"/>
                  <a:pt x="3106057" y="58057"/>
                </a:cubicBezTo>
                <a:cubicBezTo>
                  <a:pt x="2991655" y="96193"/>
                  <a:pt x="3063989" y="76216"/>
                  <a:pt x="2830285" y="87086"/>
                </a:cubicBezTo>
                <a:lnTo>
                  <a:pt x="2438400" y="101600"/>
                </a:lnTo>
                <a:cubicBezTo>
                  <a:pt x="1793804" y="131581"/>
                  <a:pt x="2511435" y="100601"/>
                  <a:pt x="2061028" y="130629"/>
                </a:cubicBezTo>
                <a:cubicBezTo>
                  <a:pt x="1964360" y="137074"/>
                  <a:pt x="1867504" y="140305"/>
                  <a:pt x="1770742" y="145143"/>
                </a:cubicBezTo>
                <a:cubicBezTo>
                  <a:pt x="1553564" y="176168"/>
                  <a:pt x="1650499" y="168470"/>
                  <a:pt x="1277257" y="145143"/>
                </a:cubicBezTo>
                <a:cubicBezTo>
                  <a:pt x="1252635" y="143604"/>
                  <a:pt x="1229186" y="133511"/>
                  <a:pt x="1204685" y="130629"/>
                </a:cubicBezTo>
                <a:cubicBezTo>
                  <a:pt x="1146826" y="123822"/>
                  <a:pt x="1088416" y="122548"/>
                  <a:pt x="1030514" y="116114"/>
                </a:cubicBezTo>
                <a:cubicBezTo>
                  <a:pt x="1001265" y="112864"/>
                  <a:pt x="972725" y="104390"/>
                  <a:pt x="943428" y="101600"/>
                </a:cubicBezTo>
                <a:cubicBezTo>
                  <a:pt x="871023" y="94704"/>
                  <a:pt x="798285" y="91924"/>
                  <a:pt x="725714" y="87086"/>
                </a:cubicBezTo>
                <a:cubicBezTo>
                  <a:pt x="682171" y="91924"/>
                  <a:pt x="638045" y="93008"/>
                  <a:pt x="595085" y="101600"/>
                </a:cubicBezTo>
                <a:cubicBezTo>
                  <a:pt x="565081" y="107601"/>
                  <a:pt x="537028" y="120953"/>
                  <a:pt x="508000" y="130629"/>
                </a:cubicBezTo>
                <a:cubicBezTo>
                  <a:pt x="493486" y="135467"/>
                  <a:pt x="479663" y="143454"/>
                  <a:pt x="464457" y="145143"/>
                </a:cubicBezTo>
                <a:lnTo>
                  <a:pt x="333828" y="159657"/>
                </a:lnTo>
                <a:lnTo>
                  <a:pt x="203200" y="203200"/>
                </a:lnTo>
                <a:lnTo>
                  <a:pt x="159657" y="217714"/>
                </a:lnTo>
                <a:lnTo>
                  <a:pt x="116114" y="232229"/>
                </a:lnTo>
                <a:cubicBezTo>
                  <a:pt x="46671" y="336393"/>
                  <a:pt x="82726" y="294645"/>
                  <a:pt x="14514" y="362857"/>
                </a:cubicBezTo>
                <a:cubicBezTo>
                  <a:pt x="9676" y="377371"/>
                  <a:pt x="0" y="391101"/>
                  <a:pt x="0" y="406400"/>
                </a:cubicBezTo>
                <a:cubicBezTo>
                  <a:pt x="0" y="445406"/>
                  <a:pt x="6341" y="484374"/>
                  <a:pt x="14514" y="522514"/>
                </a:cubicBezTo>
                <a:cubicBezTo>
                  <a:pt x="25410" y="573361"/>
                  <a:pt x="38423" y="625336"/>
                  <a:pt x="87085" y="653143"/>
                </a:cubicBezTo>
                <a:cubicBezTo>
                  <a:pt x="104405" y="663040"/>
                  <a:pt x="125790" y="662819"/>
                  <a:pt x="145142" y="667657"/>
                </a:cubicBezTo>
                <a:cubicBezTo>
                  <a:pt x="269929" y="750850"/>
                  <a:pt x="123077" y="640076"/>
                  <a:pt x="203200" y="740229"/>
                </a:cubicBezTo>
                <a:cubicBezTo>
                  <a:pt x="228258" y="771552"/>
                  <a:pt x="269938" y="775056"/>
                  <a:pt x="304800" y="783772"/>
                </a:cubicBezTo>
                <a:cubicBezTo>
                  <a:pt x="319314" y="793448"/>
                  <a:pt x="331286" y="809145"/>
                  <a:pt x="348342" y="812800"/>
                </a:cubicBezTo>
                <a:cubicBezTo>
                  <a:pt x="400595" y="823997"/>
                  <a:pt x="454561" y="827314"/>
                  <a:pt x="508000" y="827314"/>
                </a:cubicBezTo>
                <a:cubicBezTo>
                  <a:pt x="691911" y="827314"/>
                  <a:pt x="875695" y="817638"/>
                  <a:pt x="1059542" y="812800"/>
                </a:cubicBezTo>
                <a:cubicBezTo>
                  <a:pt x="1157569" y="780125"/>
                  <a:pt x="1036895" y="817834"/>
                  <a:pt x="1190171" y="783772"/>
                </a:cubicBezTo>
                <a:cubicBezTo>
                  <a:pt x="1205106" y="780453"/>
                  <a:pt x="1218647" y="771916"/>
                  <a:pt x="1233714" y="769257"/>
                </a:cubicBezTo>
                <a:cubicBezTo>
                  <a:pt x="1301094" y="757366"/>
                  <a:pt x="1369424" y="751478"/>
                  <a:pt x="1436914" y="740229"/>
                </a:cubicBezTo>
                <a:cubicBezTo>
                  <a:pt x="1571960" y="717720"/>
                  <a:pt x="1494717" y="728642"/>
                  <a:pt x="1669142" y="711200"/>
                </a:cubicBezTo>
                <a:cubicBezTo>
                  <a:pt x="1754678" y="689817"/>
                  <a:pt x="1755349" y="686672"/>
                  <a:pt x="1872342" y="682172"/>
                </a:cubicBezTo>
                <a:cubicBezTo>
                  <a:pt x="2075449" y="674360"/>
                  <a:pt x="2278742" y="672495"/>
                  <a:pt x="2481942" y="667657"/>
                </a:cubicBezTo>
                <a:cubicBezTo>
                  <a:pt x="2530075" y="651613"/>
                  <a:pt x="2525485" y="637844"/>
                  <a:pt x="2525485" y="667657"/>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1417226959"/>
      </p:ext>
    </p:extLst>
  </p:cSld>
  <p:clrMapOvr>
    <a:masterClrMapping/>
  </p:clrMapOvr>
  <p:transition/>
</p:sld>
</file>

<file path=ppt/slides/slide34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mc:AlternateContent xmlns:mc="http://schemas.openxmlformats.org/markup-compatibility/2006" xmlns:p14="http://schemas.microsoft.com/office/powerpoint/2010/main">
        <mc:Choice Requires="p14">
          <p:contentPart p14:bwMode="auto" r:id="rId7">
            <p14:nvContentPartPr>
              <p14:cNvPr id="2" name="Ink 1">
                <a:extLst>
                  <a:ext uri="{FF2B5EF4-FFF2-40B4-BE49-F238E27FC236}">
                    <a16:creationId xmlns:a16="http://schemas.microsoft.com/office/drawing/2014/main" id="{3594A6DE-210C-430A-B85A-D2232A700AB3}"/>
                  </a:ext>
                </a:extLst>
              </p14:cNvPr>
              <p14:cNvContentPartPr/>
              <p14:nvPr/>
            </p14:nvContentPartPr>
            <p14:xfrm>
              <a:off x="1183661" y="1279213"/>
              <a:ext cx="2902680" cy="107640"/>
            </p14:xfrm>
          </p:contentPart>
        </mc:Choice>
        <mc:Fallback xmlns="">
          <p:pic>
            <p:nvPicPr>
              <p:cNvPr id="2" name="Ink 1">
                <a:extLst>
                  <a:ext uri="{FF2B5EF4-FFF2-40B4-BE49-F238E27FC236}">
                    <a16:creationId xmlns:a16="http://schemas.microsoft.com/office/drawing/2014/main" id="{3594A6DE-210C-430A-B85A-D2232A700AB3}"/>
                  </a:ext>
                </a:extLst>
              </p:cNvPr>
              <p:cNvPicPr/>
              <p:nvPr/>
            </p:nvPicPr>
            <p:blipFill>
              <a:blip r:embed="rId8"/>
              <a:stretch>
                <a:fillRect/>
              </a:stretch>
            </p:blipFill>
            <p:spPr>
              <a:xfrm>
                <a:off x="1129661" y="1171573"/>
                <a:ext cx="3010320" cy="32328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3" name="Ink 2">
                <a:extLst>
                  <a:ext uri="{FF2B5EF4-FFF2-40B4-BE49-F238E27FC236}">
                    <a16:creationId xmlns:a16="http://schemas.microsoft.com/office/drawing/2014/main" id="{6C65F01A-BEFD-434D-B14B-CC9AFDC9BE6D}"/>
                  </a:ext>
                </a:extLst>
              </p14:cNvPr>
              <p14:cNvContentPartPr/>
              <p14:nvPr/>
            </p14:nvContentPartPr>
            <p14:xfrm>
              <a:off x="1222181" y="1568293"/>
              <a:ext cx="2617920" cy="48600"/>
            </p14:xfrm>
          </p:contentPart>
        </mc:Choice>
        <mc:Fallback xmlns="">
          <p:pic>
            <p:nvPicPr>
              <p:cNvPr id="3" name="Ink 2">
                <a:extLst>
                  <a:ext uri="{FF2B5EF4-FFF2-40B4-BE49-F238E27FC236}">
                    <a16:creationId xmlns:a16="http://schemas.microsoft.com/office/drawing/2014/main" id="{6C65F01A-BEFD-434D-B14B-CC9AFDC9BE6D}"/>
                  </a:ext>
                </a:extLst>
              </p:cNvPr>
              <p:cNvPicPr/>
              <p:nvPr/>
            </p:nvPicPr>
            <p:blipFill>
              <a:blip r:embed="rId10"/>
              <a:stretch>
                <a:fillRect/>
              </a:stretch>
            </p:blipFill>
            <p:spPr>
              <a:xfrm>
                <a:off x="1168541" y="1460653"/>
                <a:ext cx="2725560" cy="26424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4" name="Ink 3">
                <a:extLst>
                  <a:ext uri="{FF2B5EF4-FFF2-40B4-BE49-F238E27FC236}">
                    <a16:creationId xmlns:a16="http://schemas.microsoft.com/office/drawing/2014/main" id="{3527546D-0BC9-4308-B7C5-751D185C9080}"/>
                  </a:ext>
                </a:extLst>
              </p14:cNvPr>
              <p14:cNvContentPartPr/>
              <p14:nvPr/>
            </p14:nvContentPartPr>
            <p14:xfrm>
              <a:off x="1193381" y="1885813"/>
              <a:ext cx="1263960" cy="20520"/>
            </p14:xfrm>
          </p:contentPart>
        </mc:Choice>
        <mc:Fallback xmlns="">
          <p:pic>
            <p:nvPicPr>
              <p:cNvPr id="4" name="Ink 3">
                <a:extLst>
                  <a:ext uri="{FF2B5EF4-FFF2-40B4-BE49-F238E27FC236}">
                    <a16:creationId xmlns:a16="http://schemas.microsoft.com/office/drawing/2014/main" id="{3527546D-0BC9-4308-B7C5-751D185C9080}"/>
                  </a:ext>
                </a:extLst>
              </p:cNvPr>
              <p:cNvPicPr/>
              <p:nvPr/>
            </p:nvPicPr>
            <p:blipFill>
              <a:blip r:embed="rId12"/>
              <a:stretch>
                <a:fillRect/>
              </a:stretch>
            </p:blipFill>
            <p:spPr>
              <a:xfrm>
                <a:off x="1139741" y="1778173"/>
                <a:ext cx="1371600" cy="236160"/>
              </a:xfrm>
              <a:prstGeom prst="rect">
                <a:avLst/>
              </a:prstGeom>
            </p:spPr>
          </p:pic>
        </mc:Fallback>
      </mc:AlternateContent>
      <p:sp>
        <p:nvSpPr>
          <p:cNvPr id="5" name="AutoShape 8">
            <a:extLst>
              <a:ext uri="{FF2B5EF4-FFF2-40B4-BE49-F238E27FC236}">
                <a16:creationId xmlns:a16="http://schemas.microsoft.com/office/drawing/2014/main" id="{F646749B-990F-5572-2722-71A99E779F58}"/>
              </a:ext>
            </a:extLst>
          </p:cNvPr>
          <p:cNvSpPr>
            <a:spLocks noChangeArrowheads="1"/>
          </p:cNvSpPr>
          <p:nvPr/>
        </p:nvSpPr>
        <p:spPr bwMode="auto">
          <a:xfrm rot="6043321">
            <a:off x="4702014" y="96793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046515"/>
      </p:ext>
    </p:extLst>
  </p:cSld>
  <p:clrMapOvr>
    <a:masterClrMapping/>
  </p:clrMapOvr>
  <p:transition/>
</p:sld>
</file>

<file path=ppt/slides/slide34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2" name="Freeform 1"/>
          <p:cNvSpPr/>
          <p:nvPr/>
        </p:nvSpPr>
        <p:spPr>
          <a:xfrm>
            <a:off x="5415148" y="5341257"/>
            <a:ext cx="2348675" cy="554782"/>
          </a:xfrm>
          <a:custGeom>
            <a:avLst/>
            <a:gdLst>
              <a:gd name="connsiteX0" fmla="*/ 43543 w 2583543"/>
              <a:gd name="connsiteY0" fmla="*/ 449943 h 554782"/>
              <a:gd name="connsiteX1" fmla="*/ 116115 w 2583543"/>
              <a:gd name="connsiteY1" fmla="*/ 464457 h 554782"/>
              <a:gd name="connsiteX2" fmla="*/ 232229 w 2583543"/>
              <a:gd name="connsiteY2" fmla="*/ 493486 h 554782"/>
              <a:gd name="connsiteX3" fmla="*/ 406400 w 2583543"/>
              <a:gd name="connsiteY3" fmla="*/ 508000 h 554782"/>
              <a:gd name="connsiteX4" fmla="*/ 580572 w 2583543"/>
              <a:gd name="connsiteY4" fmla="*/ 537028 h 554782"/>
              <a:gd name="connsiteX5" fmla="*/ 624115 w 2583543"/>
              <a:gd name="connsiteY5" fmla="*/ 551543 h 554782"/>
              <a:gd name="connsiteX6" fmla="*/ 1248229 w 2583543"/>
              <a:gd name="connsiteY6" fmla="*/ 537028 h 554782"/>
              <a:gd name="connsiteX7" fmla="*/ 1727200 w 2583543"/>
              <a:gd name="connsiteY7" fmla="*/ 537028 h 554782"/>
              <a:gd name="connsiteX8" fmla="*/ 1770743 w 2583543"/>
              <a:gd name="connsiteY8" fmla="*/ 522514 h 554782"/>
              <a:gd name="connsiteX9" fmla="*/ 1814286 w 2583543"/>
              <a:gd name="connsiteY9" fmla="*/ 493486 h 554782"/>
              <a:gd name="connsiteX10" fmla="*/ 1872343 w 2583543"/>
              <a:gd name="connsiteY10" fmla="*/ 478971 h 554782"/>
              <a:gd name="connsiteX11" fmla="*/ 2177143 w 2583543"/>
              <a:gd name="connsiteY11" fmla="*/ 508000 h 554782"/>
              <a:gd name="connsiteX12" fmla="*/ 2351315 w 2583543"/>
              <a:gd name="connsiteY12" fmla="*/ 493486 h 554782"/>
              <a:gd name="connsiteX13" fmla="*/ 2409372 w 2583543"/>
              <a:gd name="connsiteY13" fmla="*/ 464457 h 554782"/>
              <a:gd name="connsiteX14" fmla="*/ 2452915 w 2583543"/>
              <a:gd name="connsiteY14" fmla="*/ 449943 h 554782"/>
              <a:gd name="connsiteX15" fmla="*/ 2540000 w 2583543"/>
              <a:gd name="connsiteY15" fmla="*/ 377371 h 554782"/>
              <a:gd name="connsiteX16" fmla="*/ 2583543 w 2583543"/>
              <a:gd name="connsiteY16" fmla="*/ 348343 h 554782"/>
              <a:gd name="connsiteX17" fmla="*/ 2569029 w 2583543"/>
              <a:gd name="connsiteY17" fmla="*/ 174171 h 554782"/>
              <a:gd name="connsiteX18" fmla="*/ 2481943 w 2583543"/>
              <a:gd name="connsiteY18" fmla="*/ 58057 h 554782"/>
              <a:gd name="connsiteX19" fmla="*/ 2380343 w 2583543"/>
              <a:gd name="connsiteY19" fmla="*/ 0 h 554782"/>
              <a:gd name="connsiteX20" fmla="*/ 2307772 w 2583543"/>
              <a:gd name="connsiteY20" fmla="*/ 14514 h 554782"/>
              <a:gd name="connsiteX21" fmla="*/ 2220686 w 2583543"/>
              <a:gd name="connsiteY21" fmla="*/ 43543 h 554782"/>
              <a:gd name="connsiteX22" fmla="*/ 1915886 w 2583543"/>
              <a:gd name="connsiteY22" fmla="*/ 29028 h 554782"/>
              <a:gd name="connsiteX23" fmla="*/ 1698172 w 2583543"/>
              <a:gd name="connsiteY23" fmla="*/ 43543 h 554782"/>
              <a:gd name="connsiteX24" fmla="*/ 1045029 w 2583543"/>
              <a:gd name="connsiteY24" fmla="*/ 14514 h 554782"/>
              <a:gd name="connsiteX25" fmla="*/ 943429 w 2583543"/>
              <a:gd name="connsiteY25" fmla="*/ 0 h 554782"/>
              <a:gd name="connsiteX26" fmla="*/ 478972 w 2583543"/>
              <a:gd name="connsiteY26" fmla="*/ 14514 h 554782"/>
              <a:gd name="connsiteX27" fmla="*/ 406400 w 2583543"/>
              <a:gd name="connsiteY27" fmla="*/ 29028 h 554782"/>
              <a:gd name="connsiteX28" fmla="*/ 304800 w 2583543"/>
              <a:gd name="connsiteY28" fmla="*/ 43543 h 554782"/>
              <a:gd name="connsiteX29" fmla="*/ 145143 w 2583543"/>
              <a:gd name="connsiteY29" fmla="*/ 72571 h 554782"/>
              <a:gd name="connsiteX30" fmla="*/ 101600 w 2583543"/>
              <a:gd name="connsiteY30" fmla="*/ 87086 h 554782"/>
              <a:gd name="connsiteX31" fmla="*/ 87086 w 2583543"/>
              <a:gd name="connsiteY31" fmla="*/ 130628 h 554782"/>
              <a:gd name="connsiteX32" fmla="*/ 58057 w 2583543"/>
              <a:gd name="connsiteY32" fmla="*/ 174171 h 554782"/>
              <a:gd name="connsiteX33" fmla="*/ 43543 w 2583543"/>
              <a:gd name="connsiteY33" fmla="*/ 217714 h 554782"/>
              <a:gd name="connsiteX34" fmla="*/ 0 w 2583543"/>
              <a:gd name="connsiteY34" fmla="*/ 304800 h 554782"/>
              <a:gd name="connsiteX35" fmla="*/ 14515 w 2583543"/>
              <a:gd name="connsiteY35" fmla="*/ 406400 h 554782"/>
              <a:gd name="connsiteX36" fmla="*/ 130629 w 2583543"/>
              <a:gd name="connsiteY36" fmla="*/ 435428 h 554782"/>
              <a:gd name="connsiteX37" fmla="*/ 203200 w 2583543"/>
              <a:gd name="connsiteY37" fmla="*/ 478971 h 5547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583543" h="554782">
                <a:moveTo>
                  <a:pt x="43543" y="449943"/>
                </a:moveTo>
                <a:cubicBezTo>
                  <a:pt x="67734" y="454781"/>
                  <a:pt x="92077" y="458910"/>
                  <a:pt x="116115" y="464457"/>
                </a:cubicBezTo>
                <a:cubicBezTo>
                  <a:pt x="154989" y="473428"/>
                  <a:pt x="192471" y="490173"/>
                  <a:pt x="232229" y="493486"/>
                </a:cubicBezTo>
                <a:lnTo>
                  <a:pt x="406400" y="508000"/>
                </a:lnTo>
                <a:cubicBezTo>
                  <a:pt x="508484" y="542027"/>
                  <a:pt x="386119" y="504619"/>
                  <a:pt x="580572" y="537028"/>
                </a:cubicBezTo>
                <a:cubicBezTo>
                  <a:pt x="595663" y="539543"/>
                  <a:pt x="609601" y="546705"/>
                  <a:pt x="624115" y="551543"/>
                </a:cubicBezTo>
                <a:cubicBezTo>
                  <a:pt x="832153" y="546705"/>
                  <a:pt x="1040135" y="537028"/>
                  <a:pt x="1248229" y="537028"/>
                </a:cubicBezTo>
                <a:cubicBezTo>
                  <a:pt x="1896798" y="537028"/>
                  <a:pt x="1048114" y="576976"/>
                  <a:pt x="1727200" y="537028"/>
                </a:cubicBezTo>
                <a:cubicBezTo>
                  <a:pt x="1741714" y="532190"/>
                  <a:pt x="1757059" y="529356"/>
                  <a:pt x="1770743" y="522514"/>
                </a:cubicBezTo>
                <a:cubicBezTo>
                  <a:pt x="1786345" y="514713"/>
                  <a:pt x="1798253" y="500358"/>
                  <a:pt x="1814286" y="493486"/>
                </a:cubicBezTo>
                <a:cubicBezTo>
                  <a:pt x="1832621" y="485628"/>
                  <a:pt x="1852991" y="483809"/>
                  <a:pt x="1872343" y="478971"/>
                </a:cubicBezTo>
                <a:cubicBezTo>
                  <a:pt x="1991185" y="498779"/>
                  <a:pt x="2028890" y="508000"/>
                  <a:pt x="2177143" y="508000"/>
                </a:cubicBezTo>
                <a:cubicBezTo>
                  <a:pt x="2235402" y="508000"/>
                  <a:pt x="2293258" y="498324"/>
                  <a:pt x="2351315" y="493486"/>
                </a:cubicBezTo>
                <a:cubicBezTo>
                  <a:pt x="2370667" y="483810"/>
                  <a:pt x="2389485" y="472980"/>
                  <a:pt x="2409372" y="464457"/>
                </a:cubicBezTo>
                <a:cubicBezTo>
                  <a:pt x="2423434" y="458430"/>
                  <a:pt x="2439231" y="456785"/>
                  <a:pt x="2452915" y="449943"/>
                </a:cubicBezTo>
                <a:cubicBezTo>
                  <a:pt x="2506966" y="422917"/>
                  <a:pt x="2491853" y="417493"/>
                  <a:pt x="2540000" y="377371"/>
                </a:cubicBezTo>
                <a:cubicBezTo>
                  <a:pt x="2553401" y="366204"/>
                  <a:pt x="2569029" y="358019"/>
                  <a:pt x="2583543" y="348343"/>
                </a:cubicBezTo>
                <a:cubicBezTo>
                  <a:pt x="2578705" y="290286"/>
                  <a:pt x="2576728" y="231919"/>
                  <a:pt x="2569029" y="174171"/>
                </a:cubicBezTo>
                <a:cubicBezTo>
                  <a:pt x="2561607" y="118506"/>
                  <a:pt x="2525285" y="95981"/>
                  <a:pt x="2481943" y="58057"/>
                </a:cubicBezTo>
                <a:cubicBezTo>
                  <a:pt x="2454587" y="34121"/>
                  <a:pt x="2411596" y="15626"/>
                  <a:pt x="2380343" y="0"/>
                </a:cubicBezTo>
                <a:cubicBezTo>
                  <a:pt x="2356153" y="4838"/>
                  <a:pt x="2331572" y="8023"/>
                  <a:pt x="2307772" y="14514"/>
                </a:cubicBezTo>
                <a:cubicBezTo>
                  <a:pt x="2278251" y="22565"/>
                  <a:pt x="2251264" y="42411"/>
                  <a:pt x="2220686" y="43543"/>
                </a:cubicBezTo>
                <a:cubicBezTo>
                  <a:pt x="2119041" y="47308"/>
                  <a:pt x="2017486" y="33866"/>
                  <a:pt x="1915886" y="29028"/>
                </a:cubicBezTo>
                <a:cubicBezTo>
                  <a:pt x="1843315" y="33866"/>
                  <a:pt x="1770904" y="43543"/>
                  <a:pt x="1698172" y="43543"/>
                </a:cubicBezTo>
                <a:cubicBezTo>
                  <a:pt x="1529954" y="43543"/>
                  <a:pt x="1241832" y="34194"/>
                  <a:pt x="1045029" y="14514"/>
                </a:cubicBezTo>
                <a:cubicBezTo>
                  <a:pt x="1010988" y="11110"/>
                  <a:pt x="977296" y="4838"/>
                  <a:pt x="943429" y="0"/>
                </a:cubicBezTo>
                <a:cubicBezTo>
                  <a:pt x="788610" y="4838"/>
                  <a:pt x="633641" y="6154"/>
                  <a:pt x="478972" y="14514"/>
                </a:cubicBezTo>
                <a:cubicBezTo>
                  <a:pt x="454338" y="15846"/>
                  <a:pt x="430734" y="24972"/>
                  <a:pt x="406400" y="29028"/>
                </a:cubicBezTo>
                <a:cubicBezTo>
                  <a:pt x="372655" y="34652"/>
                  <a:pt x="338459" y="37423"/>
                  <a:pt x="304800" y="43543"/>
                </a:cubicBezTo>
                <a:cubicBezTo>
                  <a:pt x="53913" y="89159"/>
                  <a:pt x="540273" y="16125"/>
                  <a:pt x="145143" y="72571"/>
                </a:cubicBezTo>
                <a:cubicBezTo>
                  <a:pt x="130629" y="77409"/>
                  <a:pt x="112418" y="76268"/>
                  <a:pt x="101600" y="87086"/>
                </a:cubicBezTo>
                <a:cubicBezTo>
                  <a:pt x="90782" y="97904"/>
                  <a:pt x="93928" y="116944"/>
                  <a:pt x="87086" y="130628"/>
                </a:cubicBezTo>
                <a:cubicBezTo>
                  <a:pt x="79285" y="146230"/>
                  <a:pt x="67733" y="159657"/>
                  <a:pt x="58057" y="174171"/>
                </a:cubicBezTo>
                <a:cubicBezTo>
                  <a:pt x="53219" y="188685"/>
                  <a:pt x="50385" y="204030"/>
                  <a:pt x="43543" y="217714"/>
                </a:cubicBezTo>
                <a:cubicBezTo>
                  <a:pt x="-12733" y="330268"/>
                  <a:pt x="36486" y="195346"/>
                  <a:pt x="0" y="304800"/>
                </a:cubicBezTo>
                <a:cubicBezTo>
                  <a:pt x="4838" y="338667"/>
                  <a:pt x="-9676" y="382210"/>
                  <a:pt x="14515" y="406400"/>
                </a:cubicBezTo>
                <a:cubicBezTo>
                  <a:pt x="42726" y="434610"/>
                  <a:pt x="130629" y="435428"/>
                  <a:pt x="130629" y="435428"/>
                </a:cubicBezTo>
                <a:cubicBezTo>
                  <a:pt x="181014" y="485813"/>
                  <a:pt x="153646" y="478971"/>
                  <a:pt x="203200" y="478971"/>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42250958"/>
      </p:ext>
    </p:extLst>
  </p:cSld>
  <p:clrMapOvr>
    <a:masterClrMapping/>
  </p:clrMapOvr>
  <p:transition/>
</p:sld>
</file>

<file path=ppt/slides/slide34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49538" name="Text Box 2">
            <a:hlinkClick r:id="rId3"/>
          </p:cNvPr>
          <p:cNvSpPr txBox="1">
            <a:spLocks noChangeArrowheads="1"/>
          </p:cNvSpPr>
          <p:nvPr/>
        </p:nvSpPr>
        <p:spPr bwMode="auto">
          <a:xfrm>
            <a:off x="2248524" y="6409207"/>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www.wenatcheeworld.com/apps/pbcs.dll/article?AID=/20080122/FOOD/373497927/1030/rss1030</a:t>
            </a:r>
            <a:endParaRPr lang="en-US" sz="800" dirty="0">
              <a:solidFill>
                <a:srgbClr val="FFFFFF"/>
              </a:solidFill>
              <a:latin typeface="Arial" charset="0"/>
            </a:endParaRPr>
          </a:p>
        </p:txBody>
      </p:sp>
      <p:pic>
        <p:nvPicPr>
          <p:cNvPr id="449539" name="Picture 3"/>
          <p:cNvPicPr>
            <a:picLocks noChangeAspect="1" noChangeArrowheads="1"/>
          </p:cNvPicPr>
          <p:nvPr/>
        </p:nvPicPr>
        <p:blipFill>
          <a:blip r:embed="rId5" cstate="print"/>
          <a:srcRect/>
          <a:stretch>
            <a:fillRect/>
          </a:stretch>
        </p:blipFill>
        <p:spPr bwMode="auto">
          <a:xfrm>
            <a:off x="835025" y="830263"/>
            <a:ext cx="7315200" cy="5268912"/>
          </a:xfrm>
          <a:prstGeom prst="rect">
            <a:avLst/>
          </a:prstGeom>
          <a:noFill/>
          <a:ln w="9525">
            <a:noFill/>
            <a:miter lim="800000"/>
            <a:headEnd/>
            <a:tailEnd/>
          </a:ln>
        </p:spPr>
      </p:pic>
      <p:pic>
        <p:nvPicPr>
          <p:cNvPr id="449540" name="Picture 2"/>
          <p:cNvPicPr>
            <a:picLocks noChangeAspect="1" noChangeArrowheads="1"/>
          </p:cNvPicPr>
          <p:nvPr/>
        </p:nvPicPr>
        <p:blipFill>
          <a:blip r:embed="rId6" cstate="print"/>
          <a:srcRect/>
          <a:stretch>
            <a:fillRect/>
          </a:stretch>
        </p:blipFill>
        <p:spPr bwMode="auto">
          <a:xfrm>
            <a:off x="4035428" y="830270"/>
            <a:ext cx="4684713" cy="5267325"/>
          </a:xfrm>
          <a:prstGeom prst="rect">
            <a:avLst/>
          </a:prstGeom>
          <a:noFill/>
          <a:ln w="9525">
            <a:noFill/>
            <a:miter lim="800000"/>
            <a:headEnd/>
            <a:tailEnd/>
          </a:ln>
        </p:spPr>
      </p:pic>
      <p:sp>
        <p:nvSpPr>
          <p:cNvPr id="5" name="Rectangle 3"/>
          <p:cNvSpPr txBox="1">
            <a:spLocks noChangeArrowheads="1"/>
          </p:cNvSpPr>
          <p:nvPr/>
        </p:nvSpPr>
        <p:spPr bwMode="auto">
          <a:xfrm>
            <a:off x="111827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3314324520"/>
      </p:ext>
    </p:extLst>
  </p:cSld>
  <p:clrMapOvr>
    <a:masterClrMapping/>
  </p:clrMapOvr>
  <p:transition/>
</p:sld>
</file>

<file path=ppt/slides/slide34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Tree>
    <p:extLst>
      <p:ext uri="{BB962C8B-B14F-4D97-AF65-F5344CB8AC3E}">
        <p14:creationId xmlns:p14="http://schemas.microsoft.com/office/powerpoint/2010/main" val="3356651497"/>
      </p:ext>
    </p:extLst>
  </p:cSld>
  <p:clrMapOvr>
    <a:masterClrMapping/>
  </p:clrMapOvr>
  <p:transition/>
</p:sld>
</file>

<file path=ppt/slides/slide34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451587" name="Picture 4"/>
          <p:cNvPicPr>
            <a:picLocks noChangeAspect="1" noChangeArrowheads="1"/>
          </p:cNvPicPr>
          <p:nvPr/>
        </p:nvPicPr>
        <p:blipFill>
          <a:blip r:embed="rId3" cstate="print"/>
          <a:srcRect/>
          <a:stretch>
            <a:fillRect/>
          </a:stretch>
        </p:blipFill>
        <p:spPr bwMode="auto">
          <a:xfrm>
            <a:off x="931863" y="414344"/>
            <a:ext cx="7315200" cy="6040437"/>
          </a:xfrm>
          <a:prstGeom prst="rect">
            <a:avLst/>
          </a:prstGeom>
          <a:noFill/>
          <a:ln w="9525">
            <a:noFill/>
            <a:miter lim="800000"/>
            <a:headEnd/>
            <a:tailEnd/>
          </a:ln>
        </p:spPr>
      </p:pic>
      <p:sp>
        <p:nvSpPr>
          <p:cNvPr id="6" name="Freeform 5"/>
          <p:cNvSpPr/>
          <p:nvPr/>
        </p:nvSpPr>
        <p:spPr>
          <a:xfrm>
            <a:off x="779472" y="2955927"/>
            <a:ext cx="5894387" cy="1427163"/>
          </a:xfrm>
          <a:custGeom>
            <a:avLst/>
            <a:gdLst>
              <a:gd name="connsiteX0" fmla="*/ 745067 w 5895219"/>
              <a:gd name="connsiteY0" fmla="*/ 120952 h 1427237"/>
              <a:gd name="connsiteX1" fmla="*/ 5084838 w 5895219"/>
              <a:gd name="connsiteY1" fmla="*/ 120952 h 1427237"/>
              <a:gd name="connsiteX2" fmla="*/ 5607353 w 5895219"/>
              <a:gd name="connsiteY2" fmla="*/ 846666 h 1427237"/>
              <a:gd name="connsiteX3" fmla="*/ 5476724 w 5895219"/>
              <a:gd name="connsiteY3" fmla="*/ 1209523 h 1427237"/>
              <a:gd name="connsiteX4" fmla="*/ 4518781 w 5895219"/>
              <a:gd name="connsiteY4" fmla="*/ 1369181 h 1427237"/>
              <a:gd name="connsiteX5" fmla="*/ 2298096 w 5895219"/>
              <a:gd name="connsiteY5" fmla="*/ 1383695 h 1427237"/>
              <a:gd name="connsiteX6" fmla="*/ 759581 w 5895219"/>
              <a:gd name="connsiteY6" fmla="*/ 1311123 h 1427237"/>
              <a:gd name="connsiteX7" fmla="*/ 614438 w 5895219"/>
              <a:gd name="connsiteY7" fmla="*/ 687009 h 1427237"/>
              <a:gd name="connsiteX8" fmla="*/ 745067 w 5895219"/>
              <a:gd name="connsiteY8" fmla="*/ 120952 h 14272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895219" h="1427237">
                <a:moveTo>
                  <a:pt x="745067" y="120952"/>
                </a:moveTo>
                <a:cubicBezTo>
                  <a:pt x="1490134" y="26609"/>
                  <a:pt x="4274457" y="0"/>
                  <a:pt x="5084838" y="120952"/>
                </a:cubicBezTo>
                <a:cubicBezTo>
                  <a:pt x="5895219" y="241904"/>
                  <a:pt x="5542039" y="665237"/>
                  <a:pt x="5607353" y="846666"/>
                </a:cubicBezTo>
                <a:cubicBezTo>
                  <a:pt x="5672667" y="1028095"/>
                  <a:pt x="5658153" y="1122437"/>
                  <a:pt x="5476724" y="1209523"/>
                </a:cubicBezTo>
                <a:cubicBezTo>
                  <a:pt x="5295295" y="1296609"/>
                  <a:pt x="5048552" y="1340152"/>
                  <a:pt x="4518781" y="1369181"/>
                </a:cubicBezTo>
                <a:cubicBezTo>
                  <a:pt x="3989010" y="1398210"/>
                  <a:pt x="2924629" y="1393371"/>
                  <a:pt x="2298096" y="1383695"/>
                </a:cubicBezTo>
                <a:cubicBezTo>
                  <a:pt x="1671563" y="1374019"/>
                  <a:pt x="1040191" y="1427237"/>
                  <a:pt x="759581" y="1311123"/>
                </a:cubicBezTo>
                <a:cubicBezTo>
                  <a:pt x="478971" y="1195009"/>
                  <a:pt x="614438" y="887790"/>
                  <a:pt x="614438" y="687009"/>
                </a:cubicBezTo>
                <a:cubicBezTo>
                  <a:pt x="614438" y="486228"/>
                  <a:pt x="0" y="215295"/>
                  <a:pt x="745067" y="120952"/>
                </a:cubicBezTo>
                <a:close/>
              </a:path>
            </a:pathLst>
          </a:custGeom>
          <a:noFill/>
          <a:ln w="762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solidFill>
                <a:srgbClr val="FFFFFF"/>
              </a:solidFill>
            </a:endParaRPr>
          </a:p>
        </p:txBody>
      </p:sp>
      <p:sp>
        <p:nvSpPr>
          <p:cNvPr id="5" name="Text Box 2">
            <a:hlinkClick r:id="rId4"/>
          </p:cNvPr>
          <p:cNvSpPr txBox="1">
            <a:spLocks noChangeArrowheads="1"/>
          </p:cNvSpPr>
          <p:nvPr/>
        </p:nvSpPr>
        <p:spPr bwMode="auto">
          <a:xfrm>
            <a:off x="2248524" y="6525319"/>
            <a:ext cx="4645824"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www.wenatcheeworld.com/apps/pbcs.dll/article?AID=/20080122/FOOD/373497927/1030/rss1030</a:t>
            </a:r>
            <a:endParaRPr lang="en-US" sz="800" dirty="0">
              <a:solidFill>
                <a:srgbClr val="FFFFFF"/>
              </a:solidFill>
              <a:latin typeface="Arial" charset="0"/>
            </a:endParaRPr>
          </a:p>
        </p:txBody>
      </p:sp>
      <p:sp>
        <p:nvSpPr>
          <p:cNvPr id="7" name="Rectangle 3"/>
          <p:cNvSpPr txBox="1">
            <a:spLocks noChangeArrowheads="1"/>
          </p:cNvSpPr>
          <p:nvPr/>
        </p:nvSpPr>
        <p:spPr bwMode="auto">
          <a:xfrm>
            <a:off x="900566" y="4517533"/>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000000"/>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extLst>
      <p:ext uri="{BB962C8B-B14F-4D97-AF65-F5344CB8AC3E}">
        <p14:creationId xmlns:p14="http://schemas.microsoft.com/office/powerpoint/2010/main" val="207107635"/>
      </p:ext>
    </p:extLst>
  </p:cSld>
  <p:clrMapOvr>
    <a:masterClrMapping/>
  </p:clrMapOvr>
  <p:transition/>
</p:sld>
</file>

<file path=ppt/slides/slide34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http://news.bbc.co.uk/2/hi/health/8394991.stm</a:t>
            </a:r>
            <a:endParaRPr lang="en-US" sz="800" dirty="0">
              <a:solidFill>
                <a:srgbClr val="000000"/>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3038" y="495300"/>
            <a:ext cx="6257925" cy="5867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8">
            <a:extLst>
              <a:ext uri="{FF2B5EF4-FFF2-40B4-BE49-F238E27FC236}">
                <a16:creationId xmlns:a16="http://schemas.microsoft.com/office/drawing/2014/main" id="{2C101524-6730-CFB9-13B4-C32F875AC3EC}"/>
              </a:ext>
            </a:extLst>
          </p:cNvPr>
          <p:cNvSpPr>
            <a:spLocks noChangeArrowheads="1"/>
          </p:cNvSpPr>
          <p:nvPr/>
        </p:nvSpPr>
        <p:spPr bwMode="auto">
          <a:xfrm rot="8123121">
            <a:off x="5664541" y="73692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7E7D1367-06AA-17EF-4FE8-052793D93F28}"/>
              </a:ext>
            </a:extLst>
          </p:cNvPr>
          <p:cNvSpPr/>
          <p:nvPr/>
        </p:nvSpPr>
        <p:spPr>
          <a:xfrm>
            <a:off x="6083166" y="5496025"/>
            <a:ext cx="1556836" cy="79889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05267302"/>
      </p:ext>
    </p:extLst>
  </p:cSld>
  <p:clrMapOvr>
    <a:masterClrMapping/>
  </p:clrMapOvr>
  <p:transition/>
</p:sld>
</file>

<file path=ppt/slides/slide34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4098" name="Picture 2" descr="http://ichef-1.bbci.co.uk/news/660/cpsprodpb/17059/production/_84479249_ckykyqiweaaj4f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65063" y="263740"/>
            <a:ext cx="5791200" cy="6257926"/>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92774" y="6542765"/>
            <a:ext cx="25314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http://www.bbc.com/news/blogs-trending-33646878</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7" name="Picture 4" descr="https://encrypted-tbn3.gstatic.com/images?q=tbn:ANd9GcRou-EA1EfjXvjRUW5lQldyameXAutI_26oWaZphPHJSTD1I34nrAFcfSu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67854" y="647015"/>
            <a:ext cx="1285875" cy="890588"/>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788800" y="5929477"/>
            <a:ext cx="155683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FFFFFF"/>
                </a:solidFill>
                <a:effectLst/>
                <a:uLnTx/>
                <a:uFillTx/>
                <a:latin typeface="Arial" pitchFamily="34" charset="0"/>
                <a:ea typeface="+mn-ea"/>
                <a:cs typeface="+mn-cs"/>
              </a:rPr>
              <a:t>August 2015</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3" name="Freeform 2"/>
          <p:cNvSpPr/>
          <p:nvPr/>
        </p:nvSpPr>
        <p:spPr>
          <a:xfrm>
            <a:off x="6037943" y="5340604"/>
            <a:ext cx="1785257" cy="1394025"/>
          </a:xfrm>
          <a:custGeom>
            <a:avLst/>
            <a:gdLst>
              <a:gd name="connsiteX0" fmla="*/ 798286 w 1785257"/>
              <a:gd name="connsiteY0" fmla="*/ 87739 h 1394025"/>
              <a:gd name="connsiteX1" fmla="*/ 667657 w 1785257"/>
              <a:gd name="connsiteY1" fmla="*/ 653 h 1394025"/>
              <a:gd name="connsiteX2" fmla="*/ 508000 w 1785257"/>
              <a:gd name="connsiteY2" fmla="*/ 15167 h 1394025"/>
              <a:gd name="connsiteX3" fmla="*/ 377371 w 1785257"/>
              <a:gd name="connsiteY3" fmla="*/ 44196 h 1394025"/>
              <a:gd name="connsiteX4" fmla="*/ 333828 w 1785257"/>
              <a:gd name="connsiteY4" fmla="*/ 73225 h 1394025"/>
              <a:gd name="connsiteX5" fmla="*/ 246743 w 1785257"/>
              <a:gd name="connsiteY5" fmla="*/ 102253 h 1394025"/>
              <a:gd name="connsiteX6" fmla="*/ 203200 w 1785257"/>
              <a:gd name="connsiteY6" fmla="*/ 131282 h 1394025"/>
              <a:gd name="connsiteX7" fmla="*/ 145143 w 1785257"/>
              <a:gd name="connsiteY7" fmla="*/ 145796 h 1394025"/>
              <a:gd name="connsiteX8" fmla="*/ 116114 w 1785257"/>
              <a:gd name="connsiteY8" fmla="*/ 189339 h 1394025"/>
              <a:gd name="connsiteX9" fmla="*/ 72571 w 1785257"/>
              <a:gd name="connsiteY9" fmla="*/ 232882 h 1394025"/>
              <a:gd name="connsiteX10" fmla="*/ 58057 w 1785257"/>
              <a:gd name="connsiteY10" fmla="*/ 276425 h 1394025"/>
              <a:gd name="connsiteX11" fmla="*/ 29028 w 1785257"/>
              <a:gd name="connsiteY11" fmla="*/ 334482 h 1394025"/>
              <a:gd name="connsiteX12" fmla="*/ 14514 w 1785257"/>
              <a:gd name="connsiteY12" fmla="*/ 407053 h 1394025"/>
              <a:gd name="connsiteX13" fmla="*/ 0 w 1785257"/>
              <a:gd name="connsiteY13" fmla="*/ 711853 h 1394025"/>
              <a:gd name="connsiteX14" fmla="*/ 14514 w 1785257"/>
              <a:gd name="connsiteY14" fmla="*/ 842482 h 1394025"/>
              <a:gd name="connsiteX15" fmla="*/ 116114 w 1785257"/>
              <a:gd name="connsiteY15" fmla="*/ 973110 h 1394025"/>
              <a:gd name="connsiteX16" fmla="*/ 203200 w 1785257"/>
              <a:gd name="connsiteY16" fmla="*/ 1016653 h 1394025"/>
              <a:gd name="connsiteX17" fmla="*/ 304800 w 1785257"/>
              <a:gd name="connsiteY17" fmla="*/ 1103739 h 1394025"/>
              <a:gd name="connsiteX18" fmla="*/ 333828 w 1785257"/>
              <a:gd name="connsiteY18" fmla="*/ 1147282 h 1394025"/>
              <a:gd name="connsiteX19" fmla="*/ 377371 w 1785257"/>
              <a:gd name="connsiteY19" fmla="*/ 1176310 h 1394025"/>
              <a:gd name="connsiteX20" fmla="*/ 391886 w 1785257"/>
              <a:gd name="connsiteY20" fmla="*/ 1219853 h 1394025"/>
              <a:gd name="connsiteX21" fmla="*/ 435428 w 1785257"/>
              <a:gd name="connsiteY21" fmla="*/ 1248882 h 1394025"/>
              <a:gd name="connsiteX22" fmla="*/ 537028 w 1785257"/>
              <a:gd name="connsiteY22" fmla="*/ 1321453 h 1394025"/>
              <a:gd name="connsiteX23" fmla="*/ 580571 w 1785257"/>
              <a:gd name="connsiteY23" fmla="*/ 1335967 h 1394025"/>
              <a:gd name="connsiteX24" fmla="*/ 624114 w 1785257"/>
              <a:gd name="connsiteY24" fmla="*/ 1364996 h 1394025"/>
              <a:gd name="connsiteX25" fmla="*/ 696686 w 1785257"/>
              <a:gd name="connsiteY25" fmla="*/ 1379510 h 1394025"/>
              <a:gd name="connsiteX26" fmla="*/ 740228 w 1785257"/>
              <a:gd name="connsiteY26" fmla="*/ 1394025 h 1394025"/>
              <a:gd name="connsiteX27" fmla="*/ 1030514 w 1785257"/>
              <a:gd name="connsiteY27" fmla="*/ 1364996 h 1394025"/>
              <a:gd name="connsiteX28" fmla="*/ 1117600 w 1785257"/>
              <a:gd name="connsiteY28" fmla="*/ 1335967 h 1394025"/>
              <a:gd name="connsiteX29" fmla="*/ 1161143 w 1785257"/>
              <a:gd name="connsiteY29" fmla="*/ 1321453 h 1394025"/>
              <a:gd name="connsiteX30" fmla="*/ 1204686 w 1785257"/>
              <a:gd name="connsiteY30" fmla="*/ 1292425 h 1394025"/>
              <a:gd name="connsiteX31" fmla="*/ 1291771 w 1785257"/>
              <a:gd name="connsiteY31" fmla="*/ 1263396 h 1394025"/>
              <a:gd name="connsiteX32" fmla="*/ 1393371 w 1785257"/>
              <a:gd name="connsiteY32" fmla="*/ 1234367 h 1394025"/>
              <a:gd name="connsiteX33" fmla="*/ 1451428 w 1785257"/>
              <a:gd name="connsiteY33" fmla="*/ 1190825 h 1394025"/>
              <a:gd name="connsiteX34" fmla="*/ 1567543 w 1785257"/>
              <a:gd name="connsiteY34" fmla="*/ 1161796 h 1394025"/>
              <a:gd name="connsiteX35" fmla="*/ 1611086 w 1785257"/>
              <a:gd name="connsiteY35" fmla="*/ 1132767 h 1394025"/>
              <a:gd name="connsiteX36" fmla="*/ 1654628 w 1785257"/>
              <a:gd name="connsiteY36" fmla="*/ 1118253 h 1394025"/>
              <a:gd name="connsiteX37" fmla="*/ 1683657 w 1785257"/>
              <a:gd name="connsiteY37" fmla="*/ 1074710 h 1394025"/>
              <a:gd name="connsiteX38" fmla="*/ 1727200 w 1785257"/>
              <a:gd name="connsiteY38" fmla="*/ 973110 h 1394025"/>
              <a:gd name="connsiteX39" fmla="*/ 1756228 w 1785257"/>
              <a:gd name="connsiteY39" fmla="*/ 886025 h 1394025"/>
              <a:gd name="connsiteX40" fmla="*/ 1770743 w 1785257"/>
              <a:gd name="connsiteY40" fmla="*/ 842482 h 1394025"/>
              <a:gd name="connsiteX41" fmla="*/ 1785257 w 1785257"/>
              <a:gd name="connsiteY41" fmla="*/ 798939 h 1394025"/>
              <a:gd name="connsiteX42" fmla="*/ 1756228 w 1785257"/>
              <a:gd name="connsiteY42" fmla="*/ 508653 h 1394025"/>
              <a:gd name="connsiteX43" fmla="*/ 1741714 w 1785257"/>
              <a:gd name="connsiteY43" fmla="*/ 465110 h 1394025"/>
              <a:gd name="connsiteX44" fmla="*/ 1698171 w 1785257"/>
              <a:gd name="connsiteY44" fmla="*/ 421567 h 1394025"/>
              <a:gd name="connsiteX45" fmla="*/ 1683657 w 1785257"/>
              <a:gd name="connsiteY45" fmla="*/ 378025 h 1394025"/>
              <a:gd name="connsiteX46" fmla="*/ 1596571 w 1785257"/>
              <a:gd name="connsiteY46" fmla="*/ 319967 h 1394025"/>
              <a:gd name="connsiteX47" fmla="*/ 1494971 w 1785257"/>
              <a:gd name="connsiteY47" fmla="*/ 276425 h 1394025"/>
              <a:gd name="connsiteX48" fmla="*/ 1407886 w 1785257"/>
              <a:gd name="connsiteY48" fmla="*/ 218367 h 1394025"/>
              <a:gd name="connsiteX49" fmla="*/ 1364343 w 1785257"/>
              <a:gd name="connsiteY49" fmla="*/ 189339 h 1394025"/>
              <a:gd name="connsiteX50" fmla="*/ 1320800 w 1785257"/>
              <a:gd name="connsiteY50" fmla="*/ 174825 h 1394025"/>
              <a:gd name="connsiteX51" fmla="*/ 1233714 w 1785257"/>
              <a:gd name="connsiteY51" fmla="*/ 116767 h 1394025"/>
              <a:gd name="connsiteX52" fmla="*/ 1190171 w 1785257"/>
              <a:gd name="connsiteY52" fmla="*/ 87739 h 1394025"/>
              <a:gd name="connsiteX53" fmla="*/ 1001486 w 1785257"/>
              <a:gd name="connsiteY53" fmla="*/ 44196 h 1394025"/>
              <a:gd name="connsiteX54" fmla="*/ 957943 w 1785257"/>
              <a:gd name="connsiteY54" fmla="*/ 29682 h 1394025"/>
              <a:gd name="connsiteX55" fmla="*/ 769257 w 1785257"/>
              <a:gd name="connsiteY55" fmla="*/ 44196 h 1394025"/>
              <a:gd name="connsiteX56" fmla="*/ 740228 w 1785257"/>
              <a:gd name="connsiteY56" fmla="*/ 44196 h 1394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785257" h="1394025">
                <a:moveTo>
                  <a:pt x="798286" y="87739"/>
                </a:moveTo>
                <a:cubicBezTo>
                  <a:pt x="781383" y="74217"/>
                  <a:pt x="702741" y="2992"/>
                  <a:pt x="667657" y="653"/>
                </a:cubicBezTo>
                <a:cubicBezTo>
                  <a:pt x="614337" y="-2902"/>
                  <a:pt x="561072" y="8923"/>
                  <a:pt x="508000" y="15167"/>
                </a:cubicBezTo>
                <a:cubicBezTo>
                  <a:pt x="429049" y="24456"/>
                  <a:pt x="436758" y="24401"/>
                  <a:pt x="377371" y="44196"/>
                </a:cubicBezTo>
                <a:cubicBezTo>
                  <a:pt x="362857" y="53872"/>
                  <a:pt x="349769" y="66140"/>
                  <a:pt x="333828" y="73225"/>
                </a:cubicBezTo>
                <a:cubicBezTo>
                  <a:pt x="305867" y="85652"/>
                  <a:pt x="246743" y="102253"/>
                  <a:pt x="246743" y="102253"/>
                </a:cubicBezTo>
                <a:cubicBezTo>
                  <a:pt x="232229" y="111929"/>
                  <a:pt x="219234" y="124410"/>
                  <a:pt x="203200" y="131282"/>
                </a:cubicBezTo>
                <a:cubicBezTo>
                  <a:pt x="184865" y="139140"/>
                  <a:pt x="161741" y="134731"/>
                  <a:pt x="145143" y="145796"/>
                </a:cubicBezTo>
                <a:cubicBezTo>
                  <a:pt x="130629" y="155472"/>
                  <a:pt x="127281" y="175938"/>
                  <a:pt x="116114" y="189339"/>
                </a:cubicBezTo>
                <a:cubicBezTo>
                  <a:pt x="102973" y="205108"/>
                  <a:pt x="87085" y="218368"/>
                  <a:pt x="72571" y="232882"/>
                </a:cubicBezTo>
                <a:cubicBezTo>
                  <a:pt x="67733" y="247396"/>
                  <a:pt x="64084" y="262363"/>
                  <a:pt x="58057" y="276425"/>
                </a:cubicBezTo>
                <a:cubicBezTo>
                  <a:pt x="49534" y="296312"/>
                  <a:pt x="35870" y="313956"/>
                  <a:pt x="29028" y="334482"/>
                </a:cubicBezTo>
                <a:cubicBezTo>
                  <a:pt x="21227" y="357885"/>
                  <a:pt x="19352" y="382863"/>
                  <a:pt x="14514" y="407053"/>
                </a:cubicBezTo>
                <a:cubicBezTo>
                  <a:pt x="9676" y="508653"/>
                  <a:pt x="0" y="610138"/>
                  <a:pt x="0" y="711853"/>
                </a:cubicBezTo>
                <a:cubicBezTo>
                  <a:pt x="0" y="755664"/>
                  <a:pt x="660" y="800919"/>
                  <a:pt x="14514" y="842482"/>
                </a:cubicBezTo>
                <a:cubicBezTo>
                  <a:pt x="22752" y="867197"/>
                  <a:pt x="83912" y="951641"/>
                  <a:pt x="116114" y="973110"/>
                </a:cubicBezTo>
                <a:cubicBezTo>
                  <a:pt x="247035" y="1060392"/>
                  <a:pt x="66170" y="902462"/>
                  <a:pt x="203200" y="1016653"/>
                </a:cubicBezTo>
                <a:cubicBezTo>
                  <a:pt x="385168" y="1168291"/>
                  <a:pt x="87346" y="940648"/>
                  <a:pt x="304800" y="1103739"/>
                </a:cubicBezTo>
                <a:cubicBezTo>
                  <a:pt x="314476" y="1118253"/>
                  <a:pt x="321493" y="1134947"/>
                  <a:pt x="333828" y="1147282"/>
                </a:cubicBezTo>
                <a:cubicBezTo>
                  <a:pt x="346163" y="1159617"/>
                  <a:pt x="366474" y="1162689"/>
                  <a:pt x="377371" y="1176310"/>
                </a:cubicBezTo>
                <a:cubicBezTo>
                  <a:pt x="386929" y="1188257"/>
                  <a:pt x="382329" y="1207906"/>
                  <a:pt x="391886" y="1219853"/>
                </a:cubicBezTo>
                <a:cubicBezTo>
                  <a:pt x="402783" y="1233474"/>
                  <a:pt x="421233" y="1238743"/>
                  <a:pt x="435428" y="1248882"/>
                </a:cubicBezTo>
                <a:cubicBezTo>
                  <a:pt x="450764" y="1259836"/>
                  <a:pt x="514227" y="1310053"/>
                  <a:pt x="537028" y="1321453"/>
                </a:cubicBezTo>
                <a:cubicBezTo>
                  <a:pt x="550712" y="1328295"/>
                  <a:pt x="566057" y="1331129"/>
                  <a:pt x="580571" y="1335967"/>
                </a:cubicBezTo>
                <a:cubicBezTo>
                  <a:pt x="595085" y="1345643"/>
                  <a:pt x="607781" y="1358871"/>
                  <a:pt x="624114" y="1364996"/>
                </a:cubicBezTo>
                <a:cubicBezTo>
                  <a:pt x="647213" y="1373658"/>
                  <a:pt x="672753" y="1373527"/>
                  <a:pt x="696686" y="1379510"/>
                </a:cubicBezTo>
                <a:cubicBezTo>
                  <a:pt x="711528" y="1383221"/>
                  <a:pt x="725714" y="1389187"/>
                  <a:pt x="740228" y="1394025"/>
                </a:cubicBezTo>
                <a:cubicBezTo>
                  <a:pt x="806870" y="1389265"/>
                  <a:pt x="948349" y="1385537"/>
                  <a:pt x="1030514" y="1364996"/>
                </a:cubicBezTo>
                <a:cubicBezTo>
                  <a:pt x="1060199" y="1357575"/>
                  <a:pt x="1088571" y="1345643"/>
                  <a:pt x="1117600" y="1335967"/>
                </a:cubicBezTo>
                <a:cubicBezTo>
                  <a:pt x="1132114" y="1331129"/>
                  <a:pt x="1148413" y="1329939"/>
                  <a:pt x="1161143" y="1321453"/>
                </a:cubicBezTo>
                <a:cubicBezTo>
                  <a:pt x="1175657" y="1311777"/>
                  <a:pt x="1188746" y="1299510"/>
                  <a:pt x="1204686" y="1292425"/>
                </a:cubicBezTo>
                <a:cubicBezTo>
                  <a:pt x="1232647" y="1279998"/>
                  <a:pt x="1262743" y="1273072"/>
                  <a:pt x="1291771" y="1263396"/>
                </a:cubicBezTo>
                <a:cubicBezTo>
                  <a:pt x="1354231" y="1242576"/>
                  <a:pt x="1320481" y="1252590"/>
                  <a:pt x="1393371" y="1234367"/>
                </a:cubicBezTo>
                <a:cubicBezTo>
                  <a:pt x="1412723" y="1219853"/>
                  <a:pt x="1429098" y="1200129"/>
                  <a:pt x="1451428" y="1190825"/>
                </a:cubicBezTo>
                <a:cubicBezTo>
                  <a:pt x="1488255" y="1175480"/>
                  <a:pt x="1567543" y="1161796"/>
                  <a:pt x="1567543" y="1161796"/>
                </a:cubicBezTo>
                <a:cubicBezTo>
                  <a:pt x="1582057" y="1152120"/>
                  <a:pt x="1595484" y="1140568"/>
                  <a:pt x="1611086" y="1132767"/>
                </a:cubicBezTo>
                <a:cubicBezTo>
                  <a:pt x="1624770" y="1125925"/>
                  <a:pt x="1642681" y="1127810"/>
                  <a:pt x="1654628" y="1118253"/>
                </a:cubicBezTo>
                <a:cubicBezTo>
                  <a:pt x="1668250" y="1107356"/>
                  <a:pt x="1673981" y="1089224"/>
                  <a:pt x="1683657" y="1074710"/>
                </a:cubicBezTo>
                <a:cubicBezTo>
                  <a:pt x="1722051" y="921132"/>
                  <a:pt x="1669923" y="1101983"/>
                  <a:pt x="1727200" y="973110"/>
                </a:cubicBezTo>
                <a:cubicBezTo>
                  <a:pt x="1739627" y="945149"/>
                  <a:pt x="1746552" y="915053"/>
                  <a:pt x="1756228" y="886025"/>
                </a:cubicBezTo>
                <a:lnTo>
                  <a:pt x="1770743" y="842482"/>
                </a:lnTo>
                <a:lnTo>
                  <a:pt x="1785257" y="798939"/>
                </a:lnTo>
                <a:cubicBezTo>
                  <a:pt x="1776814" y="672292"/>
                  <a:pt x="1782392" y="613307"/>
                  <a:pt x="1756228" y="508653"/>
                </a:cubicBezTo>
                <a:cubicBezTo>
                  <a:pt x="1752517" y="493810"/>
                  <a:pt x="1750201" y="477840"/>
                  <a:pt x="1741714" y="465110"/>
                </a:cubicBezTo>
                <a:cubicBezTo>
                  <a:pt x="1730328" y="448031"/>
                  <a:pt x="1712685" y="436081"/>
                  <a:pt x="1698171" y="421567"/>
                </a:cubicBezTo>
                <a:cubicBezTo>
                  <a:pt x="1693333" y="407053"/>
                  <a:pt x="1694475" y="388843"/>
                  <a:pt x="1683657" y="378025"/>
                </a:cubicBezTo>
                <a:cubicBezTo>
                  <a:pt x="1658987" y="353355"/>
                  <a:pt x="1629669" y="330999"/>
                  <a:pt x="1596571" y="319967"/>
                </a:cubicBezTo>
                <a:cubicBezTo>
                  <a:pt x="1551527" y="304953"/>
                  <a:pt x="1539807" y="303327"/>
                  <a:pt x="1494971" y="276425"/>
                </a:cubicBezTo>
                <a:cubicBezTo>
                  <a:pt x="1465055" y="258475"/>
                  <a:pt x="1436914" y="237719"/>
                  <a:pt x="1407886" y="218367"/>
                </a:cubicBezTo>
                <a:cubicBezTo>
                  <a:pt x="1393372" y="208691"/>
                  <a:pt x="1380892" y="194855"/>
                  <a:pt x="1364343" y="189339"/>
                </a:cubicBezTo>
                <a:lnTo>
                  <a:pt x="1320800" y="174825"/>
                </a:lnTo>
                <a:lnTo>
                  <a:pt x="1233714" y="116767"/>
                </a:lnTo>
                <a:cubicBezTo>
                  <a:pt x="1219200" y="107091"/>
                  <a:pt x="1206720" y="93255"/>
                  <a:pt x="1190171" y="87739"/>
                </a:cubicBezTo>
                <a:cubicBezTo>
                  <a:pt x="1070631" y="47891"/>
                  <a:pt x="1133377" y="63037"/>
                  <a:pt x="1001486" y="44196"/>
                </a:cubicBezTo>
                <a:cubicBezTo>
                  <a:pt x="986972" y="39358"/>
                  <a:pt x="973242" y="29682"/>
                  <a:pt x="957943" y="29682"/>
                </a:cubicBezTo>
                <a:cubicBezTo>
                  <a:pt x="894862" y="29682"/>
                  <a:pt x="832198" y="40000"/>
                  <a:pt x="769257" y="44196"/>
                </a:cubicBezTo>
                <a:cubicBezTo>
                  <a:pt x="759602" y="44840"/>
                  <a:pt x="749904" y="44196"/>
                  <a:pt x="740228" y="44196"/>
                </a:cubicBezTo>
              </a:path>
            </a:pathLst>
          </a:custGeom>
          <a:noFill/>
          <a:ln w="762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imes New Roman"/>
              <a:ea typeface="+mn-ea"/>
              <a:cs typeface="+mn-cs"/>
            </a:endParaRPr>
          </a:p>
        </p:txBody>
      </p:sp>
      <p:sp>
        <p:nvSpPr>
          <p:cNvPr id="4" name="AutoShape 8">
            <a:extLst>
              <a:ext uri="{FF2B5EF4-FFF2-40B4-BE49-F238E27FC236}">
                <a16:creationId xmlns:a16="http://schemas.microsoft.com/office/drawing/2014/main" id="{D62EDCBE-DA30-CD46-430E-C6C13000A967}"/>
              </a:ext>
            </a:extLst>
          </p:cNvPr>
          <p:cNvSpPr>
            <a:spLocks noChangeArrowheads="1"/>
          </p:cNvSpPr>
          <p:nvPr/>
        </p:nvSpPr>
        <p:spPr bwMode="auto">
          <a:xfrm rot="1910196">
            <a:off x="7424967" y="36235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92894839"/>
      </p:ext>
    </p:extLst>
  </p:cSld>
  <p:clrMapOvr>
    <a:masterClrMapping/>
  </p:clrMapOvr>
  <p:transition/>
</p:sld>
</file>

<file path=ppt/slides/slide34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895372" y="6549348"/>
            <a:ext cx="5325497" cy="215444"/>
          </a:xfrm>
          <a:prstGeom prst="rect">
            <a:avLst/>
          </a:prstGeom>
          <a:noFill/>
        </p:spPr>
        <p:txBody>
          <a:bodyPr wrap="none" rtlCol="0">
            <a:spAutoFit/>
          </a:bodyPr>
          <a:lstStyle/>
          <a:p>
            <a:r>
              <a:rPr lang="en-US" sz="800" dirty="0">
                <a:solidFill>
                  <a:srgbClr val="FFFFFF"/>
                </a:solidFill>
                <a:latin typeface="Arial" charset="0"/>
                <a:hlinkClick r:id="rId2"/>
              </a:rPr>
              <a:t>http://www.bbc.com/news/world-us-canada-35808627?ocid=global_bbccom_email_15032016_top+news+stories</a:t>
            </a:r>
            <a:endParaRPr lang="en-US" sz="800" dirty="0">
              <a:solidFill>
                <a:srgbClr val="FFFFFF"/>
              </a:solidFill>
              <a:latin typeface="Arial"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8101" y="437250"/>
            <a:ext cx="5868228"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0375" y="419565"/>
            <a:ext cx="1270000" cy="609600"/>
          </a:xfrm>
          <a:prstGeom prst="rect">
            <a:avLst/>
          </a:prstGeom>
        </p:spPr>
      </p:pic>
      <p:sp>
        <p:nvSpPr>
          <p:cNvPr id="3" name="AutoShape 8">
            <a:extLst>
              <a:ext uri="{FF2B5EF4-FFF2-40B4-BE49-F238E27FC236}">
                <a16:creationId xmlns:a16="http://schemas.microsoft.com/office/drawing/2014/main" id="{C626EC4D-3819-AFA6-67E7-069F8AABC358}"/>
              </a:ext>
            </a:extLst>
          </p:cNvPr>
          <p:cNvSpPr>
            <a:spLocks noChangeArrowheads="1"/>
          </p:cNvSpPr>
          <p:nvPr/>
        </p:nvSpPr>
        <p:spPr bwMode="auto">
          <a:xfrm rot="7907427">
            <a:off x="6977982" y="653777"/>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14538948"/>
      </p:ext>
    </p:extLst>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904299" y="6557279"/>
            <a:ext cx="7308412"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https://www.theguardian.com/lifeandstyle/2017/dec/03/how-neanderthal-are-you-and-can-you-blame-your-dna-personality-quiz?CMP=Share_iOSApp_Other</a:t>
            </a:r>
            <a:endParaRPr lang="en-US" sz="800" dirty="0">
              <a:solidFill>
                <a:srgbClr val="000000"/>
              </a:solidFill>
              <a:latin typeface="Arial" charset="0"/>
            </a:endParaRPr>
          </a:p>
        </p:txBody>
      </p:sp>
      <p:pic>
        <p:nvPicPr>
          <p:cNvPr id="4" name="Picture 3"/>
          <p:cNvPicPr>
            <a:picLocks noChangeAspect="1"/>
          </p:cNvPicPr>
          <p:nvPr/>
        </p:nvPicPr>
        <p:blipFill>
          <a:blip r:embed="rId4"/>
          <a:stretch>
            <a:fillRect/>
          </a:stretch>
        </p:blipFill>
        <p:spPr>
          <a:xfrm>
            <a:off x="1615395" y="123824"/>
            <a:ext cx="5885696" cy="640080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29264" y="742486"/>
            <a:ext cx="1828800" cy="402566"/>
          </a:xfrm>
          <a:prstGeom prst="rect">
            <a:avLst/>
          </a:prstGeom>
        </p:spPr>
      </p:pic>
      <p:sp>
        <p:nvSpPr>
          <p:cNvPr id="11" name="Rectangle 6"/>
          <p:cNvSpPr>
            <a:spLocks noChangeArrowheads="1"/>
          </p:cNvSpPr>
          <p:nvPr/>
        </p:nvSpPr>
        <p:spPr bwMode="auto">
          <a:xfrm>
            <a:off x="6885435" y="1177707"/>
            <a:ext cx="1872629" cy="338554"/>
          </a:xfrm>
          <a:prstGeom prst="rect">
            <a:avLst/>
          </a:prstGeom>
          <a:noFill/>
          <a:ln w="9525">
            <a:noFill/>
            <a:miter lim="800000"/>
            <a:headEnd/>
            <a:tailEnd/>
          </a:ln>
        </p:spPr>
        <p:txBody>
          <a:bodyPr wrap="none">
            <a:spAutoFit/>
          </a:bodyPr>
          <a:lstStyle/>
          <a:p>
            <a:r>
              <a:rPr lang="en-US" sz="1600" dirty="0">
                <a:solidFill>
                  <a:srgbClr val="000000"/>
                </a:solidFill>
                <a:latin typeface="Arial" charset="0"/>
              </a:rPr>
              <a:t>3 December  2017</a:t>
            </a:r>
          </a:p>
        </p:txBody>
      </p:sp>
      <mc:AlternateContent xmlns:mc="http://schemas.openxmlformats.org/markup-compatibility/2006" xmlns:p14="http://schemas.microsoft.com/office/powerpoint/2010/main">
        <mc:Choice Requires="p14">
          <p:contentPart p14:bwMode="auto" r:id="rId6">
            <p14:nvContentPartPr>
              <p14:cNvPr id="3" name="Ink 2">
                <a:extLst>
                  <a:ext uri="{FF2B5EF4-FFF2-40B4-BE49-F238E27FC236}">
                    <a16:creationId xmlns:a16="http://schemas.microsoft.com/office/drawing/2014/main" id="{45CD0AF3-5EF6-42D0-ACB9-5C1DF49E83CC}"/>
                  </a:ext>
                </a:extLst>
              </p14:cNvPr>
              <p14:cNvContentPartPr/>
              <p14:nvPr/>
            </p14:nvContentPartPr>
            <p14:xfrm>
              <a:off x="6207821" y="287773"/>
              <a:ext cx="964440" cy="39600"/>
            </p14:xfrm>
          </p:contentPart>
        </mc:Choice>
        <mc:Fallback xmlns="">
          <p:pic>
            <p:nvPicPr>
              <p:cNvPr id="3" name="Ink 2">
                <a:extLst>
                  <a:ext uri="{FF2B5EF4-FFF2-40B4-BE49-F238E27FC236}">
                    <a16:creationId xmlns:a16="http://schemas.microsoft.com/office/drawing/2014/main" id="{45CD0AF3-5EF6-42D0-ACB9-5C1DF49E83CC}"/>
                  </a:ext>
                </a:extLst>
              </p:cNvPr>
              <p:cNvPicPr/>
              <p:nvPr/>
            </p:nvPicPr>
            <p:blipFill>
              <a:blip r:embed="rId9"/>
              <a:stretch>
                <a:fillRect/>
              </a:stretch>
            </p:blipFill>
            <p:spPr>
              <a:xfrm>
                <a:off x="6153821" y="179773"/>
                <a:ext cx="1072080" cy="255240"/>
              </a:xfrm>
              <a:prstGeom prst="rect">
                <a:avLst/>
              </a:prstGeom>
            </p:spPr>
          </p:pic>
        </mc:Fallback>
      </mc:AlternateContent>
      <mc:AlternateContent xmlns:mc="http://schemas.openxmlformats.org/markup-compatibility/2006" xmlns:p14="http://schemas.microsoft.com/office/powerpoint/2010/main">
        <mc:Choice Requires="p14">
          <p:contentPart p14:bwMode="auto" r:id="rId10">
            <p14:nvContentPartPr>
              <p14:cNvPr id="7" name="Ink 6">
                <a:extLst>
                  <a:ext uri="{FF2B5EF4-FFF2-40B4-BE49-F238E27FC236}">
                    <a16:creationId xmlns:a16="http://schemas.microsoft.com/office/drawing/2014/main" id="{12EB17B6-D153-49B0-A027-7233354DBAB5}"/>
                  </a:ext>
                </a:extLst>
              </p14:cNvPr>
              <p14:cNvContentPartPr/>
              <p14:nvPr/>
            </p14:nvContentPartPr>
            <p14:xfrm>
              <a:off x="1712861" y="644173"/>
              <a:ext cx="2409480" cy="58680"/>
            </p14:xfrm>
          </p:contentPart>
        </mc:Choice>
        <mc:Fallback xmlns="">
          <p:pic>
            <p:nvPicPr>
              <p:cNvPr id="7" name="Ink 6">
                <a:extLst>
                  <a:ext uri="{FF2B5EF4-FFF2-40B4-BE49-F238E27FC236}">
                    <a16:creationId xmlns:a16="http://schemas.microsoft.com/office/drawing/2014/main" id="{12EB17B6-D153-49B0-A027-7233354DBAB5}"/>
                  </a:ext>
                </a:extLst>
              </p:cNvPr>
              <p:cNvPicPr/>
              <p:nvPr/>
            </p:nvPicPr>
            <p:blipFill>
              <a:blip r:embed="rId11"/>
              <a:stretch>
                <a:fillRect/>
              </a:stretch>
            </p:blipFill>
            <p:spPr>
              <a:xfrm>
                <a:off x="1659221" y="536533"/>
                <a:ext cx="2517120" cy="274320"/>
              </a:xfrm>
              <a:prstGeom prst="rect">
                <a:avLst/>
              </a:prstGeom>
            </p:spPr>
          </p:pic>
        </mc:Fallback>
      </mc:AlternateContent>
      <p:sp>
        <p:nvSpPr>
          <p:cNvPr id="8" name="AutoShape 8">
            <a:extLst>
              <a:ext uri="{FF2B5EF4-FFF2-40B4-BE49-F238E27FC236}">
                <a16:creationId xmlns:a16="http://schemas.microsoft.com/office/drawing/2014/main" id="{37569D57-C6E4-F1EA-CE96-60C0E1FD834F}"/>
              </a:ext>
            </a:extLst>
          </p:cNvPr>
          <p:cNvSpPr>
            <a:spLocks noChangeArrowheads="1"/>
          </p:cNvSpPr>
          <p:nvPr/>
        </p:nvSpPr>
        <p:spPr bwMode="auto">
          <a:xfrm rot="8403499">
            <a:off x="68436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8639000"/>
      </p:ext>
    </p:extLst>
  </p:cSld>
  <p:clrMapOvr>
    <a:masterClrMapping/>
  </p:clrMapOvr>
  <p:transition/>
</p:sld>
</file>

<file path=ppt/slides/slide3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extBox 3"/>
          <p:cNvSpPr txBox="1"/>
          <p:nvPr/>
        </p:nvSpPr>
        <p:spPr>
          <a:xfrm>
            <a:off x="1284981" y="6551842"/>
            <a:ext cx="6564618"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2"/>
              </a:rPr>
              <a:t>http://www.science20.com/the_conversation/my_genes_made_me_do_it_the_problem_of_determinism_and_diminished_culpability-161174</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4023" y="686707"/>
            <a:ext cx="8229600" cy="546163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8E92153A-E435-E7A0-1045-F3E26B218547}"/>
                  </a:ext>
                </a:extLst>
              </p14:cNvPr>
              <p14:cNvContentPartPr/>
              <p14:nvPr/>
            </p14:nvContentPartPr>
            <p14:xfrm>
              <a:off x="568099" y="2512080"/>
              <a:ext cx="3040560" cy="78120"/>
            </p14:xfrm>
          </p:contentPart>
        </mc:Choice>
        <mc:Fallback xmlns="">
          <p:pic>
            <p:nvPicPr>
              <p:cNvPr id="2" name="Ink 1">
                <a:extLst>
                  <a:ext uri="{FF2B5EF4-FFF2-40B4-BE49-F238E27FC236}">
                    <a16:creationId xmlns:a16="http://schemas.microsoft.com/office/drawing/2014/main" id="{8E92153A-E435-E7A0-1045-F3E26B218547}"/>
                  </a:ext>
                </a:extLst>
              </p:cNvPr>
              <p:cNvPicPr/>
              <p:nvPr/>
            </p:nvPicPr>
            <p:blipFill>
              <a:blip r:embed="rId6"/>
              <a:stretch>
                <a:fillRect/>
              </a:stretch>
            </p:blipFill>
            <p:spPr>
              <a:xfrm>
                <a:off x="514099" y="2404080"/>
                <a:ext cx="3148200" cy="293760"/>
              </a:xfrm>
              <a:prstGeom prst="rect">
                <a:avLst/>
              </a:prstGeom>
            </p:spPr>
          </p:pic>
        </mc:Fallback>
      </mc:AlternateContent>
      <p:sp>
        <p:nvSpPr>
          <p:cNvPr id="3" name="AutoShape 8">
            <a:extLst>
              <a:ext uri="{FF2B5EF4-FFF2-40B4-BE49-F238E27FC236}">
                <a16:creationId xmlns:a16="http://schemas.microsoft.com/office/drawing/2014/main" id="{5A7B05EE-2BD1-E59E-E357-7164434F73C7}"/>
              </a:ext>
            </a:extLst>
          </p:cNvPr>
          <p:cNvSpPr>
            <a:spLocks noChangeArrowheads="1"/>
          </p:cNvSpPr>
          <p:nvPr/>
        </p:nvSpPr>
        <p:spPr bwMode="auto">
          <a:xfrm rot="8420386">
            <a:off x="7656407" y="2503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EA35AAD3-94D6-906F-40B6-CDE65B5F9540}"/>
              </a:ext>
            </a:extLst>
          </p:cNvPr>
          <p:cNvSpPr/>
          <p:nvPr/>
        </p:nvSpPr>
        <p:spPr>
          <a:xfrm>
            <a:off x="529599" y="3243714"/>
            <a:ext cx="6910730" cy="61601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4A1EEFD-1D7E-FBC4-EDBB-7C8823868DC3}"/>
              </a:ext>
            </a:extLst>
          </p:cNvPr>
          <p:cNvSpPr/>
          <p:nvPr/>
        </p:nvSpPr>
        <p:spPr>
          <a:xfrm>
            <a:off x="3493971" y="2935705"/>
            <a:ext cx="2791326" cy="3681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62843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2489201" y="6494684"/>
            <a:ext cx="4149021" cy="27699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hlinkClick r:id="rId3"/>
              </a:rPr>
              <a:t>http://sciencenordic.com/are-leaders-born-or-bred</a:t>
            </a:r>
            <a:endParaRPr kumimoji="0" lang="en-US" sz="1200" b="0" i="0" u="none" strike="noStrike" kern="1200" cap="none" spc="0" normalizeH="0" baseline="0" noProof="0" dirty="0">
              <a:ln>
                <a:noFill/>
              </a:ln>
              <a:solidFill>
                <a:srgbClr val="000000"/>
              </a:solidFill>
              <a:effectLst/>
              <a:uLnTx/>
              <a:uFillTx/>
              <a:latin typeface="Verdana" pitchFamily="34" charset="0"/>
              <a:ea typeface="+mn-ea"/>
              <a:cs typeface="+mn-cs"/>
            </a:endParaRPr>
          </a:p>
        </p:txBody>
      </p:sp>
      <p:pic>
        <p:nvPicPr>
          <p:cNvPr id="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0474" y="547688"/>
            <a:ext cx="5534025" cy="57626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28750" y="604838"/>
            <a:ext cx="6286500" cy="5648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7465682"/>
      </p:ext>
    </p:extLst>
  </p:cSld>
  <p:clrMapOvr>
    <a:masterClrMapping/>
  </p:clrMapOvr>
  <p:transition/>
</p:sld>
</file>

<file path=ppt/slides/slide3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C31580F-074A-4509-8427-22D3D566B02B}"/>
              </a:ext>
            </a:extLst>
          </p:cNvPr>
          <p:cNvPicPr>
            <a:picLocks noChangeAspect="1"/>
          </p:cNvPicPr>
          <p:nvPr/>
        </p:nvPicPr>
        <p:blipFill>
          <a:blip r:embed="rId2"/>
          <a:stretch>
            <a:fillRect/>
          </a:stretch>
        </p:blipFill>
        <p:spPr>
          <a:xfrm>
            <a:off x="1843227" y="741960"/>
            <a:ext cx="5486400" cy="5682084"/>
          </a:xfrm>
          <a:prstGeom prst="rect">
            <a:avLst/>
          </a:prstGeom>
        </p:spPr>
      </p:pic>
      <p:sp>
        <p:nvSpPr>
          <p:cNvPr id="9" name="TextBox 8">
            <a:extLst>
              <a:ext uri="{FF2B5EF4-FFF2-40B4-BE49-F238E27FC236}">
                <a16:creationId xmlns:a16="http://schemas.microsoft.com/office/drawing/2014/main" id="{EE402D5E-7F91-4646-8197-5E3F0179C6DC}"/>
              </a:ext>
            </a:extLst>
          </p:cNvPr>
          <p:cNvSpPr txBox="1"/>
          <p:nvPr/>
        </p:nvSpPr>
        <p:spPr>
          <a:xfrm>
            <a:off x="1708494" y="6551842"/>
            <a:ext cx="5745484"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 charset="0"/>
                <a:ea typeface="+mn-ea"/>
                <a:cs typeface="+mn-cs"/>
                <a:hlinkClick r:id="rId3"/>
              </a:rPr>
              <a:t>https://www.theguardian.com/sport/2021/mar/12/oklahoma-high-school-basketball-racial-slur?CMP=Share_iOSApp_Other</a:t>
            </a:r>
            <a:endParaRPr kumimoji="0" lang="en-US" sz="800" b="0" i="0" u="none" strike="noStrike" kern="1200" cap="none" spc="0" normalizeH="0" baseline="0" noProof="0" dirty="0">
              <a:ln>
                <a:noFill/>
              </a:ln>
              <a:solidFill>
                <a:prstClr val="black"/>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07030278-4EDC-4DF3-BA20-BD331AB91750}"/>
              </a:ext>
            </a:extLst>
          </p:cNvPr>
          <p:cNvSpPr>
            <a:spLocks noChangeArrowheads="1"/>
          </p:cNvSpPr>
          <p:nvPr/>
        </p:nvSpPr>
        <p:spPr bwMode="auto">
          <a:xfrm rot="7705331">
            <a:off x="6970607" y="1144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12410463"/>
      </p:ext>
    </p:extLst>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1981653" y="6551842"/>
            <a:ext cx="5171609" cy="215444"/>
          </a:xfrm>
          <a:prstGeom prst="rect">
            <a:avLst/>
          </a:prstGeom>
          <a:noFill/>
        </p:spPr>
        <p:txBody>
          <a:bodyPr wrap="none" rtlCol="0">
            <a:spAutoFit/>
          </a:bodyPr>
          <a:lstStyle/>
          <a:p>
            <a:r>
              <a:rPr lang="en-US" sz="800" dirty="0">
                <a:solidFill>
                  <a:prstClr val="black"/>
                </a:solidFill>
                <a:latin typeface="Arial" charset="0"/>
                <a:hlinkClick r:id="rId2"/>
              </a:rPr>
              <a:t>http://www.nydailynews.com/news/politics/track-palin-sarah-palin-adult-son-arrested-alaska-article-1.2502319</a:t>
            </a:r>
            <a:endParaRPr lang="en-US" sz="800" dirty="0">
              <a:solidFill>
                <a:prstClr val="black"/>
              </a:solidFill>
              <a:latin typeface="Arial" charset="0"/>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5780" y="437244"/>
            <a:ext cx="520065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BE8CCD5D-4E74-CC7A-5BCD-A5FC46C26A1E}"/>
              </a:ext>
            </a:extLst>
          </p:cNvPr>
          <p:cNvSpPr/>
          <p:nvPr/>
        </p:nvSpPr>
        <p:spPr>
          <a:xfrm>
            <a:off x="2000903" y="2136808"/>
            <a:ext cx="5120640" cy="42351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AutoShape 8">
            <a:extLst>
              <a:ext uri="{FF2B5EF4-FFF2-40B4-BE49-F238E27FC236}">
                <a16:creationId xmlns:a16="http://schemas.microsoft.com/office/drawing/2014/main" id="{40243BEB-CE24-7BAA-4068-03C89CD6256C}"/>
              </a:ext>
            </a:extLst>
          </p:cNvPr>
          <p:cNvSpPr>
            <a:spLocks noChangeArrowheads="1"/>
          </p:cNvSpPr>
          <p:nvPr/>
        </p:nvSpPr>
        <p:spPr bwMode="auto">
          <a:xfrm rot="7705331">
            <a:off x="66912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28AB7B65-FFF0-76BD-C525-21A2482299F8}"/>
              </a:ext>
            </a:extLst>
          </p:cNvPr>
          <p:cNvSpPr/>
          <p:nvPr/>
        </p:nvSpPr>
        <p:spPr>
          <a:xfrm>
            <a:off x="3157085" y="1742172"/>
            <a:ext cx="673769" cy="21101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220464515"/>
      </p:ext>
    </p:extLst>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8935" y="446101"/>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133"/>
                <a:ext cx="5435640" cy="30312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3213"/>
                <a:ext cx="108000" cy="216000"/>
              </a:xfrm>
              <a:prstGeom prst="rect">
                <a:avLst/>
              </a:prstGeom>
            </p:spPr>
          </p:pic>
        </mc:Fallback>
      </mc:AlternateContent>
      <p:sp>
        <p:nvSpPr>
          <p:cNvPr id="6" name="Rectangle 5">
            <a:extLst>
              <a:ext uri="{FF2B5EF4-FFF2-40B4-BE49-F238E27FC236}">
                <a16:creationId xmlns:a16="http://schemas.microsoft.com/office/drawing/2014/main" id="{CC79B882-DB49-7B94-6AF2-BEBBB86A19C0}"/>
              </a:ext>
            </a:extLst>
          </p:cNvPr>
          <p:cNvSpPr/>
          <p:nvPr/>
        </p:nvSpPr>
        <p:spPr>
          <a:xfrm>
            <a:off x="5791200" y="1491916"/>
            <a:ext cx="2765659" cy="50051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utoShape 8">
            <a:extLst>
              <a:ext uri="{FF2B5EF4-FFF2-40B4-BE49-F238E27FC236}">
                <a16:creationId xmlns:a16="http://schemas.microsoft.com/office/drawing/2014/main" id="{93796171-484E-C8FB-6F13-98EE27C0C024}"/>
              </a:ext>
            </a:extLst>
          </p:cNvPr>
          <p:cNvSpPr>
            <a:spLocks noChangeArrowheads="1"/>
          </p:cNvSpPr>
          <p:nvPr/>
        </p:nvSpPr>
        <p:spPr bwMode="auto">
          <a:xfrm rot="7705331">
            <a:off x="7783407" y="687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833717766"/>
      </p:ext>
    </p:extLst>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extBox 3"/>
          <p:cNvSpPr txBox="1"/>
          <p:nvPr/>
        </p:nvSpPr>
        <p:spPr>
          <a:xfrm>
            <a:off x="4290182" y="6491292"/>
            <a:ext cx="562975" cy="215444"/>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err="1">
                <a:ln>
                  <a:noFill/>
                </a:ln>
                <a:solidFill>
                  <a:srgbClr val="FFFFFF"/>
                </a:solidFill>
                <a:effectLst/>
                <a:uLnTx/>
                <a:uFillTx/>
                <a:latin typeface="Arial" charset="0"/>
                <a:ea typeface="+mn-ea"/>
                <a:cs typeface="+mn-cs"/>
                <a:hlinkClick r:id="rId2"/>
              </a:rPr>
              <a:t>sSource</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1028" name="Picture 4" descr="New York Time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527731"/>
            <a:ext cx="1447800"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4004" y="457200"/>
            <a:ext cx="8335992"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p14="http://schemas.microsoft.com/office/powerpoint/2010/main">
        <mc:Choice Requires="p14">
          <p:contentPart p14:bwMode="auto" r:id="rId5">
            <p14:nvContentPartPr>
              <p14:cNvPr id="2" name="Ink 1">
                <a:extLst>
                  <a:ext uri="{FF2B5EF4-FFF2-40B4-BE49-F238E27FC236}">
                    <a16:creationId xmlns:a16="http://schemas.microsoft.com/office/drawing/2014/main" id="{CD092C33-E77A-4CBB-BC63-7562BE2E8C78}"/>
                  </a:ext>
                </a:extLst>
              </p14:cNvPr>
              <p14:cNvContentPartPr/>
              <p14:nvPr/>
            </p14:nvContentPartPr>
            <p14:xfrm>
              <a:off x="2627621" y="702133"/>
              <a:ext cx="5328000" cy="87480"/>
            </p14:xfrm>
          </p:contentPart>
        </mc:Choice>
        <mc:Fallback xmlns="">
          <p:pic>
            <p:nvPicPr>
              <p:cNvPr id="2" name="Ink 1">
                <a:extLst>
                  <a:ext uri="{FF2B5EF4-FFF2-40B4-BE49-F238E27FC236}">
                    <a16:creationId xmlns:a16="http://schemas.microsoft.com/office/drawing/2014/main" id="{CD092C33-E77A-4CBB-BC63-7562BE2E8C78}"/>
                  </a:ext>
                </a:extLst>
              </p:cNvPr>
              <p:cNvPicPr/>
              <p:nvPr/>
            </p:nvPicPr>
            <p:blipFill>
              <a:blip r:embed="rId6"/>
              <a:stretch>
                <a:fillRect/>
              </a:stretch>
            </p:blipFill>
            <p:spPr>
              <a:xfrm>
                <a:off x="2573621" y="594576"/>
                <a:ext cx="5435640" cy="302236"/>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3" name="Ink 2">
                <a:extLst>
                  <a:ext uri="{FF2B5EF4-FFF2-40B4-BE49-F238E27FC236}">
                    <a16:creationId xmlns:a16="http://schemas.microsoft.com/office/drawing/2014/main" id="{E3ECAFC8-2BA3-4E81-AA48-13748941D98E}"/>
                  </a:ext>
                </a:extLst>
              </p14:cNvPr>
              <p14:cNvContentPartPr/>
              <p14:nvPr/>
            </p14:nvContentPartPr>
            <p14:xfrm>
              <a:off x="10337741" y="990853"/>
              <a:ext cx="360" cy="360"/>
            </p14:xfrm>
          </p:contentPart>
        </mc:Choice>
        <mc:Fallback xmlns="">
          <p:pic>
            <p:nvPicPr>
              <p:cNvPr id="3" name="Ink 2">
                <a:extLst>
                  <a:ext uri="{FF2B5EF4-FFF2-40B4-BE49-F238E27FC236}">
                    <a16:creationId xmlns:a16="http://schemas.microsoft.com/office/drawing/2014/main" id="{E3ECAFC8-2BA3-4E81-AA48-13748941D98E}"/>
                  </a:ext>
                </a:extLst>
              </p:cNvPr>
              <p:cNvPicPr/>
              <p:nvPr/>
            </p:nvPicPr>
            <p:blipFill>
              <a:blip r:embed="rId8"/>
              <a:stretch>
                <a:fillRect/>
              </a:stretch>
            </p:blipFill>
            <p:spPr>
              <a:xfrm>
                <a:off x="10283741" y="882853"/>
                <a:ext cx="108000" cy="216000"/>
              </a:xfrm>
              <a:prstGeom prst="rect">
                <a:avLst/>
              </a:prstGeom>
            </p:spPr>
          </p:pic>
        </mc:Fallback>
      </mc:AlternateContent>
      <p:sp>
        <p:nvSpPr>
          <p:cNvPr id="7" name="Rectangle 6">
            <a:extLst>
              <a:ext uri="{FF2B5EF4-FFF2-40B4-BE49-F238E27FC236}">
                <a16:creationId xmlns:a16="http://schemas.microsoft.com/office/drawing/2014/main" id="{58A22C79-C801-49AD-A5A7-B7891EACACD6}"/>
              </a:ext>
            </a:extLst>
          </p:cNvPr>
          <p:cNvSpPr/>
          <p:nvPr/>
        </p:nvSpPr>
        <p:spPr>
          <a:xfrm>
            <a:off x="3921093" y="545285"/>
            <a:ext cx="2989921"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“power structures”</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8" name="Rectangle 7">
            <a:extLst>
              <a:ext uri="{FF2B5EF4-FFF2-40B4-BE49-F238E27FC236}">
                <a16:creationId xmlns:a16="http://schemas.microsoft.com/office/drawing/2014/main" id="{100C561C-407C-4414-B15A-7C1E73A39EF2}"/>
              </a:ext>
            </a:extLst>
          </p:cNvPr>
          <p:cNvSpPr/>
          <p:nvPr/>
        </p:nvSpPr>
        <p:spPr>
          <a:xfrm>
            <a:off x="6902430" y="528236"/>
            <a:ext cx="1433406" cy="461665"/>
          </a:xfrm>
          <a:prstGeom prst="rect">
            <a:avLst/>
          </a:prstGeom>
          <a:solidFill>
            <a:schemeClr val="bg1"/>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1B36"/>
                </a:solidFill>
                <a:effectLst/>
                <a:uLnTx/>
                <a:uFillTx/>
                <a:latin typeface="Arial" charset="0"/>
                <a:ea typeface="+mn-ea"/>
                <a:cs typeface="+mn-cs"/>
              </a:rPr>
              <a:t>“nature”</a:t>
            </a:r>
            <a:endParaRPr kumimoji="0" lang="en-US" sz="24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
        <p:nvSpPr>
          <p:cNvPr id="9" name="AutoShape 8">
            <a:extLst>
              <a:ext uri="{FF2B5EF4-FFF2-40B4-BE49-F238E27FC236}">
                <a16:creationId xmlns:a16="http://schemas.microsoft.com/office/drawing/2014/main" id="{EE2B7C73-1211-45AF-9E1F-D72783B6CA29}"/>
              </a:ext>
            </a:extLst>
          </p:cNvPr>
          <p:cNvSpPr>
            <a:spLocks noChangeArrowheads="1"/>
          </p:cNvSpPr>
          <p:nvPr/>
        </p:nvSpPr>
        <p:spPr bwMode="auto">
          <a:xfrm rot="10800000">
            <a:off x="5260181" y="11480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6AE05C9C-3B70-D371-FFD6-F74B5687EC68}"/>
              </a:ext>
            </a:extLst>
          </p:cNvPr>
          <p:cNvSpPr/>
          <p:nvPr/>
        </p:nvSpPr>
        <p:spPr>
          <a:xfrm>
            <a:off x="5948413" y="1424539"/>
            <a:ext cx="2598821" cy="56789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AutoShape 8">
            <a:extLst>
              <a:ext uri="{FF2B5EF4-FFF2-40B4-BE49-F238E27FC236}">
                <a16:creationId xmlns:a16="http://schemas.microsoft.com/office/drawing/2014/main" id="{D5054316-D7FA-950C-361B-3CF8D0332EE3}"/>
              </a:ext>
            </a:extLst>
          </p:cNvPr>
          <p:cNvSpPr>
            <a:spLocks noChangeArrowheads="1"/>
          </p:cNvSpPr>
          <p:nvPr/>
        </p:nvSpPr>
        <p:spPr bwMode="auto">
          <a:xfrm rot="10800000">
            <a:off x="7337634" y="113683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483645846"/>
      </p:ext>
    </p:extLst>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Tree>
  </p:cSld>
  <p:clrMapOvr>
    <a:masterClrMapping/>
  </p:clrMapOvr>
  <p:transition/>
</p:sld>
</file>

<file path=ppt/slides/slide35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53634" name="Text Box 2">
            <a:hlinkClick r:id="rId3"/>
          </p:cNvPr>
          <p:cNvSpPr txBox="1">
            <a:spLocks noChangeArrowheads="1"/>
          </p:cNvSpPr>
          <p:nvPr/>
        </p:nvSpPr>
        <p:spPr bwMode="auto">
          <a:xfrm>
            <a:off x="3541979" y="6394693"/>
            <a:ext cx="20473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www.cafepress.com/metalstar.71120928</a:t>
            </a:r>
            <a:endParaRPr lang="en-US" sz="800" dirty="0">
              <a:solidFill>
                <a:srgbClr val="FFFFFF"/>
              </a:solidFill>
              <a:latin typeface="Arial" charset="0"/>
            </a:endParaRPr>
          </a:p>
        </p:txBody>
      </p:sp>
      <p:pic>
        <p:nvPicPr>
          <p:cNvPr id="453635" name="Picture 5"/>
          <p:cNvPicPr>
            <a:picLocks noChangeAspect="1" noChangeArrowheads="1"/>
          </p:cNvPicPr>
          <p:nvPr/>
        </p:nvPicPr>
        <p:blipFill>
          <a:blip r:embed="rId5" cstate="print"/>
          <a:srcRect/>
          <a:stretch>
            <a:fillRect/>
          </a:stretch>
        </p:blipFill>
        <p:spPr bwMode="auto">
          <a:xfrm>
            <a:off x="1735147" y="595316"/>
            <a:ext cx="5667375" cy="5667375"/>
          </a:xfrm>
          <a:prstGeom prst="rect">
            <a:avLst/>
          </a:prstGeom>
          <a:noFill/>
          <a:ln w="9525">
            <a:noFill/>
            <a:miter lim="800000"/>
            <a:headEnd/>
            <a:tailEnd/>
          </a:ln>
        </p:spPr>
      </p:pic>
      <p:sp>
        <p:nvSpPr>
          <p:cNvPr id="4" name="Rectangle 3"/>
          <p:cNvSpPr txBox="1">
            <a:spLocks noChangeArrowheads="1"/>
          </p:cNvSpPr>
          <p:nvPr/>
        </p:nvSpPr>
        <p:spPr bwMode="auto">
          <a:xfrm>
            <a:off x="900566" y="3225787"/>
            <a:ext cx="7358062" cy="1569660"/>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indent="-514350" algn="ctr">
              <a:lnSpc>
                <a:spcPct val="150000"/>
              </a:lnSpc>
              <a:spcBef>
                <a:spcPct val="20000"/>
              </a:spcBef>
              <a:spcAft>
                <a:spcPts val="500"/>
              </a:spcAft>
              <a:tabLst>
                <a:tab pos="0" algn="l"/>
              </a:tabLst>
              <a:defRPr/>
            </a:pPr>
            <a:r>
              <a:rPr lang="en-US" sz="2400" b="1" i="1" dirty="0">
                <a:solidFill>
                  <a:srgbClr val="BBE0E3">
                    <a:lumMod val="90000"/>
                  </a:srgbClr>
                </a:solidFill>
                <a:latin typeface="Arial" charset="0"/>
              </a:rPr>
              <a:t>	</a:t>
            </a:r>
            <a:r>
              <a:rPr lang="en-US" sz="2000" b="1" dirty="0">
                <a:solidFill>
                  <a:srgbClr val="BBE0E3">
                    <a:lumMod val="90000"/>
                  </a:srgbClr>
                </a:solidFill>
                <a:latin typeface="Arial" charset="0"/>
              </a:rPr>
              <a:t>(“free will” vs. </a:t>
            </a:r>
            <a:r>
              <a:rPr lang="en-US" sz="2800" b="1" dirty="0">
                <a:solidFill>
                  <a:srgbClr val="FF1B36"/>
                </a:solidFill>
                <a:latin typeface="Arial" charset="0"/>
              </a:rPr>
              <a:t>“power structures”</a:t>
            </a:r>
            <a:r>
              <a:rPr lang="en-US" sz="2800" b="1" dirty="0">
                <a:solidFill>
                  <a:srgbClr val="BBE0E3">
                    <a:lumMod val="90000"/>
                  </a:srgbClr>
                </a:solidFill>
                <a:latin typeface="Arial" charset="0"/>
              </a:rPr>
              <a:t>)</a:t>
            </a:r>
            <a:endParaRPr lang="en-US" sz="2400" b="1" i="1" dirty="0">
              <a:solidFill>
                <a:srgbClr val="BBE0E3">
                  <a:lumMod val="90000"/>
                </a:srgbClr>
              </a:solidFill>
              <a:latin typeface="Arial" charset="0"/>
            </a:endParaRPr>
          </a:p>
        </p:txBody>
      </p:sp>
    </p:spTree>
  </p:cSld>
  <p:clrMapOvr>
    <a:masterClrMapping/>
  </p:clrMapOvr>
  <p:transition/>
</p:sld>
</file>

<file path=ppt/slides/slide35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2482667"/>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and, speaking of the devil, </a:t>
            </a:r>
          </a:p>
          <a:p>
            <a:pPr algn="ctr" eaLnBrk="0" hangingPunct="0">
              <a:lnSpc>
                <a:spcPct val="150000"/>
              </a:lnSpc>
            </a:pPr>
            <a:r>
              <a:rPr kumimoji="1" lang="en-US" sz="3600" b="1" dirty="0">
                <a:solidFill>
                  <a:srgbClr val="FFFFFF"/>
                </a:solidFill>
                <a:latin typeface="Arial" charset="0"/>
              </a:rPr>
              <a:t>Christians have been trying </a:t>
            </a:r>
          </a:p>
          <a:p>
            <a:pPr algn="ctr" eaLnBrk="0" hangingPunct="0">
              <a:lnSpc>
                <a:spcPct val="150000"/>
              </a:lnSpc>
            </a:pPr>
            <a:r>
              <a:rPr kumimoji="1" lang="en-US" sz="3600" b="1" dirty="0">
                <a:solidFill>
                  <a:srgbClr val="FFFFFF"/>
                </a:solidFill>
                <a:latin typeface="Arial" charset="0"/>
              </a:rPr>
              <a:t>to get rid of the devil since . . . </a:t>
            </a:r>
          </a:p>
        </p:txBody>
      </p:sp>
    </p:spTree>
    <p:extLst>
      <p:ext uri="{BB962C8B-B14F-4D97-AF65-F5344CB8AC3E}">
        <p14:creationId xmlns:p14="http://schemas.microsoft.com/office/powerpoint/2010/main" val="2486562591"/>
      </p:ext>
    </p:extLst>
  </p:cSld>
  <p:clrMapOvr>
    <a:masterClrMapping/>
  </p:clrMapOvr>
  <p:transition/>
</p:sld>
</file>

<file path=ppt/slides/slide35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7" name="Rounded Rectangle 6"/>
          <p:cNvSpPr/>
          <p:nvPr/>
        </p:nvSpPr>
        <p:spPr bwMode="auto">
          <a:xfrm>
            <a:off x="2039262" y="4550242"/>
            <a:ext cx="3991429" cy="555158"/>
          </a:xfrm>
          <a:prstGeom prst="roundRect">
            <a:avLst/>
          </a:pr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6" name="Rectangle 3"/>
          <p:cNvSpPr txBox="1">
            <a:spLocks noChangeArrowheads="1"/>
          </p:cNvSpPr>
          <p:nvPr/>
        </p:nvSpPr>
        <p:spPr bwMode="auto">
          <a:xfrm>
            <a:off x="886052" y="2862906"/>
            <a:ext cx="7358062"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Christ chased “unclean spirits” out of a man and into a herd of swine 2,000 years ago . . .</a:t>
            </a:r>
          </a:p>
        </p:txBody>
      </p:sp>
      <p:sp>
        <p:nvSpPr>
          <p:cNvPr id="2" name="Rectangle 1">
            <a:extLst>
              <a:ext uri="{FF2B5EF4-FFF2-40B4-BE49-F238E27FC236}">
                <a16:creationId xmlns:a16="http://schemas.microsoft.com/office/drawing/2014/main" id="{B67752B7-1E7E-C108-5E8A-8B79EAA15C36}"/>
              </a:ext>
            </a:extLst>
          </p:cNvPr>
          <p:cNvSpPr/>
          <p:nvPr/>
        </p:nvSpPr>
        <p:spPr bwMode="auto">
          <a:xfrm>
            <a:off x="2107933" y="2541069"/>
            <a:ext cx="2675823" cy="20416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649144996"/>
      </p:ext>
    </p:extLst>
  </p:cSld>
  <p:clrMapOvr>
    <a:masterClrMapping/>
  </p:clrMapOvr>
  <p:transition/>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www.telegraph.co.uk/content/dam/news/2016/09/26/exorcism-fresco-large_trans++qVzuuqpFlyLIwiB6NTmJwfSVWeZ_vEN7c6bHu2jJnT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812783"/>
            <a:ext cx="9125113" cy="5690523"/>
          </a:xfrm>
          <a:prstGeom prst="rect">
            <a:avLst/>
          </a:prstGeom>
          <a:noFill/>
          <a:extLst>
            <a:ext uri="{909E8E84-426E-40DD-AFC4-6F175D3DCCD1}">
              <a14:hiddenFill xmlns:a14="http://schemas.microsoft.com/office/drawing/2010/main">
                <a:solidFill>
                  <a:srgbClr val="FFFFFF"/>
                </a:solidFill>
              </a14:hiddenFill>
            </a:ext>
          </a:extLst>
        </p:spPr>
      </p:pic>
      <p:sp>
        <p:nvSpPr>
          <p:cNvPr id="6" name="Text Box 2"/>
          <p:cNvSpPr txBox="1">
            <a:spLocks noChangeArrowheads="1"/>
          </p:cNvSpPr>
          <p:nvPr/>
        </p:nvSpPr>
        <p:spPr bwMode="auto">
          <a:xfrm>
            <a:off x="322607" y="6024345"/>
            <a:ext cx="8456161" cy="492443"/>
          </a:xfrm>
          <a:prstGeom prst="rect">
            <a:avLst/>
          </a:prstGeom>
          <a:noFill/>
          <a:ln w="9525">
            <a:noFill/>
            <a:miter lim="800000"/>
            <a:headEnd/>
            <a:tailEnd/>
          </a:ln>
        </p:spPr>
        <p:txBody>
          <a:bodyPr wrap="none">
            <a:spAutoFit/>
          </a:bodyPr>
          <a:lstStyle/>
          <a:p>
            <a:pPr algn="ctr" eaLnBrk="0" hangingPunct="0"/>
            <a:r>
              <a:rPr kumimoji="1" lang="en-US" sz="1200" b="1" dirty="0">
                <a:solidFill>
                  <a:srgbClr val="FFFFFF"/>
                </a:solidFill>
                <a:latin typeface="Arial" charset="0"/>
              </a:rPr>
              <a:t> St Benedict of </a:t>
            </a:r>
            <a:r>
              <a:rPr kumimoji="1" lang="en-US" sz="1200" b="1" dirty="0" err="1">
                <a:solidFill>
                  <a:srgbClr val="FFFFFF"/>
                </a:solidFill>
                <a:latin typeface="Arial" charset="0"/>
              </a:rPr>
              <a:t>Nursia</a:t>
            </a:r>
            <a:r>
              <a:rPr kumimoji="1" lang="en-US" sz="1200" b="1" dirty="0">
                <a:solidFill>
                  <a:srgbClr val="FFFFFF"/>
                </a:solidFill>
                <a:latin typeface="Arial" charset="0"/>
              </a:rPr>
              <a:t> exorcises the devil from man possessed in a fresco by Giovanni-Antonio </a:t>
            </a:r>
            <a:r>
              <a:rPr kumimoji="1" lang="en-US" sz="1200" b="1" dirty="0" err="1">
                <a:solidFill>
                  <a:srgbClr val="FFFFFF"/>
                </a:solidFill>
                <a:latin typeface="Arial" charset="0"/>
              </a:rPr>
              <a:t>Bazzi</a:t>
            </a:r>
            <a:r>
              <a:rPr kumimoji="1" lang="en-US" sz="1200" b="1" dirty="0">
                <a:solidFill>
                  <a:srgbClr val="FFFFFF"/>
                </a:solidFill>
                <a:latin typeface="Arial" charset="0"/>
              </a:rPr>
              <a:t> Credit: Rex</a:t>
            </a:r>
          </a:p>
          <a:p>
            <a:pPr algn="ctr" eaLnBrk="0" hangingPunct="0"/>
            <a:r>
              <a:rPr kumimoji="1" lang="en-US" sz="1400" b="1" i="1" dirty="0">
                <a:solidFill>
                  <a:srgbClr val="FFFFFF"/>
                </a:solidFill>
                <a:latin typeface="Arial" charset="0"/>
              </a:rPr>
              <a:t>ca</a:t>
            </a:r>
            <a:r>
              <a:rPr kumimoji="1" lang="en-US" sz="1400" b="1" dirty="0">
                <a:solidFill>
                  <a:srgbClr val="FFFFFF"/>
                </a:solidFill>
                <a:latin typeface="Arial" charset="0"/>
              </a:rPr>
              <a:t>. 480-</a:t>
            </a:r>
            <a:r>
              <a:rPr kumimoji="1" lang="en-US" sz="1400" b="1" i="1" dirty="0">
                <a:solidFill>
                  <a:srgbClr val="FFFFFF"/>
                </a:solidFill>
                <a:latin typeface="Arial" charset="0"/>
              </a:rPr>
              <a:t>ca</a:t>
            </a:r>
            <a:r>
              <a:rPr kumimoji="1" lang="en-US" sz="1400" b="1" dirty="0">
                <a:solidFill>
                  <a:srgbClr val="FFFFFF"/>
                </a:solidFill>
                <a:latin typeface="Arial" charset="0"/>
              </a:rPr>
              <a:t>. 543 </a:t>
            </a:r>
          </a:p>
        </p:txBody>
      </p:sp>
      <p:sp>
        <p:nvSpPr>
          <p:cNvPr id="8"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http://www.telegraph.co.uk/news/2016/09/26/leading-us-exorcists-explain-huge-increase-in-demand-for-the-rit/</a:t>
            </a:r>
            <a:endParaRPr lang="en-US" sz="800" dirty="0">
              <a:solidFill>
                <a:srgbClr val="FFFFFF"/>
              </a:solidFill>
              <a:latin typeface="Verdana" pitchFamily="34" charset="0"/>
            </a:endParaRPr>
          </a:p>
        </p:txBody>
      </p:sp>
    </p:spTree>
    <p:extLst>
      <p:ext uri="{BB962C8B-B14F-4D97-AF65-F5344CB8AC3E}">
        <p14:creationId xmlns:p14="http://schemas.microsoft.com/office/powerpoint/2010/main" val="3406400650"/>
      </p:ext>
    </p:extLst>
  </p:cSld>
  <p:clrMapOvr>
    <a:masterClrMapping/>
  </p:clrMapOvr>
  <p:transition/>
</p:sld>
</file>

<file path=ppt/slides/slide359.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7730" name="Text Box 2">
            <a:hlinkClick r:id="rId3"/>
          </p:cNvPr>
          <p:cNvSpPr txBox="1">
            <a:spLocks noChangeArrowheads="1"/>
          </p:cNvSpPr>
          <p:nvPr/>
        </p:nvSpPr>
        <p:spPr bwMode="auto">
          <a:xfrm>
            <a:off x="3637217" y="639469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7731" name="Picture 2"/>
          <p:cNvPicPr>
            <a:picLocks noChangeAspect="1" noChangeArrowheads="1"/>
          </p:cNvPicPr>
          <p:nvPr/>
        </p:nvPicPr>
        <p:blipFill>
          <a:blip r:embed="rId5" cstate="print"/>
          <a:srcRect/>
          <a:stretch>
            <a:fillRect/>
          </a:stretch>
        </p:blipFill>
        <p:spPr bwMode="auto">
          <a:xfrm>
            <a:off x="2109788" y="-4067"/>
            <a:ext cx="4924425" cy="5705475"/>
          </a:xfrm>
          <a:prstGeom prst="rect">
            <a:avLst/>
          </a:prstGeom>
          <a:noFill/>
          <a:ln w="9525">
            <a:noFill/>
            <a:miter lim="800000"/>
            <a:headEnd/>
            <a:tailEnd/>
          </a:ln>
        </p:spPr>
      </p:pic>
      <p:sp>
        <p:nvSpPr>
          <p:cNvPr id="5" name="Text Box 2"/>
          <p:cNvSpPr txBox="1">
            <a:spLocks noChangeArrowheads="1"/>
          </p:cNvSpPr>
          <p:nvPr/>
        </p:nvSpPr>
        <p:spPr bwMode="auto">
          <a:xfrm>
            <a:off x="1561132" y="5690525"/>
            <a:ext cx="6013826"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a:t>
            </a:r>
            <a:r>
              <a:rPr kumimoji="1" lang="en-US" sz="1400" dirty="0">
                <a:solidFill>
                  <a:srgbClr val="FFFFFF"/>
                </a:solidFill>
                <a:latin typeface="Arial" charset="0"/>
              </a:rPr>
              <a:t>(1181/1182 –1226) </a:t>
            </a:r>
            <a:r>
              <a:rPr kumimoji="1" lang="en-US" dirty="0">
                <a:solidFill>
                  <a:srgbClr val="FFFFFF"/>
                </a:solidFill>
                <a:latin typeface="Arial" charset="0"/>
              </a:rPr>
              <a:t>exorcised demons in Arezzo</a:t>
            </a:r>
            <a:br>
              <a:rPr kumimoji="1" lang="en-US" dirty="0">
                <a:solidFill>
                  <a:srgbClr val="FFFFFF"/>
                </a:solidFill>
                <a:latin typeface="Arial" charset="0"/>
              </a:rPr>
            </a:br>
            <a:r>
              <a:rPr kumimoji="1" lang="en-US" sz="1200" dirty="0">
                <a:solidFill>
                  <a:srgbClr val="FFFFFF"/>
                </a:solidFill>
                <a:latin typeface="Arial" charset="0"/>
              </a:rPr>
              <a:t>Giotto</a:t>
            </a:r>
          </a:p>
        </p:txBody>
      </p:sp>
    </p:spTree>
    <p:extLst>
      <p:ext uri="{BB962C8B-B14F-4D97-AF65-F5344CB8AC3E}">
        <p14:creationId xmlns:p14="http://schemas.microsoft.com/office/powerpoint/2010/main" val="2574156378"/>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327590" y="6394010"/>
            <a:ext cx="2472152"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http://en.wikipedia.org/wiki/Nature_versus_nurture</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8194" name="Picture 2"/>
          <p:cNvPicPr>
            <a:picLocks noChangeAspect="1" noChangeArrowheads="1"/>
          </p:cNvPicPr>
          <p:nvPr/>
        </p:nvPicPr>
        <p:blipFill>
          <a:blip r:embed="rId3" cstate="print"/>
          <a:srcRect/>
          <a:stretch>
            <a:fillRect/>
          </a:stretch>
        </p:blipFill>
        <p:spPr bwMode="auto">
          <a:xfrm>
            <a:off x="682172" y="1146629"/>
            <a:ext cx="7772400" cy="4857750"/>
          </a:xfrm>
          <a:prstGeom prst="rect">
            <a:avLst/>
          </a:prstGeom>
          <a:noFill/>
          <a:ln w="9525">
            <a:noFill/>
            <a:miter lim="800000"/>
            <a:headEnd/>
            <a:tailEnd/>
          </a:ln>
        </p:spPr>
      </p:pic>
      <p:sp>
        <p:nvSpPr>
          <p:cNvPr id="6" name="Rectangle 3"/>
          <p:cNvSpPr txBox="1">
            <a:spLocks noChangeArrowheads="1"/>
          </p:cNvSpPr>
          <p:nvPr/>
        </p:nvSpPr>
        <p:spPr bwMode="auto">
          <a:xfrm>
            <a:off x="864278" y="2641645"/>
            <a:ext cx="7358062" cy="3070841"/>
          </a:xfrm>
          <a:prstGeom prst="rect">
            <a:avLst/>
          </a:prstGeom>
          <a:solidFill>
            <a:schemeClr val="bg1"/>
          </a:solidFill>
          <a:ln w="76200">
            <a:solidFill>
              <a:srgbClr val="FFC000"/>
            </a:solidFill>
            <a:miter lim="800000"/>
            <a:headEnd/>
            <a:tailEnd/>
          </a:ln>
        </p:spPr>
        <p:txBody>
          <a:bodyPr vert="horz" wrap="square" lIns="457200" tIns="457200" rIns="457200" bIns="457200" numCol="1" anchor="t" anchorCtr="0" compatLnSpc="1">
            <a:prstTxWarp prst="textNoShape">
              <a:avLst/>
            </a:prstTxWarp>
            <a:spAutoFit/>
          </a:bodyPr>
          <a:lstStyle/>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(“nature vs. nurture”)</a:t>
            </a:r>
          </a:p>
          <a:p>
            <a:pPr marL="514350" marR="0" lvl="0" indent="-5143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(“inherited vs. learned”)</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charset="0"/>
                <a:ea typeface="+mn-ea"/>
                <a:cs typeface="+mn-cs"/>
              </a:rPr>
              <a:t>	(“</a:t>
            </a:r>
            <a:r>
              <a:rPr kumimoji="0" lang="en-US" sz="2400" b="1" i="0" u="none" strike="noStrike" kern="1200" cap="none" spc="0" normalizeH="0" baseline="0" noProof="0" dirty="0" err="1">
                <a:ln>
                  <a:noFill/>
                </a:ln>
                <a:solidFill>
                  <a:srgbClr val="000000"/>
                </a:solidFill>
                <a:effectLst/>
                <a:uLnTx/>
                <a:uFillTx/>
                <a:latin typeface="Arial" charset="0"/>
                <a:ea typeface="+mn-ea"/>
                <a:cs typeface="+mn-cs"/>
              </a:rPr>
              <a:t>nativism</a:t>
            </a:r>
            <a:r>
              <a:rPr kumimoji="0" lang="en-US" sz="2400" b="1" i="0" u="none" strike="noStrike" kern="1200" cap="none" spc="0" normalizeH="0" baseline="0" noProof="0" dirty="0">
                <a:ln>
                  <a:noFill/>
                </a:ln>
                <a:solidFill>
                  <a:srgbClr val="000000"/>
                </a:solidFill>
                <a:effectLst/>
                <a:uLnTx/>
                <a:uFillTx/>
                <a:latin typeface="Arial" charset="0"/>
                <a:ea typeface="+mn-ea"/>
                <a:cs typeface="+mn-cs"/>
              </a:rPr>
              <a:t>” vs. “empiricism”)</a:t>
            </a:r>
          </a:p>
          <a:p>
            <a:pPr marL="285750" marR="0" lvl="0" indent="-285750" algn="ctr" defTabSz="914400" rtl="0" eaLnBrk="1" fontAlgn="base" latinLnBrk="0" hangingPunct="1">
              <a:lnSpc>
                <a:spcPct val="150000"/>
              </a:lnSpc>
              <a:spcBef>
                <a:spcPct val="0"/>
              </a:spcBef>
              <a:spcAft>
                <a:spcPct val="0"/>
              </a:spcAft>
              <a:buClrTx/>
              <a:buSzTx/>
              <a:buFontTx/>
              <a:buNone/>
              <a:tabLst>
                <a:tab pos="0" algn="l"/>
              </a:tabLst>
              <a:defRPr/>
            </a:pPr>
            <a:r>
              <a:rPr kumimoji="0" lang="en-US" sz="2400" b="1" i="0" u="none" strike="noStrike" kern="1200" cap="none" spc="0" normalizeH="0" baseline="0" noProof="0" dirty="0">
                <a:ln>
                  <a:noFill/>
                </a:ln>
                <a:solidFill>
                  <a:srgbClr val="000000"/>
                </a:solidFill>
                <a:effectLst/>
                <a:uLnTx/>
                <a:uFillTx/>
                <a:latin typeface="Arial" pitchFamily="34" charset="0"/>
                <a:ea typeface="+mn-ea"/>
                <a:cs typeface="+mn-cs"/>
              </a:rPr>
              <a:t>(“biology” vs. “culture”)</a:t>
            </a:r>
            <a:endParaRPr kumimoji="0" lang="en-US" sz="2400" b="0" i="0" u="none" strike="noStrike" kern="1200" cap="none" spc="0" normalizeH="0" baseline="0" noProof="0" dirty="0">
              <a:ln>
                <a:noFill/>
              </a:ln>
              <a:solidFill>
                <a:srgbClr val="FFFFFF"/>
              </a:solidFill>
              <a:effectLst/>
              <a:uLnTx/>
              <a:uFillTx/>
              <a:latin typeface="Arial" charset="0"/>
              <a:ea typeface="+mn-ea"/>
              <a:cs typeface="+mn-cs"/>
            </a:endParaRPr>
          </a:p>
        </p:txBody>
      </p:sp>
    </p:spTree>
    <p:extLst>
      <p:ext uri="{BB962C8B-B14F-4D97-AF65-F5344CB8AC3E}">
        <p14:creationId xmlns:p14="http://schemas.microsoft.com/office/powerpoint/2010/main" val="1468411052"/>
      </p:ext>
    </p:extLst>
  </p:cSld>
  <p:clrMapOvr>
    <a:masterClrMapping/>
  </p:clrMapOvr>
  <p:transition/>
</p:sld>
</file>

<file path=ppt/slides/slide3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55682" name="Text Box 2">
            <a:hlinkClick r:id="rId3"/>
          </p:cNvPr>
          <p:cNvSpPr txBox="1">
            <a:spLocks noChangeArrowheads="1"/>
          </p:cNvSpPr>
          <p:nvPr/>
        </p:nvSpPr>
        <p:spPr bwMode="auto">
          <a:xfrm>
            <a:off x="3655147" y="6538133"/>
            <a:ext cx="183896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4"/>
              </a:rPr>
              <a:t>http://en.wikipedia.org/wiki/Exorcism</a:t>
            </a:r>
            <a:endParaRPr lang="en-US" sz="800" dirty="0">
              <a:solidFill>
                <a:srgbClr val="FFFFFF"/>
              </a:solidFill>
              <a:latin typeface="Arial" charset="0"/>
            </a:endParaRPr>
          </a:p>
        </p:txBody>
      </p:sp>
      <p:pic>
        <p:nvPicPr>
          <p:cNvPr id="455684" name="Picture 2"/>
          <p:cNvPicPr>
            <a:picLocks noChangeAspect="1" noChangeArrowheads="1"/>
          </p:cNvPicPr>
          <p:nvPr/>
        </p:nvPicPr>
        <p:blipFill>
          <a:blip r:embed="rId5" cstate="print"/>
          <a:srcRect/>
          <a:stretch>
            <a:fillRect/>
          </a:stretch>
        </p:blipFill>
        <p:spPr bwMode="auto">
          <a:xfrm>
            <a:off x="2700350" y="205726"/>
            <a:ext cx="3743325" cy="5343525"/>
          </a:xfrm>
          <a:prstGeom prst="rect">
            <a:avLst/>
          </a:prstGeom>
          <a:noFill/>
          <a:ln w="9525">
            <a:noFill/>
            <a:miter lim="800000"/>
            <a:headEnd/>
            <a:tailEnd/>
          </a:ln>
        </p:spPr>
      </p:pic>
      <p:sp>
        <p:nvSpPr>
          <p:cNvPr id="5" name="Text Box 2"/>
          <p:cNvSpPr txBox="1">
            <a:spLocks noChangeArrowheads="1"/>
          </p:cNvSpPr>
          <p:nvPr/>
        </p:nvSpPr>
        <p:spPr bwMode="auto">
          <a:xfrm>
            <a:off x="1618635" y="5690523"/>
            <a:ext cx="5864105" cy="553998"/>
          </a:xfrm>
          <a:prstGeom prst="rect">
            <a:avLst/>
          </a:prstGeom>
          <a:noFill/>
          <a:ln w="9525">
            <a:noFill/>
            <a:miter lim="800000"/>
            <a:headEnd/>
            <a:tailEnd/>
          </a:ln>
        </p:spPr>
        <p:txBody>
          <a:bodyPr wrap="none">
            <a:spAutoFit/>
          </a:bodyPr>
          <a:lstStyle/>
          <a:p>
            <a:pPr algn="ctr" eaLnBrk="0" hangingPunct="0"/>
            <a:r>
              <a:rPr kumimoji="1" lang="en-US" dirty="0">
                <a:solidFill>
                  <a:srgbClr val="FFFFFF"/>
                </a:solidFill>
                <a:latin typeface="Arial" charset="0"/>
              </a:rPr>
              <a:t>Saint Francis Borgia </a:t>
            </a:r>
            <a:r>
              <a:rPr kumimoji="1" lang="en-US" sz="1400" dirty="0">
                <a:solidFill>
                  <a:srgbClr val="FFFFFF"/>
                </a:solidFill>
                <a:latin typeface="Arial" charset="0"/>
              </a:rPr>
              <a:t>(1510 –1572)</a:t>
            </a:r>
            <a:r>
              <a:rPr kumimoji="1" lang="en-US" dirty="0">
                <a:solidFill>
                  <a:srgbClr val="FFFFFF"/>
                </a:solidFill>
                <a:latin typeface="Arial" charset="0"/>
              </a:rPr>
              <a:t> performing an exorcism</a:t>
            </a:r>
          </a:p>
          <a:p>
            <a:pPr algn="ctr" eaLnBrk="0" hangingPunct="0"/>
            <a:r>
              <a:rPr kumimoji="1" lang="en-US" sz="1200" dirty="0">
                <a:solidFill>
                  <a:srgbClr val="FFFFFF"/>
                </a:solidFill>
                <a:latin typeface="Arial" charset="0"/>
              </a:rPr>
              <a:t>Francisco Goya </a:t>
            </a:r>
          </a:p>
        </p:txBody>
      </p:sp>
    </p:spTree>
    <p:extLst>
      <p:ext uri="{BB962C8B-B14F-4D97-AF65-F5344CB8AC3E}">
        <p14:creationId xmlns:p14="http://schemas.microsoft.com/office/powerpoint/2010/main" val="4112640209"/>
      </p:ext>
    </p:extLst>
  </p:cSld>
  <p:clrMapOvr>
    <a:masterClrMapping/>
  </p:clrMapOvr>
  <p:transition/>
</p:sld>
</file>

<file path=ppt/slides/slide36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416320"/>
          </a:xfrm>
          <a:prstGeom prst="rect">
            <a:avLst/>
          </a:prstGeom>
          <a:noFill/>
          <a:ln w="9525">
            <a:noFill/>
            <a:miter lim="800000"/>
            <a:headEnd/>
            <a:tailEnd/>
          </a:ln>
        </p:spPr>
        <p:txBody>
          <a:bodyPr wrap="square">
            <a:spAutoFit/>
          </a:bodyPr>
          <a:lstStyle/>
          <a:p>
            <a:pPr algn="ctr" eaLnBrk="0" hangingPunct="0">
              <a:lnSpc>
                <a:spcPct val="150000"/>
              </a:lnSpc>
            </a:pPr>
            <a:r>
              <a:rPr kumimoji="1" lang="en-US" sz="3600" b="1" dirty="0">
                <a:solidFill>
                  <a:srgbClr val="FFFFFF"/>
                </a:solidFill>
                <a:latin typeface="Arial" charset="0"/>
              </a:rPr>
              <a:t>in more modern times possession by the devil, and interest in exorcism, was rekindled by the film . . .</a:t>
            </a:r>
          </a:p>
        </p:txBody>
      </p:sp>
    </p:spTree>
    <p:extLst>
      <p:ext uri="{BB962C8B-B14F-4D97-AF65-F5344CB8AC3E}">
        <p14:creationId xmlns:p14="http://schemas.microsoft.com/office/powerpoint/2010/main" val="3349802537"/>
      </p:ext>
    </p:extLst>
  </p:cSld>
  <p:clrMapOvr>
    <a:masterClrMapping/>
  </p:clrMapOvr>
  <p:transition/>
</p:sld>
</file>

<file path=ppt/slides/slide36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7410" name="Picture 2" descr="http://ia.media-imdb.com/images/M/MV5BNzYwMDA0NTA3M15BMl5BanBnXkFtZTcwMDcwNDY3Mg@@._V1_SX640_SY72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9368" y="187998"/>
            <a:ext cx="4326941" cy="6400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3704043"/>
      </p:ext>
    </p:extLst>
  </p:cSld>
  <p:clrMapOvr>
    <a:masterClrMapping/>
  </p:clrMapOvr>
  <p:transition/>
</p:sld>
</file>

<file path=ppt/slides/slide36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A0851B5-BECA-1CA1-A384-541B8A95C51D}"/>
              </a:ext>
            </a:extLst>
          </p:cNvPr>
          <p:cNvPicPr>
            <a:picLocks noChangeAspect="1"/>
          </p:cNvPicPr>
          <p:nvPr/>
        </p:nvPicPr>
        <p:blipFill>
          <a:blip r:embed="rId3"/>
          <a:stretch>
            <a:fillRect/>
          </a:stretch>
        </p:blipFill>
        <p:spPr>
          <a:xfrm>
            <a:off x="929014" y="686442"/>
            <a:ext cx="7315200" cy="5513885"/>
          </a:xfrm>
          <a:prstGeom prst="rect">
            <a:avLst/>
          </a:prstGeom>
        </p:spPr>
      </p:pic>
      <p:sp>
        <p:nvSpPr>
          <p:cNvPr id="4" name="Text Box 2">
            <a:hlinkClick r:id="rId4"/>
            <a:extLst>
              <a:ext uri="{FF2B5EF4-FFF2-40B4-BE49-F238E27FC236}">
                <a16:creationId xmlns:a16="http://schemas.microsoft.com/office/drawing/2014/main" id="{764E6013-4DCE-E563-C32F-3BB0FC497879}"/>
              </a:ext>
            </a:extLst>
          </p:cNvPr>
          <p:cNvSpPr txBox="1">
            <a:spLocks noChangeArrowheads="1"/>
          </p:cNvSpPr>
          <p:nvPr/>
        </p:nvSpPr>
        <p:spPr bwMode="auto">
          <a:xfrm>
            <a:off x="1971193" y="6538133"/>
            <a:ext cx="5206875" cy="215444"/>
          </a:xfrm>
          <a:prstGeom prst="rect">
            <a:avLst/>
          </a:prstGeom>
          <a:noFill/>
          <a:ln w="9525">
            <a:noFill/>
            <a:miter lim="800000"/>
            <a:headEnd/>
            <a:tailEnd/>
          </a:ln>
        </p:spPr>
        <p:txBody>
          <a:bodyPr wrap="none">
            <a:spAutoFit/>
          </a:bodyPr>
          <a:lstStyle/>
          <a:p>
            <a:pPr algn="ctr"/>
            <a:r>
              <a:rPr lang="en-US" sz="800" dirty="0">
                <a:solidFill>
                  <a:srgbClr val="FFFFFF"/>
                </a:solidFill>
                <a:latin typeface="Arial" charset="0"/>
                <a:hlinkClick r:id="rId5"/>
              </a:rPr>
              <a:t>https://www.theguardian.com/film/2023/dec/26/rarely-does-a-film-cause-national-hysteria-the-exorcist-turns-50</a:t>
            </a:r>
            <a:endParaRPr lang="en-US" sz="800" dirty="0">
              <a:solidFill>
                <a:srgbClr val="FFFFFF"/>
              </a:solidFill>
              <a:latin typeface="Arial" charset="0"/>
            </a:endParaRPr>
          </a:p>
        </p:txBody>
      </p:sp>
      <p:pic>
        <p:nvPicPr>
          <p:cNvPr id="5" name="Picture 4" descr="A blue and white logo&#10;&#10;Description automatically generated">
            <a:extLst>
              <a:ext uri="{FF2B5EF4-FFF2-40B4-BE49-F238E27FC236}">
                <a16:creationId xmlns:a16="http://schemas.microsoft.com/office/drawing/2014/main" id="{5E56F938-A8FA-F010-7E3C-0995ABFBDA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
        <p:nvSpPr>
          <p:cNvPr id="6" name="Rectangle 5">
            <a:extLst>
              <a:ext uri="{FF2B5EF4-FFF2-40B4-BE49-F238E27FC236}">
                <a16:creationId xmlns:a16="http://schemas.microsoft.com/office/drawing/2014/main" id="{AA271B78-E165-D92C-023E-2BFD6F62D1B5}"/>
              </a:ext>
            </a:extLst>
          </p:cNvPr>
          <p:cNvSpPr/>
          <p:nvPr/>
        </p:nvSpPr>
        <p:spPr>
          <a:xfrm>
            <a:off x="619125" y="1097615"/>
            <a:ext cx="2198038" cy="369332"/>
          </a:xfrm>
          <a:prstGeom prst="rect">
            <a:avLst/>
          </a:prstGeom>
          <a:solidFill>
            <a:srgbClr val="005689"/>
          </a:solidFill>
        </p:spPr>
        <p:txBody>
          <a:bodyPr wrap="none">
            <a:spAutoFit/>
          </a:bodyPr>
          <a:lstStyle/>
          <a:p>
            <a:r>
              <a:rPr kumimoji="1" lang="en-US" b="1" dirty="0">
                <a:solidFill>
                  <a:schemeClr val="bg1"/>
                </a:solidFill>
                <a:latin typeface="Arial" charset="0"/>
              </a:rPr>
              <a:t>26 December 2023</a:t>
            </a:r>
            <a:endParaRPr lang="en-US" dirty="0">
              <a:solidFill>
                <a:schemeClr val="bg1"/>
              </a:solidFill>
            </a:endParaRPr>
          </a:p>
        </p:txBody>
      </p:sp>
      <p:pic>
        <p:nvPicPr>
          <p:cNvPr id="8" name="Picture 7">
            <a:extLst>
              <a:ext uri="{FF2B5EF4-FFF2-40B4-BE49-F238E27FC236}">
                <a16:creationId xmlns:a16="http://schemas.microsoft.com/office/drawing/2014/main" id="{B93E6EB7-F8B7-487B-8BE6-C36347E7C0FC}"/>
              </a:ext>
            </a:extLst>
          </p:cNvPr>
          <p:cNvPicPr>
            <a:picLocks noChangeAspect="1"/>
          </p:cNvPicPr>
          <p:nvPr/>
        </p:nvPicPr>
        <p:blipFill>
          <a:blip r:embed="rId7"/>
          <a:stretch>
            <a:fillRect/>
          </a:stretch>
        </p:blipFill>
        <p:spPr>
          <a:xfrm>
            <a:off x="1185711" y="4348060"/>
            <a:ext cx="2254366" cy="349268"/>
          </a:xfrm>
          <a:prstGeom prst="rect">
            <a:avLst/>
          </a:prstGeom>
        </p:spPr>
      </p:pic>
    </p:spTree>
    <p:extLst>
      <p:ext uri="{BB962C8B-B14F-4D97-AF65-F5344CB8AC3E}">
        <p14:creationId xmlns:p14="http://schemas.microsoft.com/office/powerpoint/2010/main" val="334049641"/>
      </p:ext>
    </p:extLst>
  </p:cSld>
  <p:clrMapOvr>
    <a:masterClrMapping/>
  </p:clrMapOvr>
  <p:transition/>
</p:sld>
</file>

<file path=ppt/slides/slide36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6288" y="909638"/>
            <a:ext cx="7591425" cy="5038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Box 2"/>
          <p:cNvSpPr txBox="1">
            <a:spLocks noChangeArrowheads="1"/>
          </p:cNvSpPr>
          <p:nvPr/>
        </p:nvSpPr>
        <p:spPr bwMode="auto">
          <a:xfrm>
            <a:off x="2696160" y="6540958"/>
            <a:ext cx="37417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https://www.nationalgeographic.com/video/shorts/1146962499790/</a:t>
            </a:r>
            <a:endParaRPr lang="en-US" sz="800" dirty="0">
              <a:solidFill>
                <a:srgbClr val="FFFFFF"/>
              </a:solidFill>
              <a:latin typeface="Verdana" pitchFamily="34" charset="0"/>
            </a:endParaRPr>
          </a:p>
        </p:txBody>
      </p:sp>
      <p:sp>
        <p:nvSpPr>
          <p:cNvPr id="3" name="Rectangle 2"/>
          <p:cNvSpPr/>
          <p:nvPr/>
        </p:nvSpPr>
        <p:spPr>
          <a:xfrm>
            <a:off x="3559366" y="6115666"/>
            <a:ext cx="1967205" cy="369332"/>
          </a:xfrm>
          <a:prstGeom prst="rect">
            <a:avLst/>
          </a:prstGeom>
        </p:spPr>
        <p:txBody>
          <a:bodyPr wrap="none">
            <a:spAutoFit/>
          </a:bodyPr>
          <a:lstStyle/>
          <a:p>
            <a:r>
              <a:rPr lang="en-US" dirty="0">
                <a:solidFill>
                  <a:srgbClr val="FFFFFF"/>
                </a:solidFill>
              </a:rPr>
              <a:t>26 January 2018</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55758" y="354740"/>
            <a:ext cx="2539683" cy="749206"/>
          </a:xfrm>
          <a:prstGeom prst="rect">
            <a:avLst/>
          </a:prstGeom>
        </p:spPr>
      </p:pic>
    </p:spTree>
    <p:extLst>
      <p:ext uri="{BB962C8B-B14F-4D97-AF65-F5344CB8AC3E}">
        <p14:creationId xmlns:p14="http://schemas.microsoft.com/office/powerpoint/2010/main" val="1555852203"/>
      </p:ext>
    </p:extLst>
  </p:cSld>
  <p:clrMapOvr>
    <a:masterClrMapping/>
  </p:clrMapOvr>
  <p:transition/>
</p:sld>
</file>

<file path=ppt/slides/slide3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33130" y="6540958"/>
            <a:ext cx="526778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https://www.theguardian.com/world/2023/apr/20/spiritual-warfare-deliverance-demons-exorcism</a:t>
            </a:r>
            <a:endParaRPr lang="en-US" sz="800" dirty="0">
              <a:solidFill>
                <a:srgbClr val="FFFFFF"/>
              </a:solidFill>
              <a:latin typeface="Verdana" pitchFamily="34" charset="0"/>
            </a:endParaRPr>
          </a:p>
        </p:txBody>
      </p:sp>
      <p:sp>
        <p:nvSpPr>
          <p:cNvPr id="3" name="Rectangle 2"/>
          <p:cNvSpPr/>
          <p:nvPr/>
        </p:nvSpPr>
        <p:spPr>
          <a:xfrm>
            <a:off x="3846236" y="6115666"/>
            <a:ext cx="1531253" cy="369332"/>
          </a:xfrm>
          <a:prstGeom prst="rect">
            <a:avLst/>
          </a:prstGeom>
        </p:spPr>
        <p:txBody>
          <a:bodyPr wrap="none">
            <a:spAutoFit/>
          </a:bodyPr>
          <a:lstStyle/>
          <a:p>
            <a:r>
              <a:rPr lang="en-US" dirty="0">
                <a:solidFill>
                  <a:srgbClr val="FFFFFF"/>
                </a:solidFill>
              </a:rPr>
              <a:t>21 April 2023</a:t>
            </a:r>
          </a:p>
        </p:txBody>
      </p:sp>
      <p:pic>
        <p:nvPicPr>
          <p:cNvPr id="2" name="Picture 1">
            <a:extLst>
              <a:ext uri="{FF2B5EF4-FFF2-40B4-BE49-F238E27FC236}">
                <a16:creationId xmlns:a16="http://schemas.microsoft.com/office/drawing/2014/main" id="{BDC3B6B8-72D7-9E31-6FAF-FD5F08381728}"/>
              </a:ext>
            </a:extLst>
          </p:cNvPr>
          <p:cNvPicPr>
            <a:picLocks noChangeAspect="1"/>
          </p:cNvPicPr>
          <p:nvPr/>
        </p:nvPicPr>
        <p:blipFill>
          <a:blip r:embed="rId4"/>
          <a:stretch>
            <a:fillRect/>
          </a:stretch>
        </p:blipFill>
        <p:spPr>
          <a:xfrm>
            <a:off x="-4976" y="685800"/>
            <a:ext cx="9144000" cy="5486400"/>
          </a:xfrm>
          <a:prstGeom prst="rect">
            <a:avLst/>
          </a:prstGeom>
        </p:spPr>
      </p:pic>
      <p:sp>
        <p:nvSpPr>
          <p:cNvPr id="9" name="TextBox 8">
            <a:extLst>
              <a:ext uri="{FF2B5EF4-FFF2-40B4-BE49-F238E27FC236}">
                <a16:creationId xmlns:a16="http://schemas.microsoft.com/office/drawing/2014/main" id="{685A9D99-F7C1-52F7-D0B1-9F92F4DD1FD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Demons be gone: </a:t>
            </a:r>
          </a:p>
          <a:p>
            <a:pPr algn="ctr"/>
            <a:r>
              <a:rPr lang="en-US" sz="3200" b="1" dirty="0">
                <a:solidFill>
                  <a:schemeClr val="bg1"/>
                </a:solidFill>
              </a:rPr>
              <a:t>meeting America’s new exorcists</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spTree>
    <p:extLst>
      <p:ext uri="{BB962C8B-B14F-4D97-AF65-F5344CB8AC3E}">
        <p14:creationId xmlns:p14="http://schemas.microsoft.com/office/powerpoint/2010/main" val="2412710311"/>
      </p:ext>
    </p:extLst>
  </p:cSld>
  <p:clrMapOvr>
    <a:masterClrMapping/>
  </p:clrMapOvr>
  <p:transition/>
</p:sld>
</file>

<file path=ppt/slides/slide366.xml><?xml version="1.0" encoding="utf-8"?>
<p:sld xmlns:a="http://schemas.openxmlformats.org/drawingml/2006/main" xmlns:r="http://schemas.openxmlformats.org/officeDocument/2006/relationships" xmlns:p="http://schemas.openxmlformats.org/presentationml/2006/main" showMasterSp="0">
  <p:cSld>
    <p:bg>
      <p:bgPr>
        <a:solidFill>
          <a:srgbClr val="690300"/>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943550" y="6540958"/>
            <a:ext cx="524694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https://www.theguardian.com/society/2022/nov/20/exorcism-can-have-a-role-to-play-in-therapy</a:t>
            </a:r>
            <a:endParaRPr lang="en-US" sz="800" dirty="0">
              <a:solidFill>
                <a:srgbClr val="FFFFFF"/>
              </a:solidFill>
              <a:latin typeface="Verdana" pitchFamily="34" charset="0"/>
            </a:endParaRPr>
          </a:p>
        </p:txBody>
      </p:sp>
      <p:sp>
        <p:nvSpPr>
          <p:cNvPr id="3" name="Rectangle 2"/>
          <p:cNvSpPr/>
          <p:nvPr/>
        </p:nvSpPr>
        <p:spPr>
          <a:xfrm>
            <a:off x="3496609" y="6187383"/>
            <a:ext cx="2146742" cy="369332"/>
          </a:xfrm>
          <a:prstGeom prst="rect">
            <a:avLst/>
          </a:prstGeom>
        </p:spPr>
        <p:txBody>
          <a:bodyPr wrap="none">
            <a:spAutoFit/>
          </a:bodyPr>
          <a:lstStyle/>
          <a:p>
            <a:r>
              <a:rPr lang="en-US" dirty="0">
                <a:solidFill>
                  <a:srgbClr val="FFFFFF"/>
                </a:solidFill>
              </a:rPr>
              <a:t>20 November 2022</a:t>
            </a:r>
          </a:p>
        </p:txBody>
      </p:sp>
      <p:pic>
        <p:nvPicPr>
          <p:cNvPr id="11" name="Picture 10" descr="A blue and white logo&#10;&#10;Description automatically generated">
            <a:extLst>
              <a:ext uri="{FF2B5EF4-FFF2-40B4-BE49-F238E27FC236}">
                <a16:creationId xmlns:a16="http://schemas.microsoft.com/office/drawing/2014/main" id="{ABB8BF2F-6E82-25A0-B703-C24A42C5F6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9125" y="685800"/>
            <a:ext cx="1828800" cy="402566"/>
          </a:xfrm>
          <a:prstGeom prst="rect">
            <a:avLst/>
          </a:prstGeom>
        </p:spPr>
      </p:pic>
      <p:pic>
        <p:nvPicPr>
          <p:cNvPr id="5" name="Picture 4">
            <a:extLst>
              <a:ext uri="{FF2B5EF4-FFF2-40B4-BE49-F238E27FC236}">
                <a16:creationId xmlns:a16="http://schemas.microsoft.com/office/drawing/2014/main" id="{094BF891-3389-AA57-2DA2-4321D07D9B0F}"/>
              </a:ext>
            </a:extLst>
          </p:cNvPr>
          <p:cNvPicPr>
            <a:picLocks noChangeAspect="1"/>
          </p:cNvPicPr>
          <p:nvPr/>
        </p:nvPicPr>
        <p:blipFill>
          <a:blip r:embed="rId5"/>
          <a:stretch>
            <a:fillRect/>
          </a:stretch>
        </p:blipFill>
        <p:spPr>
          <a:xfrm>
            <a:off x="0" y="685800"/>
            <a:ext cx="9144000" cy="5486400"/>
          </a:xfrm>
          <a:prstGeom prst="rect">
            <a:avLst/>
          </a:prstGeom>
        </p:spPr>
      </p:pic>
      <p:pic>
        <p:nvPicPr>
          <p:cNvPr id="6" name="Picture 5" descr="A blue and white logo&#10;&#10;Description automatically generated">
            <a:extLst>
              <a:ext uri="{FF2B5EF4-FFF2-40B4-BE49-F238E27FC236}">
                <a16:creationId xmlns:a16="http://schemas.microsoft.com/office/drawing/2014/main" id="{0E7045F2-E726-2370-4CC9-28DAF98089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7" name="TextBox 6">
            <a:extLst>
              <a:ext uri="{FF2B5EF4-FFF2-40B4-BE49-F238E27FC236}">
                <a16:creationId xmlns:a16="http://schemas.microsoft.com/office/drawing/2014/main" id="{C16446B7-6B9B-296B-3898-D3B407C25538}"/>
              </a:ext>
            </a:extLst>
          </p:cNvPr>
          <p:cNvSpPr txBox="1"/>
          <p:nvPr/>
        </p:nvSpPr>
        <p:spPr>
          <a:xfrm>
            <a:off x="921228" y="3876804"/>
            <a:ext cx="7315200" cy="1077218"/>
          </a:xfrm>
          <a:prstGeom prst="rect">
            <a:avLst/>
          </a:prstGeom>
          <a:noFill/>
        </p:spPr>
        <p:txBody>
          <a:bodyPr wrap="square">
            <a:spAutoFit/>
          </a:bodyPr>
          <a:lstStyle/>
          <a:p>
            <a:pPr algn="ctr"/>
            <a:r>
              <a:rPr lang="en-US" sz="3200" b="1" dirty="0">
                <a:solidFill>
                  <a:schemeClr val="bg1"/>
                </a:solidFill>
              </a:rPr>
              <a:t>Exorcism can have a role to play </a:t>
            </a:r>
          </a:p>
          <a:p>
            <a:pPr algn="ctr"/>
            <a:r>
              <a:rPr lang="en-US" sz="3200" b="1" dirty="0">
                <a:solidFill>
                  <a:schemeClr val="bg1"/>
                </a:solidFill>
              </a:rPr>
              <a:t>in therapy</a:t>
            </a:r>
          </a:p>
        </p:txBody>
      </p:sp>
    </p:spTree>
    <p:extLst>
      <p:ext uri="{BB962C8B-B14F-4D97-AF65-F5344CB8AC3E}">
        <p14:creationId xmlns:p14="http://schemas.microsoft.com/office/powerpoint/2010/main" val="3399516448"/>
      </p:ext>
    </p:extLst>
  </p:cSld>
  <p:clrMapOvr>
    <a:masterClrMapping/>
  </p:clrMapOvr>
  <p:transition/>
</p:sld>
</file>

<file path=ppt/slides/slide367.xml><?xml version="1.0" encoding="utf-8"?>
<p:sld xmlns:a="http://schemas.openxmlformats.org/drawingml/2006/main" xmlns:r="http://schemas.openxmlformats.org/officeDocument/2006/relationships" xmlns:p="http://schemas.openxmlformats.org/presentationml/2006/main" showMasterSp="0">
  <p:cSld>
    <p:bg>
      <p:bgPr>
        <a:solidFill>
          <a:srgbClr val="BEBFB9"/>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346960" y="6540958"/>
            <a:ext cx="8440131" cy="200055"/>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https://i.guim.co.uk/img/static/sys-images/Guardian/Pix/pictures/2014/7/8/1404839913778/9af22656-1ea2-456a-8af7-03b69a266a1a-2060x1236.jpeg?width=620&amp;dpr=2&amp;s=none</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a:extLst>
              <a:ext uri="{FF2B5EF4-FFF2-40B4-BE49-F238E27FC236}">
                <a16:creationId xmlns:a16="http://schemas.microsoft.com/office/drawing/2014/main" id="{003F805A-22D3-E426-21FF-FB06B389F2F2}"/>
              </a:ext>
            </a:extLst>
          </p:cNvPr>
          <p:cNvPicPr>
            <a:picLocks noChangeAspect="1"/>
          </p:cNvPicPr>
          <p:nvPr/>
        </p:nvPicPr>
        <p:blipFill>
          <a:blip r:embed="rId4"/>
          <a:stretch>
            <a:fillRect/>
          </a:stretch>
        </p:blipFill>
        <p:spPr>
          <a:xfrm>
            <a:off x="0" y="685800"/>
            <a:ext cx="9144000" cy="5486400"/>
          </a:xfrm>
          <a:prstGeom prst="rect">
            <a:avLst/>
          </a:prstGeom>
        </p:spPr>
      </p:pic>
      <p:pic>
        <p:nvPicPr>
          <p:cNvPr id="5" name="Picture 4" descr="A blue and white logo&#10;&#10;Description automatically generated">
            <a:extLst>
              <a:ext uri="{FF2B5EF4-FFF2-40B4-BE49-F238E27FC236}">
                <a16:creationId xmlns:a16="http://schemas.microsoft.com/office/drawing/2014/main" id="{9424896D-BA5A-070E-130E-923255F017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1525" y="838200"/>
            <a:ext cx="1828800" cy="402566"/>
          </a:xfrm>
          <a:prstGeom prst="rect">
            <a:avLst/>
          </a:prstGeom>
        </p:spPr>
      </p:pic>
      <p:sp>
        <p:nvSpPr>
          <p:cNvPr id="6" name="Rectangle 5">
            <a:extLst>
              <a:ext uri="{FF2B5EF4-FFF2-40B4-BE49-F238E27FC236}">
                <a16:creationId xmlns:a16="http://schemas.microsoft.com/office/drawing/2014/main" id="{398C56F7-6945-5B66-9FB1-D3527B731F4E}"/>
              </a:ext>
            </a:extLst>
          </p:cNvPr>
          <p:cNvSpPr/>
          <p:nvPr/>
        </p:nvSpPr>
        <p:spPr>
          <a:xfrm>
            <a:off x="744631" y="1277657"/>
            <a:ext cx="1415772" cy="369332"/>
          </a:xfrm>
          <a:prstGeom prst="rect">
            <a:avLst/>
          </a:prstGeom>
          <a:solidFill>
            <a:srgbClr val="005689"/>
          </a:solid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9 July 2014</a:t>
            </a:r>
            <a:endPar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
        <p:nvSpPr>
          <p:cNvPr id="7" name="TextBox 6">
            <a:extLst>
              <a:ext uri="{FF2B5EF4-FFF2-40B4-BE49-F238E27FC236}">
                <a16:creationId xmlns:a16="http://schemas.microsoft.com/office/drawing/2014/main" id="{B7E85752-3329-7E01-E75A-8BC3BD086DB7}"/>
              </a:ext>
            </a:extLst>
          </p:cNvPr>
          <p:cNvSpPr txBox="1"/>
          <p:nvPr/>
        </p:nvSpPr>
        <p:spPr>
          <a:xfrm>
            <a:off x="921228" y="3876804"/>
            <a:ext cx="7315200" cy="1077218"/>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Arial" pitchFamily="34" charset="0"/>
                <a:ea typeface="+mn-ea"/>
                <a:cs typeface="+mn-cs"/>
              </a:rPr>
              <a:t>Pope Francis and the psychology of exorcism and possession</a:t>
            </a:r>
          </a:p>
        </p:txBody>
      </p:sp>
    </p:spTree>
    <p:extLst>
      <p:ext uri="{BB962C8B-B14F-4D97-AF65-F5344CB8AC3E}">
        <p14:creationId xmlns:p14="http://schemas.microsoft.com/office/powerpoint/2010/main" val="3446008429"/>
      </p:ext>
    </p:extLst>
  </p:cSld>
  <p:clrMapOvr>
    <a:masterClrMapping/>
  </p:clrMapOvr>
  <p:transition/>
</p:sld>
</file>

<file path=ppt/slides/slide36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237154" y="6540958"/>
            <a:ext cx="8659743"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https://www.huffingtonpost.com/entry/pope-francis-priests-exorcism_us_58d0674de4b0be71dcf76a81?ncid=APPLENEWS00001&amp;ec_carp=7124969481248896585</a:t>
            </a:r>
            <a:endParaRPr lang="en-US" sz="800" dirty="0">
              <a:solidFill>
                <a:srgbClr val="FFFFFF"/>
              </a:solidFill>
              <a:latin typeface="Verdana" pitchFamily="34" charset="0"/>
            </a:endParaRPr>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38" y="652463"/>
            <a:ext cx="7400925" cy="55530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588" y="442913"/>
            <a:ext cx="3571875" cy="419100"/>
          </a:xfrm>
          <a:prstGeom prst="rect">
            <a:avLst/>
          </a:prstGeom>
        </p:spPr>
      </p:pic>
      <p:sp>
        <p:nvSpPr>
          <p:cNvPr id="11" name="Rectangle 10"/>
          <p:cNvSpPr/>
          <p:nvPr/>
        </p:nvSpPr>
        <p:spPr>
          <a:xfrm>
            <a:off x="6193709" y="1681552"/>
            <a:ext cx="1723549" cy="369332"/>
          </a:xfrm>
          <a:prstGeom prst="rect">
            <a:avLst/>
          </a:prstGeom>
        </p:spPr>
        <p:txBody>
          <a:bodyPr wrap="none">
            <a:spAutoFit/>
          </a:bodyPr>
          <a:lstStyle/>
          <a:p>
            <a:r>
              <a:rPr lang="en-US" dirty="0">
                <a:solidFill>
                  <a:srgbClr val="000000"/>
                </a:solidFill>
              </a:rPr>
              <a:t>20 March 2017</a:t>
            </a:r>
          </a:p>
        </p:txBody>
      </p:sp>
      <p:sp>
        <p:nvSpPr>
          <p:cNvPr id="3" name="AutoShape 8">
            <a:extLst>
              <a:ext uri="{FF2B5EF4-FFF2-40B4-BE49-F238E27FC236}">
                <a16:creationId xmlns:a16="http://schemas.microsoft.com/office/drawing/2014/main" id="{CB6E4437-6620-9E07-2EB9-F930B3C85CCC}"/>
              </a:ext>
            </a:extLst>
          </p:cNvPr>
          <p:cNvSpPr>
            <a:spLocks noChangeArrowheads="1"/>
          </p:cNvSpPr>
          <p:nvPr/>
        </p:nvSpPr>
        <p:spPr bwMode="auto">
          <a:xfrm rot="8123121">
            <a:off x="5898221" y="1289846"/>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2DD657F7-1BB9-0A8B-8936-B8F6CF7F16AB}"/>
              </a:ext>
            </a:extLst>
          </p:cNvPr>
          <p:cNvSpPr/>
          <p:nvPr/>
        </p:nvSpPr>
        <p:spPr>
          <a:xfrm>
            <a:off x="6956223" y="2223436"/>
            <a:ext cx="1504383" cy="410998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90098948"/>
      </p:ext>
    </p:extLst>
  </p:cSld>
  <p:clrMapOvr>
    <a:masterClrMapping/>
  </p:clrMapOvr>
  <p:transition/>
</p:sld>
</file>

<file path=ppt/slides/slide36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06529" y="6540958"/>
            <a:ext cx="2920992"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https://www.bbc.com/news/world-europe-43697573</a:t>
            </a:r>
            <a:endParaRPr lang="en-US" sz="800" dirty="0">
              <a:solidFill>
                <a:srgbClr val="FFFFFF"/>
              </a:solidFill>
              <a:latin typeface="Verdana" pitchFamily="34" charset="0"/>
            </a:endParaRPr>
          </a:p>
        </p:txBody>
      </p:sp>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7313" y="338138"/>
            <a:ext cx="6429375" cy="61817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sp>
        <p:nvSpPr>
          <p:cNvPr id="4" name="Rectangle 3">
            <a:extLst>
              <a:ext uri="{FF2B5EF4-FFF2-40B4-BE49-F238E27FC236}">
                <a16:creationId xmlns:a16="http://schemas.microsoft.com/office/drawing/2014/main" id="{F80F8D47-BDF7-4B29-5614-76AF2A4210E5}"/>
              </a:ext>
            </a:extLst>
          </p:cNvPr>
          <p:cNvSpPr/>
          <p:nvPr/>
        </p:nvSpPr>
        <p:spPr bwMode="auto">
          <a:xfrm>
            <a:off x="5159141" y="1188009"/>
            <a:ext cx="1147541"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02238EB8-F16D-9B04-F4BC-02D3FB0B9894}"/>
              </a:ext>
            </a:extLst>
          </p:cNvPr>
          <p:cNvSpPr>
            <a:spLocks noChangeArrowheads="1"/>
          </p:cNvSpPr>
          <p:nvPr/>
        </p:nvSpPr>
        <p:spPr bwMode="auto">
          <a:xfrm rot="8123121">
            <a:off x="5674030" y="616880"/>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23004316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hlinkClick r:id="rId2"/>
            <a:extLst>
              <a:ext uri="{FF2B5EF4-FFF2-40B4-BE49-F238E27FC236}">
                <a16:creationId xmlns:a16="http://schemas.microsoft.com/office/drawing/2014/main" id="{8A862387-6FBE-EF2E-8FF8-43535DCD7E0D}"/>
              </a:ext>
            </a:extLst>
          </p:cNvPr>
          <p:cNvPicPr>
            <a:picLocks noChangeAspect="1"/>
          </p:cNvPicPr>
          <p:nvPr/>
        </p:nvPicPr>
        <p:blipFill>
          <a:blip r:embed="rId3"/>
          <a:stretch>
            <a:fillRect/>
          </a:stretch>
        </p:blipFill>
        <p:spPr>
          <a:xfrm>
            <a:off x="462015" y="-6594"/>
            <a:ext cx="8229600" cy="6610349"/>
          </a:xfrm>
          <a:prstGeom prst="rect">
            <a:avLst/>
          </a:prstGeom>
        </p:spPr>
      </p:pic>
      <p:sp>
        <p:nvSpPr>
          <p:cNvPr id="5" name="TextBox 4">
            <a:extLst>
              <a:ext uri="{FF2B5EF4-FFF2-40B4-BE49-F238E27FC236}">
                <a16:creationId xmlns:a16="http://schemas.microsoft.com/office/drawing/2014/main" id="{E804C90B-73CC-9EB4-5FB7-130839E5B54E}"/>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extLst>
                    <a:ext uri="{A12FA001-AC4F-418D-AE19-62706E023703}">
                      <ahyp:hlinkClr xmlns:ahyp="http://schemas.microsoft.com/office/drawing/2018/hyperlinkcolor" val="tx"/>
                    </a:ext>
                  </a:extLst>
                </a:hlinkClick>
              </a:rPr>
              <a:t>https://www.bbc.com/reel/video/p0bn70nw/nature-vs-nurture-how-your-genes-shape-who-you-are?ocid=ww.social.link.email</a:t>
            </a:r>
            <a:endParaRPr lang="en-US" sz="1100" dirty="0">
              <a:solidFill>
                <a:srgbClr val="FFFFFF"/>
              </a:solidFill>
            </a:endParaRPr>
          </a:p>
        </p:txBody>
      </p:sp>
      <p:pic>
        <p:nvPicPr>
          <p:cNvPr id="7" name="Picture 6" descr="A red and white sign with white letters&#10;&#10;Description automatically generated">
            <a:extLst>
              <a:ext uri="{FF2B5EF4-FFF2-40B4-BE49-F238E27FC236}">
                <a16:creationId xmlns:a16="http://schemas.microsoft.com/office/drawing/2014/main" id="{D234CFE7-64A3-B66D-5C03-822A85DAE1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58137" y="406866"/>
            <a:ext cx="1828800" cy="877824"/>
          </a:xfrm>
          <a:prstGeom prst="rect">
            <a:avLst/>
          </a:prstGeom>
        </p:spPr>
      </p:pic>
      <p:sp>
        <p:nvSpPr>
          <p:cNvPr id="8" name="TextBox 7">
            <a:extLst>
              <a:ext uri="{FF2B5EF4-FFF2-40B4-BE49-F238E27FC236}">
                <a16:creationId xmlns:a16="http://schemas.microsoft.com/office/drawing/2014/main" id="{AAB57FF2-0446-02FC-DBCA-CB88B1E50DAD}"/>
              </a:ext>
            </a:extLst>
          </p:cNvPr>
          <p:cNvSpPr txBox="1"/>
          <p:nvPr/>
        </p:nvSpPr>
        <p:spPr>
          <a:xfrm>
            <a:off x="3547551" y="1328818"/>
            <a:ext cx="2106648" cy="369332"/>
          </a:xfrm>
          <a:prstGeom prst="rect">
            <a:avLst/>
          </a:prstGeom>
          <a:noFill/>
        </p:spPr>
        <p:txBody>
          <a:bodyPr wrap="square">
            <a:spAutoFit/>
          </a:bodyPr>
          <a:lstStyle/>
          <a:p>
            <a:r>
              <a:rPr lang="en-US" dirty="0">
                <a:solidFill>
                  <a:srgbClr val="FFFFFF"/>
                </a:solidFill>
              </a:rPr>
              <a:t>23 February 2023</a:t>
            </a:r>
          </a:p>
        </p:txBody>
      </p:sp>
    </p:spTree>
    <p:extLst>
      <p:ext uri="{BB962C8B-B14F-4D97-AF65-F5344CB8AC3E}">
        <p14:creationId xmlns:p14="http://schemas.microsoft.com/office/powerpoint/2010/main" val="4068744056"/>
      </p:ext>
    </p:extLst>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684012" y="6540958"/>
            <a:ext cx="578395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https://www.theguardian.com/world/2022/jun/09/irish-exorcist-extra-help-people-oppressed-by-evil-spirits</a:t>
            </a:r>
            <a:endParaRPr lang="en-US" sz="800" dirty="0">
              <a:solidFill>
                <a:srgbClr val="FFFFFF"/>
              </a:solidFill>
              <a:latin typeface="Verdana"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1685" y="846143"/>
            <a:ext cx="1270000" cy="609600"/>
          </a:xfrm>
          <a:prstGeom prst="rect">
            <a:avLst/>
          </a:prstGeom>
        </p:spPr>
      </p:pic>
      <p:sp>
        <p:nvSpPr>
          <p:cNvPr id="8" name="Rectangle 7"/>
          <p:cNvSpPr/>
          <p:nvPr/>
        </p:nvSpPr>
        <p:spPr>
          <a:xfrm>
            <a:off x="1401474" y="1188009"/>
            <a:ext cx="1868845" cy="369332"/>
          </a:xfrm>
          <a:prstGeom prst="rect">
            <a:avLst/>
          </a:prstGeom>
          <a:solidFill>
            <a:srgbClr val="FFFFFF"/>
          </a:solidFill>
        </p:spPr>
        <p:txBody>
          <a:bodyPr wrap="none">
            <a:spAutoFit/>
          </a:bodyPr>
          <a:lstStyle/>
          <a:p>
            <a:r>
              <a:rPr kumimoji="1" lang="en-US" b="1" dirty="0">
                <a:solidFill>
                  <a:srgbClr val="000000"/>
                </a:solidFill>
                <a:latin typeface="Arial" charset="0"/>
              </a:rPr>
              <a:t>17 August 2018</a:t>
            </a:r>
            <a:endParaRPr lang="en-US" dirty="0">
              <a:solidFill>
                <a:srgbClr val="000000"/>
              </a:solidFill>
            </a:endParaRPr>
          </a:p>
        </p:txBody>
      </p:sp>
      <p:pic>
        <p:nvPicPr>
          <p:cNvPr id="4" name="Picture 3">
            <a:extLst>
              <a:ext uri="{FF2B5EF4-FFF2-40B4-BE49-F238E27FC236}">
                <a16:creationId xmlns:a16="http://schemas.microsoft.com/office/drawing/2014/main" id="{F11A4B19-3DDC-460E-A1B1-F80017066B22}"/>
              </a:ext>
            </a:extLst>
          </p:cNvPr>
          <p:cNvPicPr>
            <a:picLocks noChangeAspect="1"/>
          </p:cNvPicPr>
          <p:nvPr/>
        </p:nvPicPr>
        <p:blipFill>
          <a:blip r:embed="rId5"/>
          <a:stretch>
            <a:fillRect/>
          </a:stretch>
        </p:blipFill>
        <p:spPr>
          <a:xfrm>
            <a:off x="1378368" y="520065"/>
            <a:ext cx="6400800" cy="5976068"/>
          </a:xfrm>
          <a:prstGeom prst="rect">
            <a:avLst/>
          </a:prstGeom>
        </p:spPr>
      </p:pic>
      <p:pic>
        <p:nvPicPr>
          <p:cNvPr id="5" name="Picture 4" descr="A blue and white logo&#10;&#10;Description automatically generated">
            <a:extLst>
              <a:ext uri="{FF2B5EF4-FFF2-40B4-BE49-F238E27FC236}">
                <a16:creationId xmlns:a16="http://schemas.microsoft.com/office/drawing/2014/main" id="{B37D6ADF-3441-D271-F9AA-17CDCDE807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650953" y="1003450"/>
            <a:ext cx="1828800" cy="402566"/>
          </a:xfrm>
          <a:prstGeom prst="rect">
            <a:avLst/>
          </a:prstGeom>
        </p:spPr>
      </p:pic>
      <p:sp>
        <p:nvSpPr>
          <p:cNvPr id="6" name="Rectangle 5">
            <a:extLst>
              <a:ext uri="{FF2B5EF4-FFF2-40B4-BE49-F238E27FC236}">
                <a16:creationId xmlns:a16="http://schemas.microsoft.com/office/drawing/2014/main" id="{A66449EC-2379-9EF2-71E4-D3CC8F3B3E0A}"/>
              </a:ext>
            </a:extLst>
          </p:cNvPr>
          <p:cNvSpPr/>
          <p:nvPr/>
        </p:nvSpPr>
        <p:spPr>
          <a:xfrm>
            <a:off x="6847196" y="1401953"/>
            <a:ext cx="1454244" cy="369332"/>
          </a:xfrm>
          <a:prstGeom prst="rect">
            <a:avLst/>
          </a:prstGeom>
        </p:spPr>
        <p:txBody>
          <a:bodyPr wrap="none">
            <a:spAutoFit/>
          </a:bodyPr>
          <a:lstStyle/>
          <a:p>
            <a:r>
              <a:rPr lang="en-US" dirty="0">
                <a:solidFill>
                  <a:srgbClr val="000000"/>
                </a:solidFill>
              </a:rPr>
              <a:t>9 June 2022</a:t>
            </a:r>
          </a:p>
        </p:txBody>
      </p:sp>
      <p:sp>
        <p:nvSpPr>
          <p:cNvPr id="2" name="AutoShape 8">
            <a:extLst>
              <a:ext uri="{FF2B5EF4-FFF2-40B4-BE49-F238E27FC236}">
                <a16:creationId xmlns:a16="http://schemas.microsoft.com/office/drawing/2014/main" id="{29BA0E5A-FD67-7CDD-C9B0-5A42463E596E}"/>
              </a:ext>
            </a:extLst>
          </p:cNvPr>
          <p:cNvSpPr>
            <a:spLocks noChangeArrowheads="1"/>
          </p:cNvSpPr>
          <p:nvPr/>
        </p:nvSpPr>
        <p:spPr bwMode="auto">
          <a:xfrm rot="7705331">
            <a:off x="6843607" y="1004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160104915"/>
      </p:ext>
    </p:extLst>
  </p:cSld>
  <p:clrMapOvr>
    <a:masterClrMapping/>
  </p:clrMapOvr>
  <p:transition/>
</p:sld>
</file>

<file path=ppt/slides/slide371.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21960" y="6540958"/>
            <a:ext cx="6090130"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http://www.telegraph.co.uk/news/2016/09/26/leading-us-exorcists-explain-huge-increase-in-demand-for-the-rit/</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00300" y="442913"/>
            <a:ext cx="4343400" cy="5972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9502" y="930494"/>
            <a:ext cx="1571625" cy="352425"/>
          </a:xfrm>
          <a:prstGeom prst="rect">
            <a:avLst/>
          </a:prstGeom>
        </p:spPr>
      </p:pic>
      <p:sp>
        <p:nvSpPr>
          <p:cNvPr id="5" name="Rectangle 4"/>
          <p:cNvSpPr/>
          <p:nvPr/>
        </p:nvSpPr>
        <p:spPr>
          <a:xfrm>
            <a:off x="4281720" y="5212189"/>
            <a:ext cx="2274982" cy="369332"/>
          </a:xfrm>
          <a:prstGeom prst="rect">
            <a:avLst/>
          </a:prstGeom>
        </p:spPr>
        <p:txBody>
          <a:bodyPr wrap="none">
            <a:spAutoFit/>
          </a:bodyPr>
          <a:lstStyle/>
          <a:p>
            <a:r>
              <a:rPr kumimoji="1" lang="en-US" b="1" dirty="0">
                <a:solidFill>
                  <a:srgbClr val="000000"/>
                </a:solidFill>
                <a:latin typeface="Arial" charset="0"/>
              </a:rPr>
              <a:t>26 September 2016</a:t>
            </a:r>
            <a:endParaRPr lang="en-US" dirty="0">
              <a:solidFill>
                <a:srgbClr val="000000"/>
              </a:solidFill>
            </a:endParaRPr>
          </a:p>
        </p:txBody>
      </p:sp>
      <p:sp>
        <p:nvSpPr>
          <p:cNvPr id="3" name="AutoShape 8">
            <a:extLst>
              <a:ext uri="{FF2B5EF4-FFF2-40B4-BE49-F238E27FC236}">
                <a16:creationId xmlns:a16="http://schemas.microsoft.com/office/drawing/2014/main" id="{FFCF9F71-9B7E-7F6D-45D0-76641585D9FF}"/>
              </a:ext>
            </a:extLst>
          </p:cNvPr>
          <p:cNvSpPr>
            <a:spLocks noChangeArrowheads="1"/>
          </p:cNvSpPr>
          <p:nvPr/>
        </p:nvSpPr>
        <p:spPr bwMode="auto">
          <a:xfrm rot="7705331">
            <a:off x="6703907" y="1106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85319870"/>
      </p:ext>
    </p:extLst>
  </p:cSld>
  <p:clrMapOvr>
    <a:masterClrMapping/>
  </p:clrMapOvr>
  <p:transition/>
</p:sld>
</file>

<file path=ppt/slides/slide37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040805" y="6395818"/>
            <a:ext cx="3052439"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http://news.bbc.co.uk/1/hi/world/europe/4272689.stm</a:t>
            </a:r>
            <a:endParaRPr lang="en-US" sz="800" dirty="0">
              <a:solidFill>
                <a:srgbClr val="FFFFFF"/>
              </a:solidFill>
              <a:latin typeface="Verdana" pitchFamily="34" charset="0"/>
            </a:endParaRPr>
          </a:p>
        </p:txBody>
      </p:sp>
      <p:pic>
        <p:nvPicPr>
          <p:cNvPr id="463875" name="Picture 3"/>
          <p:cNvPicPr>
            <a:picLocks noChangeAspect="1" noChangeArrowheads="1"/>
          </p:cNvPicPr>
          <p:nvPr/>
        </p:nvPicPr>
        <p:blipFill>
          <a:blip r:embed="rId4" cstate="print"/>
          <a:srcRect/>
          <a:stretch>
            <a:fillRect/>
          </a:stretch>
        </p:blipFill>
        <p:spPr bwMode="auto">
          <a:xfrm>
            <a:off x="900113" y="635000"/>
            <a:ext cx="7315200" cy="5486400"/>
          </a:xfrm>
          <a:prstGeom prst="rect">
            <a:avLst/>
          </a:prstGeom>
          <a:noFill/>
          <a:ln w="9525">
            <a:noFill/>
            <a:miter lim="800000"/>
            <a:headEnd/>
            <a:tailEnd/>
          </a:ln>
        </p:spPr>
      </p:pic>
      <p:sp>
        <p:nvSpPr>
          <p:cNvPr id="3" name="Rectangle 2">
            <a:extLst>
              <a:ext uri="{FF2B5EF4-FFF2-40B4-BE49-F238E27FC236}">
                <a16:creationId xmlns:a16="http://schemas.microsoft.com/office/drawing/2014/main" id="{C85993FF-8D95-DD8A-D6FA-993A3F555AAF}"/>
              </a:ext>
            </a:extLst>
          </p:cNvPr>
          <p:cNvSpPr/>
          <p:nvPr/>
        </p:nvSpPr>
        <p:spPr bwMode="auto">
          <a:xfrm>
            <a:off x="4847771" y="1703672"/>
            <a:ext cx="1591530" cy="2044588"/>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Freeform 1">
            <a:extLst>
              <a:ext uri="{FF2B5EF4-FFF2-40B4-BE49-F238E27FC236}">
                <a16:creationId xmlns:a16="http://schemas.microsoft.com/office/drawing/2014/main" id="{B3865808-EDE9-2FF9-4C6A-BD27771AB866}"/>
              </a:ext>
            </a:extLst>
          </p:cNvPr>
          <p:cNvSpPr/>
          <p:nvPr/>
        </p:nvSpPr>
        <p:spPr bwMode="auto">
          <a:xfrm>
            <a:off x="3119153" y="2917371"/>
            <a:ext cx="1728618" cy="696686"/>
          </a:xfrm>
          <a:custGeom>
            <a:avLst/>
            <a:gdLst>
              <a:gd name="connsiteX0" fmla="*/ 828733 w 1728618"/>
              <a:gd name="connsiteY0" fmla="*/ 653143 h 696686"/>
              <a:gd name="connsiteX1" fmla="*/ 1046447 w 1728618"/>
              <a:gd name="connsiteY1" fmla="*/ 682171 h 696686"/>
              <a:gd name="connsiteX2" fmla="*/ 1394790 w 1728618"/>
              <a:gd name="connsiteY2" fmla="*/ 667657 h 696686"/>
              <a:gd name="connsiteX3" fmla="*/ 1481876 w 1728618"/>
              <a:gd name="connsiteY3" fmla="*/ 609600 h 696686"/>
              <a:gd name="connsiteX4" fmla="*/ 1568961 w 1728618"/>
              <a:gd name="connsiteY4" fmla="*/ 580571 h 696686"/>
              <a:gd name="connsiteX5" fmla="*/ 1612504 w 1728618"/>
              <a:gd name="connsiteY5" fmla="*/ 566057 h 696686"/>
              <a:gd name="connsiteX6" fmla="*/ 1656047 w 1728618"/>
              <a:gd name="connsiteY6" fmla="*/ 551543 h 696686"/>
              <a:gd name="connsiteX7" fmla="*/ 1728618 w 1728618"/>
              <a:gd name="connsiteY7" fmla="*/ 420914 h 696686"/>
              <a:gd name="connsiteX8" fmla="*/ 1685076 w 1728618"/>
              <a:gd name="connsiteY8" fmla="*/ 261257 h 696686"/>
              <a:gd name="connsiteX9" fmla="*/ 1641533 w 1728618"/>
              <a:gd name="connsiteY9" fmla="*/ 232228 h 696686"/>
              <a:gd name="connsiteX10" fmla="*/ 1568961 w 1728618"/>
              <a:gd name="connsiteY10" fmla="*/ 159657 h 696686"/>
              <a:gd name="connsiteX11" fmla="*/ 1481876 w 1728618"/>
              <a:gd name="connsiteY11" fmla="*/ 130628 h 696686"/>
              <a:gd name="connsiteX12" fmla="*/ 1438333 w 1728618"/>
              <a:gd name="connsiteY12" fmla="*/ 101600 h 696686"/>
              <a:gd name="connsiteX13" fmla="*/ 1394790 w 1728618"/>
              <a:gd name="connsiteY13" fmla="*/ 87086 h 696686"/>
              <a:gd name="connsiteX14" fmla="*/ 1191590 w 1728618"/>
              <a:gd name="connsiteY14" fmla="*/ 58057 h 696686"/>
              <a:gd name="connsiteX15" fmla="*/ 1089990 w 1728618"/>
              <a:gd name="connsiteY15" fmla="*/ 43543 h 696686"/>
              <a:gd name="connsiteX16" fmla="*/ 944847 w 1728618"/>
              <a:gd name="connsiteY16" fmla="*/ 29028 h 696686"/>
              <a:gd name="connsiteX17" fmla="*/ 770676 w 1728618"/>
              <a:gd name="connsiteY17" fmla="*/ 0 h 696686"/>
              <a:gd name="connsiteX18" fmla="*/ 306218 w 1728618"/>
              <a:gd name="connsiteY18" fmla="*/ 14514 h 696686"/>
              <a:gd name="connsiteX19" fmla="*/ 117533 w 1728618"/>
              <a:gd name="connsiteY19" fmla="*/ 58057 h 696686"/>
              <a:gd name="connsiteX20" fmla="*/ 59476 w 1728618"/>
              <a:gd name="connsiteY20" fmla="*/ 159657 h 696686"/>
              <a:gd name="connsiteX21" fmla="*/ 30447 w 1728618"/>
              <a:gd name="connsiteY21" fmla="*/ 203200 h 696686"/>
              <a:gd name="connsiteX22" fmla="*/ 15933 w 1728618"/>
              <a:gd name="connsiteY22" fmla="*/ 406400 h 696686"/>
              <a:gd name="connsiteX23" fmla="*/ 30447 w 1728618"/>
              <a:gd name="connsiteY23" fmla="*/ 449943 h 696686"/>
              <a:gd name="connsiteX24" fmla="*/ 117533 w 1728618"/>
              <a:gd name="connsiteY24" fmla="*/ 537028 h 696686"/>
              <a:gd name="connsiteX25" fmla="*/ 146561 w 1728618"/>
              <a:gd name="connsiteY25" fmla="*/ 580571 h 696686"/>
              <a:gd name="connsiteX26" fmla="*/ 262676 w 1728618"/>
              <a:gd name="connsiteY26" fmla="*/ 609600 h 696686"/>
              <a:gd name="connsiteX27" fmla="*/ 552961 w 1728618"/>
              <a:gd name="connsiteY27" fmla="*/ 638628 h 696686"/>
              <a:gd name="connsiteX28" fmla="*/ 669076 w 1728618"/>
              <a:gd name="connsiteY28" fmla="*/ 667657 h 696686"/>
              <a:gd name="connsiteX29" fmla="*/ 770676 w 1728618"/>
              <a:gd name="connsiteY29" fmla="*/ 696686 h 696686"/>
              <a:gd name="connsiteX30" fmla="*/ 988390 w 1728618"/>
              <a:gd name="connsiteY30" fmla="*/ 682171 h 696686"/>
              <a:gd name="connsiteX31" fmla="*/ 1060961 w 1728618"/>
              <a:gd name="connsiteY31" fmla="*/ 667657 h 6966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1728618" h="696686">
                <a:moveTo>
                  <a:pt x="828733" y="653143"/>
                </a:moveTo>
                <a:cubicBezTo>
                  <a:pt x="905935" y="668583"/>
                  <a:pt x="961601" y="682171"/>
                  <a:pt x="1046447" y="682171"/>
                </a:cubicBezTo>
                <a:cubicBezTo>
                  <a:pt x="1162662" y="682171"/>
                  <a:pt x="1278676" y="672495"/>
                  <a:pt x="1394790" y="667657"/>
                </a:cubicBezTo>
                <a:cubicBezTo>
                  <a:pt x="1538836" y="619643"/>
                  <a:pt x="1318801" y="700198"/>
                  <a:pt x="1481876" y="609600"/>
                </a:cubicBezTo>
                <a:cubicBezTo>
                  <a:pt x="1508624" y="594740"/>
                  <a:pt x="1539933" y="590247"/>
                  <a:pt x="1568961" y="580571"/>
                </a:cubicBezTo>
                <a:lnTo>
                  <a:pt x="1612504" y="566057"/>
                </a:lnTo>
                <a:lnTo>
                  <a:pt x="1656047" y="551543"/>
                </a:lnTo>
                <a:cubicBezTo>
                  <a:pt x="1722591" y="451727"/>
                  <a:pt x="1703072" y="497555"/>
                  <a:pt x="1728618" y="420914"/>
                </a:cubicBezTo>
                <a:cubicBezTo>
                  <a:pt x="1720033" y="352230"/>
                  <a:pt x="1732121" y="308303"/>
                  <a:pt x="1685076" y="261257"/>
                </a:cubicBezTo>
                <a:cubicBezTo>
                  <a:pt x="1672741" y="248922"/>
                  <a:pt x="1656047" y="241904"/>
                  <a:pt x="1641533" y="232228"/>
                </a:cubicBezTo>
                <a:cubicBezTo>
                  <a:pt x="1615051" y="192506"/>
                  <a:pt x="1614795" y="180028"/>
                  <a:pt x="1568961" y="159657"/>
                </a:cubicBezTo>
                <a:cubicBezTo>
                  <a:pt x="1541000" y="147230"/>
                  <a:pt x="1507336" y="147601"/>
                  <a:pt x="1481876" y="130628"/>
                </a:cubicBezTo>
                <a:cubicBezTo>
                  <a:pt x="1467362" y="120952"/>
                  <a:pt x="1453935" y="109401"/>
                  <a:pt x="1438333" y="101600"/>
                </a:cubicBezTo>
                <a:cubicBezTo>
                  <a:pt x="1424649" y="94758"/>
                  <a:pt x="1409501" y="91289"/>
                  <a:pt x="1394790" y="87086"/>
                </a:cubicBezTo>
                <a:cubicBezTo>
                  <a:pt x="1304810" y="61377"/>
                  <a:pt x="1319417" y="73095"/>
                  <a:pt x="1191590" y="58057"/>
                </a:cubicBezTo>
                <a:cubicBezTo>
                  <a:pt x="1157614" y="54060"/>
                  <a:pt x="1123966" y="47540"/>
                  <a:pt x="1089990" y="43543"/>
                </a:cubicBezTo>
                <a:cubicBezTo>
                  <a:pt x="1041701" y="37862"/>
                  <a:pt x="993023" y="35598"/>
                  <a:pt x="944847" y="29028"/>
                </a:cubicBezTo>
                <a:cubicBezTo>
                  <a:pt x="886529" y="21076"/>
                  <a:pt x="770676" y="0"/>
                  <a:pt x="770676" y="0"/>
                </a:cubicBezTo>
                <a:cubicBezTo>
                  <a:pt x="615857" y="4838"/>
                  <a:pt x="460719" y="3478"/>
                  <a:pt x="306218" y="14514"/>
                </a:cubicBezTo>
                <a:cubicBezTo>
                  <a:pt x="224695" y="20337"/>
                  <a:pt x="183504" y="36067"/>
                  <a:pt x="117533" y="58057"/>
                </a:cubicBezTo>
                <a:cubicBezTo>
                  <a:pt x="46808" y="164143"/>
                  <a:pt x="133136" y="30752"/>
                  <a:pt x="59476" y="159657"/>
                </a:cubicBezTo>
                <a:cubicBezTo>
                  <a:pt x="50821" y="174803"/>
                  <a:pt x="40123" y="188686"/>
                  <a:pt x="30447" y="203200"/>
                </a:cubicBezTo>
                <a:cubicBezTo>
                  <a:pt x="-6693" y="314618"/>
                  <a:pt x="-7762" y="276078"/>
                  <a:pt x="15933" y="406400"/>
                </a:cubicBezTo>
                <a:cubicBezTo>
                  <a:pt x="18670" y="421453"/>
                  <a:pt x="21054" y="437866"/>
                  <a:pt x="30447" y="449943"/>
                </a:cubicBezTo>
                <a:cubicBezTo>
                  <a:pt x="55651" y="482348"/>
                  <a:pt x="94762" y="502870"/>
                  <a:pt x="117533" y="537028"/>
                </a:cubicBezTo>
                <a:cubicBezTo>
                  <a:pt x="127209" y="551542"/>
                  <a:pt x="130959" y="572770"/>
                  <a:pt x="146561" y="580571"/>
                </a:cubicBezTo>
                <a:cubicBezTo>
                  <a:pt x="182245" y="598413"/>
                  <a:pt x="224827" y="596984"/>
                  <a:pt x="262676" y="609600"/>
                </a:cubicBezTo>
                <a:cubicBezTo>
                  <a:pt x="384380" y="650168"/>
                  <a:pt x="290945" y="623216"/>
                  <a:pt x="552961" y="638628"/>
                </a:cubicBezTo>
                <a:cubicBezTo>
                  <a:pt x="700514" y="668140"/>
                  <a:pt x="564932" y="637902"/>
                  <a:pt x="669076" y="667657"/>
                </a:cubicBezTo>
                <a:cubicBezTo>
                  <a:pt x="796624" y="704099"/>
                  <a:pt x="666295" y="661891"/>
                  <a:pt x="770676" y="696686"/>
                </a:cubicBezTo>
                <a:cubicBezTo>
                  <a:pt x="843247" y="691848"/>
                  <a:pt x="916102" y="690203"/>
                  <a:pt x="988390" y="682171"/>
                </a:cubicBezTo>
                <a:cubicBezTo>
                  <a:pt x="1146551" y="664597"/>
                  <a:pt x="949950" y="667657"/>
                  <a:pt x="1060961" y="667657"/>
                </a:cubicBezTo>
              </a:path>
            </a:pathLst>
          </a:custGeom>
          <a:noFill/>
          <a:ln w="76200" cap="flat" cmpd="sng" algn="ctr">
            <a:solidFill>
              <a:srgbClr val="C0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3">
            <a:extLst>
              <a:ext uri="{FF2B5EF4-FFF2-40B4-BE49-F238E27FC236}">
                <a16:creationId xmlns:a16="http://schemas.microsoft.com/office/drawing/2014/main" id="{37A62EBF-EC41-3D15-A6BB-ACB7DE7E4160}"/>
              </a:ext>
            </a:extLst>
          </p:cNvPr>
          <p:cNvSpPr txBox="1">
            <a:spLocks noChangeArrowheads="1"/>
          </p:cNvSpPr>
          <p:nvPr/>
        </p:nvSpPr>
        <p:spPr bwMode="auto">
          <a:xfrm>
            <a:off x="1132790" y="3748260"/>
            <a:ext cx="6858000" cy="1569660"/>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In 2005 His Holiness Pope John Paul II increased efforts to train Roman Catholic priests in exorcism . . .</a:t>
            </a:r>
            <a:endParaRPr lang="en-US" sz="2400" b="1" dirty="0">
              <a:solidFill>
                <a:srgbClr val="003300"/>
              </a:solidFill>
            </a:endParaRPr>
          </a:p>
        </p:txBody>
      </p:sp>
    </p:spTree>
    <p:extLst>
      <p:ext uri="{BB962C8B-B14F-4D97-AF65-F5344CB8AC3E}">
        <p14:creationId xmlns:p14="http://schemas.microsoft.com/office/powerpoint/2010/main" val="2683357221"/>
      </p:ext>
    </p:extLst>
  </p:cSld>
  <p:clrMapOvr>
    <a:masterClrMapping/>
  </p:clrMapOvr>
  <p:transition/>
</p:sld>
</file>

<file path=ppt/slides/slide37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6386" name="Picture 2" descr="https://upload.wikimedia.org/wikipedia/commons/thumb/0/02/Canterbury_Cathedral_-_Portal_Nave_Cross-spire.jpeg/1169px-Canterbury_Cathedral_-_Portal_Nave_Cross-spire.jpe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92" y="205698"/>
            <a:ext cx="8320064" cy="64008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546591" y="6229134"/>
            <a:ext cx="2015295" cy="307777"/>
          </a:xfrm>
          <a:prstGeom prst="rect">
            <a:avLst/>
          </a:prstGeom>
        </p:spPr>
        <p:txBody>
          <a:bodyPr wrap="none">
            <a:spAutoFit/>
          </a:bodyPr>
          <a:lstStyle/>
          <a:p>
            <a:r>
              <a:rPr lang="en-US" sz="1400" b="1" dirty="0">
                <a:solidFill>
                  <a:srgbClr val="FFFFFF"/>
                </a:solidFill>
              </a:rPr>
              <a:t>Canterbury Cathedral</a:t>
            </a:r>
          </a:p>
        </p:txBody>
      </p:sp>
      <p:sp>
        <p:nvSpPr>
          <p:cNvPr id="3" name="Rectangle 2"/>
          <p:cNvSpPr/>
          <p:nvPr/>
        </p:nvSpPr>
        <p:spPr>
          <a:xfrm>
            <a:off x="2286002" y="6606277"/>
            <a:ext cx="4572000" cy="215444"/>
          </a:xfrm>
          <a:prstGeom prst="rect">
            <a:avLst/>
          </a:prstGeom>
        </p:spPr>
        <p:txBody>
          <a:bodyPr>
            <a:spAutoFit/>
          </a:bodyPr>
          <a:lstStyle/>
          <a:p>
            <a:pPr algn="ctr"/>
            <a:r>
              <a:rPr lang="en-US" sz="800" dirty="0">
                <a:solidFill>
                  <a:srgbClr val="FFFFFF"/>
                </a:solidFill>
                <a:hlinkClick r:id="rId4"/>
              </a:rPr>
              <a:t>https://en.wikipedia.org/wiki/Canterbury_Cathedral</a:t>
            </a:r>
            <a:endParaRPr lang="en-US" sz="800" dirty="0">
              <a:solidFill>
                <a:srgbClr val="FFFFFF"/>
              </a:solidFill>
            </a:endParaRPr>
          </a:p>
        </p:txBody>
      </p:sp>
      <p:sp>
        <p:nvSpPr>
          <p:cNvPr id="8" name="Rectangle 3"/>
          <p:cNvSpPr txBox="1">
            <a:spLocks noChangeArrowheads="1"/>
          </p:cNvSpPr>
          <p:nvPr/>
        </p:nvSpPr>
        <p:spPr bwMode="auto">
          <a:xfrm>
            <a:off x="886052" y="4140138"/>
            <a:ext cx="7358062" cy="1200329"/>
          </a:xfrm>
          <a:prstGeom prst="rect">
            <a:avLst/>
          </a:prstGeom>
          <a:solidFill>
            <a:srgbClr val="FFFFFF"/>
          </a:solidFill>
          <a:ln w="76200">
            <a:solidFill>
              <a:srgbClr val="FFC000"/>
            </a:solidFill>
            <a:miter lim="800000"/>
            <a:headEnd/>
            <a:tailEnd/>
          </a:ln>
        </p:spPr>
        <p:txBody>
          <a:bodyPr vert="horz" wrap="square" lIns="228600" tIns="45720" rIns="228600" bIns="4572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2400" b="1" kern="0" dirty="0">
                <a:solidFill>
                  <a:srgbClr val="000000"/>
                </a:solidFill>
                <a:latin typeface="Arial" charset="0"/>
              </a:rPr>
              <a:t>each diocese in the Church of England provides a priest to exorcise demons . . .</a:t>
            </a:r>
          </a:p>
        </p:txBody>
      </p:sp>
    </p:spTree>
    <p:extLst>
      <p:ext uri="{BB962C8B-B14F-4D97-AF65-F5344CB8AC3E}">
        <p14:creationId xmlns:p14="http://schemas.microsoft.com/office/powerpoint/2010/main" val="4253972978"/>
      </p:ext>
    </p:extLst>
  </p:cSld>
  <p:clrMapOvr>
    <a:masterClrMapping/>
  </p:clrMapOvr>
  <p:transition/>
</p:sld>
</file>

<file path=ppt/slides/slide37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0242" name="Picture 2"/>
          <p:cNvPicPr>
            <a:picLocks noChangeAspect="1" noChangeArrowheads="1"/>
          </p:cNvPicPr>
          <p:nvPr/>
        </p:nvPicPr>
        <p:blipFill>
          <a:blip r:embed="rId4" cstate="print"/>
          <a:srcRect/>
          <a:stretch>
            <a:fillRect/>
          </a:stretch>
        </p:blipFill>
        <p:spPr bwMode="auto">
          <a:xfrm>
            <a:off x="682169" y="1146629"/>
            <a:ext cx="7772400" cy="4857750"/>
          </a:xfrm>
          <a:prstGeom prst="rect">
            <a:avLst/>
          </a:prstGeom>
          <a:noFill/>
          <a:ln w="9525">
            <a:noFill/>
            <a:miter lim="800000"/>
            <a:headEnd/>
            <a:tailEnd/>
          </a:ln>
        </p:spPr>
      </p:pic>
      <p:sp>
        <p:nvSpPr>
          <p:cNvPr id="5" name="Rounded Rectangle 4"/>
          <p:cNvSpPr/>
          <p:nvPr/>
        </p:nvSpPr>
        <p:spPr bwMode="auto">
          <a:xfrm>
            <a:off x="2046518" y="5050972"/>
            <a:ext cx="3991429" cy="508000"/>
          </a:xfrm>
          <a:prstGeom prst="roundRect">
            <a:avLst/>
          </a:prstGeom>
          <a:noFill/>
          <a:ln w="76200" cap="flat" cmpd="sng" algn="ctr">
            <a:solidFill>
              <a:srgbClr val="BADDE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hangingPunct="0"/>
            <a:endParaRPr kumimoji="1" lang="en-US" sz="6600" b="1" i="1">
              <a:solidFill>
                <a:srgbClr val="FF0000"/>
              </a:solidFill>
              <a:latin typeface="Arial" charset="0"/>
            </a:endParaRPr>
          </a:p>
        </p:txBody>
      </p:sp>
      <p:sp>
        <p:nvSpPr>
          <p:cNvPr id="3" name="Rectangle 2">
            <a:extLst>
              <a:ext uri="{FF2B5EF4-FFF2-40B4-BE49-F238E27FC236}">
                <a16:creationId xmlns:a16="http://schemas.microsoft.com/office/drawing/2014/main" id="{C385471E-76A0-8EAC-366A-AA39DA9E6EF5}"/>
              </a:ext>
            </a:extLst>
          </p:cNvPr>
          <p:cNvSpPr/>
          <p:nvPr/>
        </p:nvSpPr>
        <p:spPr bwMode="auto">
          <a:xfrm>
            <a:off x="6143824" y="3282213"/>
            <a:ext cx="2182028" cy="247728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4" name="AutoShape 8">
            <a:extLst>
              <a:ext uri="{FF2B5EF4-FFF2-40B4-BE49-F238E27FC236}">
                <a16:creationId xmlns:a16="http://schemas.microsoft.com/office/drawing/2014/main" id="{8D7629BB-DDCE-BF29-8E3B-2B48CF3CEFBB}"/>
              </a:ext>
            </a:extLst>
          </p:cNvPr>
          <p:cNvSpPr>
            <a:spLocks noChangeArrowheads="1"/>
          </p:cNvSpPr>
          <p:nvPr/>
        </p:nvSpPr>
        <p:spPr bwMode="auto">
          <a:xfrm rot="7020804">
            <a:off x="60943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77967229"/>
      </p:ext>
    </p:extLst>
  </p:cSld>
  <p:clrMapOvr>
    <a:masterClrMapping/>
  </p:clrMapOvr>
  <p:transition/>
</p:sld>
</file>

<file path=ppt/slides/slide3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 name="Text Box 2"/>
          <p:cNvSpPr txBox="1">
            <a:spLocks noChangeArrowheads="1"/>
          </p:cNvSpPr>
          <p:nvPr/>
        </p:nvSpPr>
        <p:spPr bwMode="auto">
          <a:xfrm>
            <a:off x="923062" y="2476501"/>
            <a:ext cx="7315200" cy="3313664"/>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Pat Robertson </a:t>
            </a:r>
            <a:r>
              <a:rPr kumimoji="1" lang="en-US" sz="1800" b="0" i="0" u="none" strike="noStrike" kern="1200" cap="none" spc="0" normalizeH="0" baseline="0" noProof="0" dirty="0">
                <a:ln>
                  <a:noFill/>
                </a:ln>
                <a:solidFill>
                  <a:srgbClr val="FFFFFF"/>
                </a:solidFill>
                <a:effectLst/>
                <a:uLnTx/>
                <a:uFillTx/>
                <a:latin typeface="Arial" charset="0"/>
                <a:ea typeface="+mn-ea"/>
                <a:cs typeface="+mn-cs"/>
              </a:rPr>
              <a:t>(RIP 8 June 2023)</a:t>
            </a:r>
            <a:r>
              <a:rPr kumimoji="1" lang="en-US" sz="3600" b="1" i="0" u="none" strike="noStrike" kern="1200" cap="none" spc="0" normalizeH="0" baseline="0" noProof="0" dirty="0">
                <a:ln>
                  <a:noFill/>
                </a:ln>
                <a:solidFill>
                  <a:srgbClr val="FFFFFF"/>
                </a:solidFill>
                <a:effectLst/>
                <a:uLnTx/>
                <a:uFillTx/>
                <a:latin typeface="Arial" charset="0"/>
                <a:ea typeface="+mn-ea"/>
                <a:cs typeface="+mn-cs"/>
              </a:rPr>
              <a:t> – founder of the Christian Broadcasting Network </a:t>
            </a:r>
          </a:p>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warned . . . </a:t>
            </a:r>
          </a:p>
        </p:txBody>
      </p:sp>
    </p:spTree>
    <p:extLst>
      <p:ext uri="{BB962C8B-B14F-4D97-AF65-F5344CB8AC3E}">
        <p14:creationId xmlns:p14="http://schemas.microsoft.com/office/powerpoint/2010/main" val="2074609564"/>
      </p:ext>
    </p:extLst>
  </p:cSld>
  <p:clrMapOvr>
    <a:masterClrMapping/>
  </p:clrMapOvr>
  <p:transition/>
</p:sld>
</file>

<file path=ppt/slides/slide37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a:outerShdw dist="107763" dir="2700000" algn="ctr" rotWithShape="0">
            <a:srgbClr val="000000"/>
          </a:outerShdw>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1514744" y="6395818"/>
            <a:ext cx="610455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http://www.salon.com/2013/02/26/pat_robertson_there_could_be_demons_attached_to_your_thrift_store_finds/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395" y="109965"/>
            <a:ext cx="7294789" cy="6238162"/>
          </a:xfrm>
          <a:prstGeom prst="rect">
            <a:avLst/>
          </a:prstGeom>
        </p:spPr>
      </p:pic>
      <p:sp>
        <p:nvSpPr>
          <p:cNvPr id="4" name="TextBox 3">
            <a:extLst>
              <a:ext uri="{FF2B5EF4-FFF2-40B4-BE49-F238E27FC236}">
                <a16:creationId xmlns:a16="http://schemas.microsoft.com/office/drawing/2014/main" id="{A827A56B-8AC6-F671-FB7E-4C4F60FE9D36}"/>
              </a:ext>
            </a:extLst>
          </p:cNvPr>
          <p:cNvSpPr txBox="1"/>
          <p:nvPr/>
        </p:nvSpPr>
        <p:spPr>
          <a:xfrm>
            <a:off x="3438525" y="3683000"/>
            <a:ext cx="2266950" cy="40011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Arial" pitchFamily="34" charset="0"/>
                <a:ea typeface="+mn-ea"/>
                <a:cs typeface="+mn-cs"/>
              </a:rPr>
              <a:t>RIP 8 June 2023</a:t>
            </a:r>
          </a:p>
        </p:txBody>
      </p:sp>
      <p:sp>
        <p:nvSpPr>
          <p:cNvPr id="3" name="Rectangle 2">
            <a:extLst>
              <a:ext uri="{FF2B5EF4-FFF2-40B4-BE49-F238E27FC236}">
                <a16:creationId xmlns:a16="http://schemas.microsoft.com/office/drawing/2014/main" id="{171CE6D9-0BC1-0A68-C92E-1F6D55991A71}"/>
              </a:ext>
            </a:extLst>
          </p:cNvPr>
          <p:cNvSpPr/>
          <p:nvPr/>
        </p:nvSpPr>
        <p:spPr bwMode="auto">
          <a:xfrm>
            <a:off x="7007192" y="433137"/>
            <a:ext cx="904774" cy="712269"/>
          </a:xfrm>
          <a:prstGeom prst="rect">
            <a:avLst/>
          </a:prstGeom>
          <a:solidFill>
            <a:srgbClr val="2D3526"/>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819060196"/>
      </p:ext>
    </p:extLst>
  </p:cSld>
  <p:clrMapOvr>
    <a:masterClrMapping/>
  </p:clrMapOvr>
  <p:transition/>
</p:sld>
</file>

<file path=ppt/slides/slide37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3" name="Picture 2"/>
          <p:cNvPicPr>
            <a:picLocks noChangeAspect="1"/>
          </p:cNvPicPr>
          <p:nvPr/>
        </p:nvPicPr>
        <p:blipFill>
          <a:blip r:embed="rId3"/>
          <a:stretch>
            <a:fillRect/>
          </a:stretch>
        </p:blipFill>
        <p:spPr>
          <a:xfrm>
            <a:off x="242874" y="67378"/>
            <a:ext cx="8686800" cy="6573592"/>
          </a:xfrm>
          <a:prstGeom prst="rect">
            <a:avLst/>
          </a:prstGeom>
        </p:spPr>
      </p:pic>
      <p:sp>
        <p:nvSpPr>
          <p:cNvPr id="6" name="Text Box 2"/>
          <p:cNvSpPr txBox="1">
            <a:spLocks noChangeArrowheads="1"/>
          </p:cNvSpPr>
          <p:nvPr/>
        </p:nvSpPr>
        <p:spPr bwMode="auto">
          <a:xfrm>
            <a:off x="1488297" y="6540958"/>
            <a:ext cx="6157455"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https://www.bbc.com/news/av/world-asia-52779677/the-metro-manila-priests-fighting-coronavirus-with-the-cross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4" name="Rectangle 3"/>
          <p:cNvSpPr/>
          <p:nvPr/>
        </p:nvSpPr>
        <p:spPr>
          <a:xfrm>
            <a:off x="497602" y="1100993"/>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itchFamily="34" charset="0"/>
                <a:ea typeface="+mn-ea"/>
                <a:cs typeface="+mn-cs"/>
              </a:rPr>
              <a:t>25 May 2020</a:t>
            </a: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1154" y="341465"/>
            <a:ext cx="1270000" cy="609600"/>
          </a:xfrm>
          <a:prstGeom prst="rect">
            <a:avLst/>
          </a:prstGeom>
        </p:spPr>
      </p:pic>
      <p:sp>
        <p:nvSpPr>
          <p:cNvPr id="8" name="Rectangle 7"/>
          <p:cNvSpPr/>
          <p:nvPr/>
        </p:nvSpPr>
        <p:spPr>
          <a:xfrm>
            <a:off x="1968696" y="3993599"/>
            <a:ext cx="6059672"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itchFamily="34" charset="0"/>
                <a:ea typeface="+mn-ea"/>
                <a:cs typeface="+mn-cs"/>
              </a:rPr>
              <a:t>priests exorcising the coronavirus</a:t>
            </a:r>
          </a:p>
        </p:txBody>
      </p:sp>
    </p:spTree>
    <p:extLst>
      <p:ext uri="{BB962C8B-B14F-4D97-AF65-F5344CB8AC3E}">
        <p14:creationId xmlns:p14="http://schemas.microsoft.com/office/powerpoint/2010/main" val="2777866382"/>
      </p:ext>
    </p:extLst>
  </p:cSld>
  <p:clrMapOvr>
    <a:masterClrMapping/>
  </p:clrMapOvr>
  <p:transition/>
</p:sld>
</file>

<file path=ppt/slides/slide37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7" name="Picture 6"/>
          <p:cNvPicPr>
            <a:picLocks noChangeAspect="1"/>
          </p:cNvPicPr>
          <p:nvPr/>
        </p:nvPicPr>
        <p:blipFill>
          <a:blip r:embed="rId3"/>
          <a:stretch>
            <a:fillRect/>
          </a:stretch>
        </p:blipFill>
        <p:spPr>
          <a:xfrm>
            <a:off x="1612460" y="470408"/>
            <a:ext cx="5943600" cy="6013433"/>
          </a:xfrm>
          <a:prstGeom prst="rect">
            <a:avLst/>
          </a:prstGeom>
        </p:spPr>
      </p:pic>
      <p:sp>
        <p:nvSpPr>
          <p:cNvPr id="9" name="Text Box 2"/>
          <p:cNvSpPr txBox="1">
            <a:spLocks noChangeArrowheads="1"/>
          </p:cNvSpPr>
          <p:nvPr/>
        </p:nvSpPr>
        <p:spPr bwMode="auto">
          <a:xfrm>
            <a:off x="1468259" y="6540958"/>
            <a:ext cx="6197530"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https://www.theguardian.com/world/2020/may/17/priest-holy-water-squirt-gun-detroit?CMP=Share_iOSApp_Other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0" name="Rectangle 9"/>
          <p:cNvSpPr/>
          <p:nvPr/>
        </p:nvSpPr>
        <p:spPr>
          <a:xfrm>
            <a:off x="6370687" y="2147228"/>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17 May 2020</a:t>
            </a: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94189" y="1886729"/>
            <a:ext cx="1371600" cy="301925"/>
          </a:xfrm>
          <a:prstGeom prst="rect">
            <a:avLst/>
          </a:prstGeom>
        </p:spPr>
      </p:pic>
      <p:sp>
        <p:nvSpPr>
          <p:cNvPr id="3" name="AutoShape 8">
            <a:extLst>
              <a:ext uri="{FF2B5EF4-FFF2-40B4-BE49-F238E27FC236}">
                <a16:creationId xmlns:a16="http://schemas.microsoft.com/office/drawing/2014/main" id="{F9160350-B576-CB0B-708D-D477326943E3}"/>
              </a:ext>
            </a:extLst>
          </p:cNvPr>
          <p:cNvSpPr>
            <a:spLocks noChangeArrowheads="1"/>
          </p:cNvSpPr>
          <p:nvPr/>
        </p:nvSpPr>
        <p:spPr bwMode="auto">
          <a:xfrm rot="7299258">
            <a:off x="7570343" y="86205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55B4D8B6-EFCB-0E77-78B1-82AF1FA23C8F}"/>
              </a:ext>
            </a:extLst>
          </p:cNvPr>
          <p:cNvSpPr/>
          <p:nvPr/>
        </p:nvSpPr>
        <p:spPr bwMode="auto">
          <a:xfrm>
            <a:off x="1612460" y="2002055"/>
            <a:ext cx="3094294" cy="45295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108712013"/>
      </p:ext>
    </p:extLst>
  </p:cSld>
  <p:clrMapOvr>
    <a:masterClrMapping/>
  </p:clrMapOvr>
  <p:transition/>
</p:sld>
</file>

<file path=ppt/slides/slide379.xml><?xml version="1.0" encoding="utf-8"?>
<p:sld xmlns:a="http://schemas.openxmlformats.org/drawingml/2006/main" xmlns:r="http://schemas.openxmlformats.org/officeDocument/2006/relationships" xmlns:p="http://schemas.openxmlformats.org/presentationml/2006/main" showMasterSp="0">
  <p:cSld>
    <p:bg>
      <p:bgPr>
        <a:solidFill>
          <a:srgbClr val="6D5B4C"/>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19965" y="6540958"/>
            <a:ext cx="309411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hlinkClick r:id="rId3">
                  <a:extLst>
                    <a:ext uri="{A12FA001-AC4F-418D-AE19-62706E023703}">
                      <ahyp:hlinkClr xmlns:ahyp="http://schemas.microsoft.com/office/drawing/2018/hyperlinkcolor" val="tx"/>
                    </a:ext>
                  </a:extLst>
                </a:hlinkClick>
              </a:rPr>
              <a:t>https://www.bbc.com/news/world-us-canada-50870610</a:t>
            </a:r>
            <a:endParaRPr kumimoji="0" lang="en-US" sz="800" b="0" i="0" u="none" strike="noStrike" kern="1200" cap="none" spc="0" normalizeH="0" baseline="0" noProof="0" dirty="0">
              <a:ln>
                <a:noFill/>
              </a:ln>
              <a:solidFill>
                <a:srgbClr val="1E0903"/>
              </a:solidFill>
              <a:effectLst/>
              <a:uLnTx/>
              <a:uFillTx/>
              <a:latin typeface="Verdana" pitchFamily="34" charset="0"/>
              <a:ea typeface="+mn-ea"/>
              <a:cs typeface="+mn-cs"/>
            </a:endParaRPr>
          </a:p>
        </p:txBody>
      </p:sp>
      <p:pic>
        <p:nvPicPr>
          <p:cNvPr id="5" name="Picture 4" descr="A group of people standing together&#10;&#10;Description automatically generated">
            <a:extLst>
              <a:ext uri="{FF2B5EF4-FFF2-40B4-BE49-F238E27FC236}">
                <a16:creationId xmlns:a16="http://schemas.microsoft.com/office/drawing/2014/main" id="{27C1030D-967A-24AF-BC65-71CA3A6BE07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602" y="1228398"/>
            <a:ext cx="9189720" cy="5169218"/>
          </a:xfrm>
          <a:prstGeom prst="rect">
            <a:avLst/>
          </a:prstGeom>
        </p:spPr>
      </p:pic>
      <p:sp>
        <p:nvSpPr>
          <p:cNvPr id="7" name="TextBox 6">
            <a:extLst>
              <a:ext uri="{FF2B5EF4-FFF2-40B4-BE49-F238E27FC236}">
                <a16:creationId xmlns:a16="http://schemas.microsoft.com/office/drawing/2014/main" id="{E03FA42D-5B54-D852-7736-CD4FE58FD64E}"/>
              </a:ext>
            </a:extLst>
          </p:cNvPr>
          <p:cNvSpPr txBox="1"/>
          <p:nvPr/>
        </p:nvSpPr>
        <p:spPr>
          <a:xfrm>
            <a:off x="419100" y="1623407"/>
            <a:ext cx="6898638" cy="1569660"/>
          </a:xfrm>
          <a:prstGeom prst="rect">
            <a:avLst/>
          </a:prstGeom>
          <a:noFill/>
        </p:spPr>
        <p:txBody>
          <a:bodyPr wrap="square">
            <a:spAutoFit/>
          </a:bodyPr>
          <a:lstStyle/>
          <a:p>
            <a:pPr algn="ctr"/>
            <a:r>
              <a:rPr lang="en-US" sz="3200" b="1" dirty="0"/>
              <a:t>Earlier, a crop-dusting plane in US sprinkled 100 gallons of holy water</a:t>
            </a:r>
          </a:p>
        </p:txBody>
      </p:sp>
      <p:pic>
        <p:nvPicPr>
          <p:cNvPr id="10" name="Picture 9">
            <a:extLst>
              <a:ext uri="{FF2B5EF4-FFF2-40B4-BE49-F238E27FC236}">
                <a16:creationId xmlns:a16="http://schemas.microsoft.com/office/drawing/2014/main" id="{442F0FDC-B1CC-12C5-9C2E-25A7AAECED3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9212" y="430709"/>
            <a:ext cx="1143000" cy="554365"/>
          </a:xfrm>
          <a:prstGeom prst="rect">
            <a:avLst/>
          </a:prstGeom>
        </p:spPr>
      </p:pic>
      <p:sp>
        <p:nvSpPr>
          <p:cNvPr id="11" name="TextBox 10">
            <a:extLst>
              <a:ext uri="{FF2B5EF4-FFF2-40B4-BE49-F238E27FC236}">
                <a16:creationId xmlns:a16="http://schemas.microsoft.com/office/drawing/2014/main" id="{2A9416C5-E83B-BE4B-AFEA-7393046AAA4F}"/>
              </a:ext>
            </a:extLst>
          </p:cNvPr>
          <p:cNvSpPr txBox="1"/>
          <p:nvPr/>
        </p:nvSpPr>
        <p:spPr>
          <a:xfrm>
            <a:off x="813338" y="939648"/>
            <a:ext cx="1708484" cy="307777"/>
          </a:xfrm>
          <a:prstGeom prst="rect">
            <a:avLst/>
          </a:prstGeom>
          <a:noFill/>
        </p:spPr>
        <p:txBody>
          <a:bodyPr wrap="square">
            <a:spAutoFit/>
          </a:bodyPr>
          <a:lstStyle/>
          <a:p>
            <a:r>
              <a:rPr lang="en-US" sz="1400" dirty="0">
                <a:solidFill>
                  <a:srgbClr val="F7F4F1"/>
                </a:solidFill>
              </a:rPr>
              <a:t>24 December 2019</a:t>
            </a:r>
          </a:p>
        </p:txBody>
      </p:sp>
      <p:sp>
        <p:nvSpPr>
          <p:cNvPr id="13" name="TextBox 12">
            <a:extLst>
              <a:ext uri="{FF2B5EF4-FFF2-40B4-BE49-F238E27FC236}">
                <a16:creationId xmlns:a16="http://schemas.microsoft.com/office/drawing/2014/main" id="{05367307-5F7F-6894-1804-9A0F6C55BDF7}"/>
              </a:ext>
            </a:extLst>
          </p:cNvPr>
          <p:cNvSpPr txBox="1"/>
          <p:nvPr/>
        </p:nvSpPr>
        <p:spPr>
          <a:xfrm>
            <a:off x="933649" y="5581935"/>
            <a:ext cx="7315200" cy="707886"/>
          </a:xfrm>
          <a:prstGeom prst="rect">
            <a:avLst/>
          </a:prstGeom>
          <a:noFill/>
        </p:spPr>
        <p:txBody>
          <a:bodyPr wrap="square">
            <a:spAutoFit/>
          </a:bodyPr>
          <a:lstStyle/>
          <a:p>
            <a:pPr algn="ctr"/>
            <a:r>
              <a:rPr lang="en-US" sz="2000" b="1" dirty="0">
                <a:solidFill>
                  <a:srgbClr val="F7F4F1"/>
                </a:solidFill>
              </a:rPr>
              <a:t>Rev. Matthew </a:t>
            </a:r>
            <a:r>
              <a:rPr lang="en-US" sz="2000" b="1" dirty="0" err="1">
                <a:solidFill>
                  <a:srgbClr val="F7F4F1"/>
                </a:solidFill>
              </a:rPr>
              <a:t>Barzare</a:t>
            </a:r>
            <a:r>
              <a:rPr lang="en-US" sz="2000" b="1" dirty="0">
                <a:solidFill>
                  <a:srgbClr val="F7F4F1"/>
                </a:solidFill>
              </a:rPr>
              <a:t> and St. Anne Church parishioners,</a:t>
            </a:r>
          </a:p>
          <a:p>
            <a:pPr algn="ctr"/>
            <a:r>
              <a:rPr lang="en-US" sz="2000" b="1" dirty="0">
                <a:solidFill>
                  <a:srgbClr val="F7F4F1"/>
                </a:solidFill>
              </a:rPr>
              <a:t> Cow Island, Louisiana</a:t>
            </a:r>
          </a:p>
        </p:txBody>
      </p:sp>
    </p:spTree>
    <p:extLst>
      <p:ext uri="{BB962C8B-B14F-4D97-AF65-F5344CB8AC3E}">
        <p14:creationId xmlns:p14="http://schemas.microsoft.com/office/powerpoint/2010/main" val="4180432079"/>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070A0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9E764D2-B583-3F3B-1A53-37858B510880}"/>
              </a:ext>
            </a:extLst>
          </p:cNvPr>
          <p:cNvSpPr txBox="1"/>
          <p:nvPr/>
        </p:nvSpPr>
        <p:spPr>
          <a:xfrm>
            <a:off x="449581" y="6536035"/>
            <a:ext cx="8229600" cy="261610"/>
          </a:xfrm>
          <a:prstGeom prst="rect">
            <a:avLst/>
          </a:prstGeom>
          <a:noFill/>
        </p:spPr>
        <p:txBody>
          <a:bodyPr wrap="square">
            <a:spAutoFit/>
          </a:bodyPr>
          <a:lstStyle/>
          <a:p>
            <a:pPr algn="ctr"/>
            <a:r>
              <a:rPr lang="en-US" sz="1100" dirty="0">
                <a:solidFill>
                  <a:srgbClr val="FFFFFF"/>
                </a:solidFill>
                <a:hlinkClick r:id="rId2"/>
              </a:rPr>
              <a:t>https://www.theguardian.com/science/2022/dec/11/twins-special-bond-mystery-life?CMP=Share_iOSApp_Other</a:t>
            </a:r>
            <a:endParaRPr lang="en-US" sz="1100" dirty="0">
              <a:solidFill>
                <a:srgbClr val="FFFFFF"/>
              </a:solidFill>
            </a:endParaRPr>
          </a:p>
        </p:txBody>
      </p:sp>
      <p:pic>
        <p:nvPicPr>
          <p:cNvPr id="10" name="Picture 9">
            <a:extLst>
              <a:ext uri="{FF2B5EF4-FFF2-40B4-BE49-F238E27FC236}">
                <a16:creationId xmlns:a16="http://schemas.microsoft.com/office/drawing/2014/main" id="{262D5427-31D0-95A2-68C1-FEFCDAAF6EFF}"/>
              </a:ext>
            </a:extLst>
          </p:cNvPr>
          <p:cNvPicPr>
            <a:picLocks noChangeAspect="1"/>
          </p:cNvPicPr>
          <p:nvPr/>
        </p:nvPicPr>
        <p:blipFill>
          <a:blip r:embed="rId3"/>
          <a:stretch>
            <a:fillRect/>
          </a:stretch>
        </p:blipFill>
        <p:spPr>
          <a:xfrm>
            <a:off x="0" y="685800"/>
            <a:ext cx="9144000" cy="5486400"/>
          </a:xfrm>
          <a:prstGeom prst="rect">
            <a:avLst/>
          </a:prstGeom>
        </p:spPr>
      </p:pic>
      <p:sp>
        <p:nvSpPr>
          <p:cNvPr id="14" name="TextBox 13">
            <a:extLst>
              <a:ext uri="{FF2B5EF4-FFF2-40B4-BE49-F238E27FC236}">
                <a16:creationId xmlns:a16="http://schemas.microsoft.com/office/drawing/2014/main" id="{FC178EF5-9395-ACB7-2CC6-769A8D5C6074}"/>
              </a:ext>
            </a:extLst>
          </p:cNvPr>
          <p:cNvSpPr txBox="1"/>
          <p:nvPr/>
        </p:nvSpPr>
        <p:spPr>
          <a:xfrm>
            <a:off x="919212" y="3316251"/>
            <a:ext cx="7315200" cy="1754326"/>
          </a:xfrm>
          <a:prstGeom prst="rect">
            <a:avLst/>
          </a:prstGeom>
          <a:noFill/>
        </p:spPr>
        <p:txBody>
          <a:bodyPr wrap="square">
            <a:spAutoFit/>
          </a:bodyPr>
          <a:lstStyle/>
          <a:p>
            <a:pPr algn="ctr"/>
            <a:r>
              <a:rPr lang="en-US" sz="3600" b="1" dirty="0">
                <a:solidFill>
                  <a:srgbClr val="FFFFFF"/>
                </a:solidFill>
              </a:rPr>
              <a:t>‘Like living mirrors’: what twins’ special bonds reveal about nature, nurture and genetics</a:t>
            </a:r>
          </a:p>
        </p:txBody>
      </p:sp>
      <p:pic>
        <p:nvPicPr>
          <p:cNvPr id="15" name="Picture 14" descr="A blue and white logo&#10;&#10;Description automatically generated">
            <a:extLst>
              <a:ext uri="{FF2B5EF4-FFF2-40B4-BE49-F238E27FC236}">
                <a16:creationId xmlns:a16="http://schemas.microsoft.com/office/drawing/2014/main" id="{A9904FE0-E0FD-3154-72B3-FB859D8398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661778" y="815913"/>
            <a:ext cx="1828800" cy="402566"/>
          </a:xfrm>
          <a:prstGeom prst="rect">
            <a:avLst/>
          </a:prstGeom>
        </p:spPr>
      </p:pic>
      <p:sp>
        <p:nvSpPr>
          <p:cNvPr id="16" name="TextBox 15">
            <a:extLst>
              <a:ext uri="{FF2B5EF4-FFF2-40B4-BE49-F238E27FC236}">
                <a16:creationId xmlns:a16="http://schemas.microsoft.com/office/drawing/2014/main" id="{B8543E93-C75F-B12B-C998-1CC41B9D7AC9}"/>
              </a:ext>
            </a:extLst>
          </p:cNvPr>
          <p:cNvSpPr txBox="1"/>
          <p:nvPr/>
        </p:nvSpPr>
        <p:spPr>
          <a:xfrm>
            <a:off x="3470550" y="1328818"/>
            <a:ext cx="2256483" cy="369332"/>
          </a:xfrm>
          <a:prstGeom prst="rect">
            <a:avLst/>
          </a:prstGeom>
          <a:noFill/>
        </p:spPr>
        <p:txBody>
          <a:bodyPr wrap="square">
            <a:spAutoFit/>
          </a:bodyPr>
          <a:lstStyle/>
          <a:p>
            <a:r>
              <a:rPr lang="en-US" dirty="0">
                <a:solidFill>
                  <a:srgbClr val="FFFFFF"/>
                </a:solidFill>
              </a:rPr>
              <a:t>11 December 2022</a:t>
            </a:r>
          </a:p>
        </p:txBody>
      </p:sp>
    </p:spTree>
    <p:extLst>
      <p:ext uri="{BB962C8B-B14F-4D97-AF65-F5344CB8AC3E}">
        <p14:creationId xmlns:p14="http://schemas.microsoft.com/office/powerpoint/2010/main" val="3735869354"/>
      </p:ext>
    </p:extLst>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376164"/>
            <a:ext cx="8226425" cy="4570412"/>
          </a:xfrm>
        </p:spPr>
        <p:txBody>
          <a:bodyPr/>
          <a:lstStyle/>
          <a:p>
            <a:pPr algn="ctr" eaLnBrk="1" hangingPunct="1">
              <a:buFontTx/>
              <a:buNone/>
            </a:pPr>
            <a:r>
              <a:rPr lang="en-US" sz="4400" b="1" dirty="0">
                <a:solidFill>
                  <a:srgbClr val="FF0000"/>
                </a:solidFill>
              </a:rPr>
              <a:t>During the pandemic people </a:t>
            </a:r>
            <a:r>
              <a:rPr lang="en-US" sz="4400" b="1" dirty="0" err="1">
                <a:solidFill>
                  <a:srgbClr val="FF0000"/>
                </a:solidFill>
              </a:rPr>
              <a:t>questiones</a:t>
            </a:r>
            <a:r>
              <a:rPr lang="en-US" sz="4400" b="1" dirty="0">
                <a:solidFill>
                  <a:srgbClr val="FF0000"/>
                </a:solidFill>
              </a:rPr>
              <a:t> if one should wear a face mask in public to slow the spread </a:t>
            </a:r>
          </a:p>
          <a:p>
            <a:pPr algn="ctr" eaLnBrk="1" hangingPunct="1">
              <a:buFontTx/>
              <a:buNone/>
            </a:pPr>
            <a:r>
              <a:rPr lang="en-US" sz="4400" b="1" dirty="0">
                <a:solidFill>
                  <a:srgbClr val="FF0000"/>
                </a:solidFill>
              </a:rPr>
              <a:t>of COVID-19?</a:t>
            </a:r>
            <a:endParaRPr lang="en-US" sz="4400" dirty="0">
              <a:solidFill>
                <a:srgbClr val="FF0000"/>
              </a:solidFill>
            </a:endParaRPr>
          </a:p>
        </p:txBody>
      </p:sp>
    </p:spTree>
    <p:extLst>
      <p:ext uri="{BB962C8B-B14F-4D97-AF65-F5344CB8AC3E}">
        <p14:creationId xmlns:p14="http://schemas.microsoft.com/office/powerpoint/2010/main" val="347003269"/>
      </p:ext>
    </p:extLst>
  </p:cSld>
  <p:clrMapOvr>
    <a:masterClrMapping/>
  </p:clrMapOvr>
  <p:transition/>
</p:sld>
</file>

<file path=ppt/slides/slide38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936594" y="96101"/>
            <a:ext cx="7315200" cy="6492982"/>
          </a:xfrm>
          <a:prstGeom prst="rect">
            <a:avLst/>
          </a:prstGeom>
        </p:spPr>
      </p:pic>
      <p:sp>
        <p:nvSpPr>
          <p:cNvPr id="7" name="Text Box 2"/>
          <p:cNvSpPr txBox="1">
            <a:spLocks noChangeArrowheads="1"/>
          </p:cNvSpPr>
          <p:nvPr/>
        </p:nvSpPr>
        <p:spPr bwMode="auto">
          <a:xfrm>
            <a:off x="1356850" y="6589083"/>
            <a:ext cx="6420347"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https://securitytoday.com/articles/2020/05/06/security-guard-killed-in-dispute-over-face-mask-policy-in-michigan.aspx</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8" name="Picture 7"/>
          <p:cNvPicPr>
            <a:picLocks noChangeAspect="1"/>
          </p:cNvPicPr>
          <p:nvPr/>
        </p:nvPicPr>
        <p:blipFill>
          <a:blip r:embed="rId4"/>
          <a:stretch>
            <a:fillRect/>
          </a:stretch>
        </p:blipFill>
        <p:spPr>
          <a:xfrm>
            <a:off x="6510438" y="272766"/>
            <a:ext cx="1574784" cy="490222"/>
          </a:xfrm>
          <a:prstGeom prst="rect">
            <a:avLst/>
          </a:prstGeom>
        </p:spPr>
      </p:pic>
      <p:sp>
        <p:nvSpPr>
          <p:cNvPr id="9" name="Rectangle 8"/>
          <p:cNvSpPr/>
          <p:nvPr/>
        </p:nvSpPr>
        <p:spPr>
          <a:xfrm>
            <a:off x="1194616" y="3571593"/>
            <a:ext cx="6797054" cy="523220"/>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some have been killed in the argument</a:t>
            </a:r>
            <a:endParaRPr kumimoji="0" lang="en-US" sz="2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5766075"/>
      </p:ext>
    </p:extLst>
  </p:cSld>
  <p:clrMapOvr>
    <a:masterClrMapping/>
  </p:clrMapOvr>
  <p:transition/>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3"/>
          <p:cNvSpPr txBox="1">
            <a:spLocks noChangeArrowheads="1"/>
          </p:cNvSpPr>
          <p:nvPr/>
        </p:nvSpPr>
        <p:spPr bwMode="auto">
          <a:xfrm>
            <a:off x="900113" y="1241417"/>
            <a:ext cx="7315200" cy="707886"/>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sz="4000" b="1" i="0" u="none" strike="noStrike" kern="0" cap="none" spc="0" normalizeH="0" baseline="0" noProof="0" dirty="0">
                <a:ln>
                  <a:noFill/>
                </a:ln>
                <a:solidFill>
                  <a:srgbClr val="000000"/>
                </a:solidFill>
                <a:effectLst/>
                <a:uLnTx/>
                <a:uFillTx/>
                <a:latin typeface="Arial"/>
                <a:ea typeface="+mn-ea"/>
                <a:cs typeface="+mn-cs"/>
              </a:rPr>
              <a:t>WEAR FACE MASK?</a:t>
            </a:r>
          </a:p>
        </p:txBody>
      </p:sp>
      <p:sp>
        <p:nvSpPr>
          <p:cNvPr id="7" name="Rectangle 6"/>
          <p:cNvSpPr>
            <a:spLocks noChangeArrowheads="1"/>
          </p:cNvSpPr>
          <p:nvPr/>
        </p:nvSpPr>
        <p:spPr bwMode="auto">
          <a:xfrm>
            <a:off x="2540464" y="2141736"/>
            <a:ext cx="2205718"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“science-</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
        <p:nvSpPr>
          <p:cNvPr id="9" name="Rectangle 8"/>
          <p:cNvSpPr>
            <a:spLocks noChangeArrowheads="1"/>
          </p:cNvSpPr>
          <p:nvPr/>
        </p:nvSpPr>
        <p:spPr bwMode="auto">
          <a:xfrm>
            <a:off x="1023709" y="3011674"/>
            <a:ext cx="7329488" cy="2862322"/>
          </a:xfrm>
          <a:prstGeom prst="rect">
            <a:avLst/>
          </a:prstGeom>
          <a:noFill/>
          <a:ln w="9525">
            <a:noFill/>
            <a:miter lim="800000"/>
            <a:headEnd/>
            <a:tailEnd/>
          </a:ln>
        </p:spPr>
        <p:txBody>
          <a:bodyPr>
            <a:spAutoFit/>
          </a:bodyPr>
          <a:lstStyle/>
          <a:p>
            <a:pPr marL="457200" marR="0" lvl="1" indent="0" algn="l" defTabSz="914400" rtl="0" eaLnBrk="1" fontAlgn="base" latinLnBrk="0" hangingPunct="1">
              <a:lnSpc>
                <a:spcPct val="100000"/>
              </a:lnSpc>
              <a:spcBef>
                <a:spcPct val="0"/>
              </a:spcBef>
              <a:spcAft>
                <a:spcPct val="0"/>
              </a:spcAft>
              <a:buClrTx/>
              <a:buSzTx/>
              <a:buFont typeface="Arial" charset="0"/>
              <a:buChar char="•"/>
              <a:tabLst/>
              <a:defRPr/>
            </a:pPr>
            <a:endPar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Safe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1200" b="1" i="0" u="none" strike="noStrike" kern="1200" cap="none" spc="0" normalizeH="0" baseline="0" noProof="0" dirty="0">
              <a:ln>
                <a:noFill/>
              </a:ln>
              <a:solidFill>
                <a:srgbClr val="80808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Need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endParaRPr kumimoji="0" lang="en-US" sz="2800" b="1" i="0" u="none" strike="noStrike" kern="1200" cap="none" spc="0" normalizeH="0" baseline="0" noProof="0" dirty="0">
              <a:ln>
                <a:noFill/>
              </a:ln>
              <a:solidFill>
                <a:srgbClr val="FF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Efficacy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1800" b="1" i="0" u="none" strike="noStrike" kern="1200" cap="none" spc="0" normalizeH="0" baseline="0" noProof="0" dirty="0">
                <a:ln>
                  <a:noFill/>
                </a:ln>
                <a:solidFill>
                  <a:srgbClr val="FF0000"/>
                </a:solidFill>
                <a:effectLst/>
                <a:uLnTx/>
                <a:uFillTx/>
                <a:latin typeface="Arial" pitchFamily="34" charset="0"/>
                <a:ea typeface="+mn-ea"/>
                <a:cs typeface="+mn-cs"/>
              </a:rPr>
              <a:t>Unknown</a:t>
            </a:r>
          </a:p>
          <a:p>
            <a:pPr marL="0" marR="0" lvl="1" indent="0" algn="l" defTabSz="914400" rtl="0" eaLnBrk="1" fontAlgn="base" latinLnBrk="0" hangingPunct="1">
              <a:lnSpc>
                <a:spcPct val="100000"/>
              </a:lnSpc>
              <a:spcBef>
                <a:spcPct val="0"/>
              </a:spcBef>
              <a:spcAft>
                <a:spcPct val="0"/>
              </a:spcAft>
              <a:buClrTx/>
              <a:buSzTx/>
              <a:buFontTx/>
              <a:buNone/>
              <a:tabLst>
                <a:tab pos="2060575" algn="l"/>
              </a:tabLst>
              <a:defRPr/>
            </a:pPr>
            <a:endParaRPr kumimoji="0" lang="en-US" sz="200" b="1" i="0" u="none" strike="noStrike" kern="1200" cap="none" spc="0" normalizeH="0" baseline="0" noProof="0" dirty="0">
              <a:ln>
                <a:noFill/>
              </a:ln>
              <a:solidFill>
                <a:srgbClr val="000000"/>
              </a:solidFill>
              <a:effectLst/>
              <a:uLnTx/>
              <a:uFillTx/>
              <a:latin typeface="Arial" pitchFamily="34" charset="0"/>
              <a:ea typeface="+mn-ea"/>
              <a:cs typeface="+mn-cs"/>
            </a:endParaRPr>
          </a:p>
          <a:p>
            <a:pPr marL="0" marR="0" lvl="1" indent="0" algn="l" defTabSz="914400" rtl="0" eaLnBrk="1" fontAlgn="base" latinLnBrk="0" hangingPunct="1">
              <a:lnSpc>
                <a:spcPct val="100000"/>
              </a:lnSpc>
              <a:spcBef>
                <a:spcPct val="0"/>
              </a:spcBef>
              <a:spcAft>
                <a:spcPct val="0"/>
              </a:spcAft>
              <a:buClrTx/>
              <a:buSzTx/>
              <a:buFontTx/>
              <a:buNone/>
              <a:tabLst>
                <a:tab pos="2293938" algn="l"/>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Wear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a:t>
            </a:r>
            <a:r>
              <a:rPr kumimoji="0" lang="en-US" sz="2400" b="1" i="0" u="none" strike="noStrike" kern="1200" cap="none" spc="0" normalizeH="0" baseline="0" noProof="0" dirty="0">
                <a:ln>
                  <a:noFill/>
                </a:ln>
                <a:solidFill>
                  <a:srgbClr val="808080"/>
                </a:solidFill>
                <a:effectLst/>
                <a:uLnTx/>
                <a:uFillTx/>
                <a:latin typeface="Arial" pitchFamily="34" charset="0"/>
                <a:ea typeface="+mn-ea"/>
                <a:cs typeface="+mn-cs"/>
              </a:rPr>
              <a:t>	 	</a:t>
            </a:r>
            <a:r>
              <a:rPr kumimoji="0" lang="en-US" sz="2400" b="1" i="0" u="none" strike="noStrike" kern="1200" cap="none" spc="0" normalizeH="0" baseline="0" noProof="0" dirty="0">
                <a:ln>
                  <a:noFill/>
                </a:ln>
                <a:solidFill>
                  <a:srgbClr val="FF0000"/>
                </a:solidFill>
                <a:effectLst/>
                <a:uLnTx/>
                <a:uFillTx/>
                <a:latin typeface="Arial" pitchFamily="34" charset="0"/>
                <a:ea typeface="+mn-ea"/>
                <a:cs typeface="+mn-cs"/>
              </a:rPr>
              <a:t>Yes/No</a:t>
            </a:r>
          </a:p>
        </p:txBody>
      </p:sp>
      <p:sp>
        <p:nvSpPr>
          <p:cNvPr id="10" name="Rectangle 9"/>
          <p:cNvSpPr>
            <a:spLocks noChangeArrowheads="1"/>
          </p:cNvSpPr>
          <p:nvPr/>
        </p:nvSpPr>
        <p:spPr bwMode="auto">
          <a:xfrm>
            <a:off x="4739378" y="2149003"/>
            <a:ext cx="2358116" cy="1077218"/>
          </a:xfrm>
          <a:prstGeom prst="rect">
            <a:avLst/>
          </a:prstGeom>
          <a:noFill/>
          <a:ln w="9525">
            <a:noFill/>
            <a:miter lim="800000"/>
            <a:headEnd/>
            <a:tailEnd/>
          </a:ln>
        </p:spPr>
        <p:txBody>
          <a:bodyPr wrap="square">
            <a:spAutoFit/>
          </a:bodyPr>
          <a:lstStyle/>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“faith-</a:t>
            </a:r>
          </a:p>
          <a:p>
            <a:pPr marL="6350" marR="0" lvl="1"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 pitchFamily="34" charset="0"/>
                <a:ea typeface="+mn-ea"/>
                <a:cs typeface="+mn-cs"/>
              </a:rPr>
              <a:t>     based”</a:t>
            </a:r>
            <a:endParaRPr kumimoji="0" lang="en-US" sz="3600" b="1" i="0" u="none" strike="noStrike" kern="1200" cap="none" spc="0" normalizeH="0" baseline="0" noProof="0" dirty="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36474017"/>
      </p:ext>
    </p:extLst>
  </p:cSld>
  <p:clrMapOvr>
    <a:masterClrMapping/>
  </p:clrMapOvr>
  <p:transition/>
</p:sld>
</file>

<file path=ppt/slides/slide383.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680014" y="187759"/>
            <a:ext cx="5820990" cy="64008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15204" y="831084"/>
            <a:ext cx="1371600" cy="301925"/>
          </a:xfrm>
          <a:prstGeom prst="rect">
            <a:avLst/>
          </a:prstGeom>
        </p:spPr>
      </p:pic>
      <p:sp>
        <p:nvSpPr>
          <p:cNvPr id="12" name="Rectangle 11"/>
          <p:cNvSpPr/>
          <p:nvPr/>
        </p:nvSpPr>
        <p:spPr>
          <a:xfrm>
            <a:off x="6919692" y="1242459"/>
            <a:ext cx="1218603"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15 May 2020</a:t>
            </a:r>
          </a:p>
        </p:txBody>
      </p:sp>
      <p:sp>
        <p:nvSpPr>
          <p:cNvPr id="4" name="AutoShape 8">
            <a:extLst>
              <a:ext uri="{FF2B5EF4-FFF2-40B4-BE49-F238E27FC236}">
                <a16:creationId xmlns:a16="http://schemas.microsoft.com/office/drawing/2014/main" id="{E6193F2A-D0F3-D3F2-6127-89031C2A4F72}"/>
              </a:ext>
            </a:extLst>
          </p:cNvPr>
          <p:cNvSpPr>
            <a:spLocks noChangeArrowheads="1"/>
          </p:cNvSpPr>
          <p:nvPr/>
        </p:nvSpPr>
        <p:spPr bwMode="auto">
          <a:xfrm rot="7705331">
            <a:off x="66785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5" name="Rectangle 4">
            <a:extLst>
              <a:ext uri="{FF2B5EF4-FFF2-40B4-BE49-F238E27FC236}">
                <a16:creationId xmlns:a16="http://schemas.microsoft.com/office/drawing/2014/main" id="{1B4E80A8-C36C-AD28-A8B8-BE3EF08E1459}"/>
              </a:ext>
            </a:extLst>
          </p:cNvPr>
          <p:cNvSpPr/>
          <p:nvPr/>
        </p:nvSpPr>
        <p:spPr bwMode="auto">
          <a:xfrm>
            <a:off x="1680014" y="1732547"/>
            <a:ext cx="2660980" cy="432851"/>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0737296"/>
      </p:ext>
    </p:extLst>
  </p:cSld>
  <p:clrMapOvr>
    <a:masterClrMapping/>
  </p:clrMapOvr>
  <p:transition/>
</p:sld>
</file>

<file path=ppt/slides/slide384.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743840" y="344129"/>
            <a:ext cx="5640231" cy="6172200"/>
          </a:xfrm>
          <a:prstGeom prst="rect">
            <a:avLst/>
          </a:prstGeom>
        </p:spPr>
      </p:pic>
      <p:sp>
        <p:nvSpPr>
          <p:cNvPr id="10" name="Text Box 2"/>
          <p:cNvSpPr txBox="1">
            <a:spLocks noChangeArrowheads="1"/>
          </p:cNvSpPr>
          <p:nvPr/>
        </p:nvSpPr>
        <p:spPr bwMode="auto">
          <a:xfrm>
            <a:off x="1870619" y="6579458"/>
            <a:ext cx="5412059"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https://www.ncronline.org/news/vatican/covid-19-not-gods-judgment-call-live-differently-pope-says</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5"/>
          <a:stretch>
            <a:fillRect/>
          </a:stretch>
        </p:blipFill>
        <p:spPr>
          <a:xfrm>
            <a:off x="432251" y="572353"/>
            <a:ext cx="1311589" cy="293922"/>
          </a:xfrm>
          <a:prstGeom prst="rect">
            <a:avLst/>
          </a:prstGeom>
        </p:spPr>
      </p:pic>
      <p:sp>
        <p:nvSpPr>
          <p:cNvPr id="3" name="AutoShape 8">
            <a:extLst>
              <a:ext uri="{FF2B5EF4-FFF2-40B4-BE49-F238E27FC236}">
                <a16:creationId xmlns:a16="http://schemas.microsoft.com/office/drawing/2014/main" id="{8B86AC74-1134-D2B7-4254-7529699507C5}"/>
              </a:ext>
            </a:extLst>
          </p:cNvPr>
          <p:cNvSpPr>
            <a:spLocks noChangeArrowheads="1"/>
          </p:cNvSpPr>
          <p:nvPr/>
        </p:nvSpPr>
        <p:spPr bwMode="auto">
          <a:xfrm rot="7705331">
            <a:off x="7465907" y="87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1DA3728-BD94-09D9-3265-70BF1AE8F038}"/>
              </a:ext>
            </a:extLst>
          </p:cNvPr>
          <p:cNvSpPr/>
          <p:nvPr/>
        </p:nvSpPr>
        <p:spPr bwMode="auto">
          <a:xfrm>
            <a:off x="2415941" y="1597794"/>
            <a:ext cx="4158114"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2975411966"/>
      </p:ext>
    </p:extLst>
  </p:cSld>
  <p:clrMapOvr>
    <a:masterClrMapping/>
  </p:clrMapOvr>
  <p:transition/>
</p:sld>
</file>

<file path=ppt/slides/slide38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583407" y="6579458"/>
            <a:ext cx="79864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https://www.theguardian.com/news/gallery/2020/may/11/voodoo-priests-and-cautious-commuters-mondays-best-photos?CMP=Share_iOSApp_Other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p:cNvPicPr>
            <a:picLocks noChangeAspect="1"/>
          </p:cNvPicPr>
          <p:nvPr/>
        </p:nvPicPr>
        <p:blipFill>
          <a:blip r:embed="rId4"/>
          <a:stretch>
            <a:fillRect/>
          </a:stretch>
        </p:blipFill>
        <p:spPr>
          <a:xfrm>
            <a:off x="0" y="297933"/>
            <a:ext cx="9144000" cy="6092982"/>
          </a:xfrm>
          <a:prstGeom prst="rect">
            <a:avLst/>
          </a:prstGeom>
        </p:spPr>
      </p:pic>
      <p:sp>
        <p:nvSpPr>
          <p:cNvPr id="6" name="Rectangle 5"/>
          <p:cNvSpPr/>
          <p:nvPr/>
        </p:nvSpPr>
        <p:spPr>
          <a:xfrm>
            <a:off x="231006" y="4663514"/>
            <a:ext cx="8710863" cy="1754326"/>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In Port-au-Prince, Haiti</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pitchFamily="34" charset="0"/>
                <a:ea typeface="+mn-ea"/>
                <a:cs typeface="+mn-cs"/>
              </a:rPr>
              <a:t>Voodoo priests wear face masks to protect against the coronavirus</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Photograph: </a:t>
            </a:r>
            <a:r>
              <a:rPr kumimoji="0" lang="en-US" sz="1050" b="0" i="0" u="none" strike="noStrike" kern="1200" cap="none" spc="0" normalizeH="0" baseline="0" noProof="0" dirty="0" err="1">
                <a:ln>
                  <a:noFill/>
                </a:ln>
                <a:solidFill>
                  <a:srgbClr val="FFFFFF"/>
                </a:solidFill>
                <a:effectLst/>
                <a:uLnTx/>
                <a:uFillTx/>
                <a:latin typeface="Arial" pitchFamily="34" charset="0"/>
                <a:ea typeface="+mn-ea"/>
                <a:cs typeface="+mn-cs"/>
              </a:rPr>
              <a:t>Jeanty</a:t>
            </a:r>
            <a:r>
              <a:rPr kumimoji="0" lang="en-US" sz="1050" b="0" i="0" u="none" strike="noStrike" kern="1200" cap="none" spc="0" normalizeH="0" baseline="0" noProof="0" dirty="0">
                <a:ln>
                  <a:noFill/>
                </a:ln>
                <a:solidFill>
                  <a:srgbClr val="FFFFFF"/>
                </a:solidFill>
                <a:effectLst/>
                <a:uLnTx/>
                <a:uFillTx/>
                <a:latin typeface="Arial" pitchFamily="34" charset="0"/>
                <a:ea typeface="+mn-ea"/>
                <a:cs typeface="+mn-cs"/>
              </a:rPr>
              <a:t> Junior Augustin/Reuters</a:t>
            </a:r>
          </a:p>
        </p:txBody>
      </p:sp>
    </p:spTree>
    <p:extLst>
      <p:ext uri="{BB962C8B-B14F-4D97-AF65-F5344CB8AC3E}">
        <p14:creationId xmlns:p14="http://schemas.microsoft.com/office/powerpoint/2010/main" val="3903387648"/>
      </p:ext>
    </p:extLst>
  </p:cSld>
  <p:clrMapOvr>
    <a:masterClrMapping/>
  </p:clrMapOvr>
  <p:transition/>
</p:sld>
</file>

<file path=ppt/slides/slide38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037057" y="6569833"/>
            <a:ext cx="7079182"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https://baptisthealth.net/baptist-health-news/cdc-urges-wearing-of-cloth-face-coverings-to-slow-spread-of-covid-19/?cat=education</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46348" y="971597"/>
            <a:ext cx="8458200" cy="5201567"/>
          </a:xfrm>
          <a:prstGeom prst="rect">
            <a:avLst/>
          </a:prstGeom>
        </p:spPr>
      </p:pic>
      <p:sp>
        <p:nvSpPr>
          <p:cNvPr id="10" name="Rectangle 9"/>
          <p:cNvSpPr/>
          <p:nvPr/>
        </p:nvSpPr>
        <p:spPr>
          <a:xfrm>
            <a:off x="547768" y="1406088"/>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19 June 2020</a:t>
            </a:r>
          </a:p>
        </p:txBody>
      </p:sp>
      <p:sp>
        <p:nvSpPr>
          <p:cNvPr id="11" name="Rectangle 10"/>
          <p:cNvSpPr/>
          <p:nvPr/>
        </p:nvSpPr>
        <p:spPr>
          <a:xfrm>
            <a:off x="221222" y="393855"/>
            <a:ext cx="8710863"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pitchFamily="34" charset="0"/>
                <a:ea typeface="+mn-ea"/>
                <a:cs typeface="+mn-cs"/>
              </a:rPr>
              <a:t>Advice from Baptist Church in South Florida</a:t>
            </a:r>
          </a:p>
        </p:txBody>
      </p:sp>
      <p:sp>
        <p:nvSpPr>
          <p:cNvPr id="5" name="Rectangle 4">
            <a:extLst>
              <a:ext uri="{FF2B5EF4-FFF2-40B4-BE49-F238E27FC236}">
                <a16:creationId xmlns:a16="http://schemas.microsoft.com/office/drawing/2014/main" id="{318213E6-2A29-2C1D-7B7B-DB92CCA3C0F1}"/>
              </a:ext>
            </a:extLst>
          </p:cNvPr>
          <p:cNvSpPr/>
          <p:nvPr/>
        </p:nvSpPr>
        <p:spPr bwMode="auto">
          <a:xfrm>
            <a:off x="547768" y="1713865"/>
            <a:ext cx="8172720"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6" name="Rectangle 5">
            <a:extLst>
              <a:ext uri="{FF2B5EF4-FFF2-40B4-BE49-F238E27FC236}">
                <a16:creationId xmlns:a16="http://schemas.microsoft.com/office/drawing/2014/main" id="{6AFB1E67-0CB5-E067-9BA7-A539C8236849}"/>
              </a:ext>
            </a:extLst>
          </p:cNvPr>
          <p:cNvSpPr/>
          <p:nvPr/>
        </p:nvSpPr>
        <p:spPr bwMode="auto">
          <a:xfrm>
            <a:off x="8277726" y="1098311"/>
            <a:ext cx="519926" cy="30777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AutoShape 8">
            <a:extLst>
              <a:ext uri="{FF2B5EF4-FFF2-40B4-BE49-F238E27FC236}">
                <a16:creationId xmlns:a16="http://schemas.microsoft.com/office/drawing/2014/main" id="{1E39CDF4-D39E-CA66-76D9-BB369FE69D61}"/>
              </a:ext>
            </a:extLst>
          </p:cNvPr>
          <p:cNvSpPr>
            <a:spLocks noChangeArrowheads="1"/>
          </p:cNvSpPr>
          <p:nvPr/>
        </p:nvSpPr>
        <p:spPr bwMode="auto">
          <a:xfrm rot="7758136">
            <a:off x="7758007" y="5984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551041141"/>
      </p:ext>
    </p:extLst>
  </p:cSld>
  <p:clrMapOvr>
    <a:masterClrMapping/>
  </p:clrMapOvr>
  <p:transition/>
</p:sld>
</file>

<file path=ppt/slides/slide387.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AutoShape 8">
            <a:extLst>
              <a:ext uri="{FF2B5EF4-FFF2-40B4-BE49-F238E27FC236}">
                <a16:creationId xmlns:a16="http://schemas.microsoft.com/office/drawing/2014/main" id="{4994C7EF-F264-9D35-68D6-9500DFDC1C0D}"/>
              </a:ext>
            </a:extLst>
          </p:cNvPr>
          <p:cNvSpPr>
            <a:spLocks noChangeArrowheads="1"/>
          </p:cNvSpPr>
          <p:nvPr/>
        </p:nvSpPr>
        <p:spPr bwMode="auto">
          <a:xfrm rot="7705331">
            <a:off x="7237307" y="6746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948149124"/>
      </p:ext>
    </p:extLst>
  </p:cSld>
  <p:clrMapOvr>
    <a:masterClrMapping/>
  </p:clrMapOvr>
  <p:transition/>
</p:sld>
</file>

<file path=ppt/slides/slide38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3027986" y="6569833"/>
            <a:ext cx="30973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https://www.thebostonpilot.com/article.asp?ID=187901</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1011114" y="545171"/>
            <a:ext cx="7111815" cy="6015037"/>
          </a:xfrm>
          <a:prstGeom prst="rect">
            <a:avLst/>
          </a:prstGeom>
        </p:spPr>
      </p:pic>
      <p:sp>
        <p:nvSpPr>
          <p:cNvPr id="8" name="Rectangle 7"/>
          <p:cNvSpPr/>
          <p:nvPr/>
        </p:nvSpPr>
        <p:spPr>
          <a:xfrm>
            <a:off x="221222" y="259100"/>
            <a:ext cx="8710863" cy="369332"/>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itchFamily="34" charset="0"/>
                <a:ea typeface="+mn-ea"/>
                <a:cs typeface="+mn-cs"/>
              </a:rPr>
              <a:t>And Pope Francis . . .</a:t>
            </a:r>
          </a:p>
        </p:txBody>
      </p:sp>
      <p:sp>
        <p:nvSpPr>
          <p:cNvPr id="4" name="Oval 3">
            <a:extLst>
              <a:ext uri="{FF2B5EF4-FFF2-40B4-BE49-F238E27FC236}">
                <a16:creationId xmlns:a16="http://schemas.microsoft.com/office/drawing/2014/main" id="{50FE0512-1043-4AE8-8867-5CE8485309DE}"/>
              </a:ext>
            </a:extLst>
          </p:cNvPr>
          <p:cNvSpPr/>
          <p:nvPr/>
        </p:nvSpPr>
        <p:spPr bwMode="auto">
          <a:xfrm rot="1075834">
            <a:off x="2792647" y="2975880"/>
            <a:ext cx="1004128" cy="728168"/>
          </a:xfrm>
          <a:prstGeom prst="ellipse">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964716183"/>
      </p:ext>
    </p:extLst>
  </p:cSld>
  <p:clrMapOvr>
    <a:masterClrMapping/>
  </p:clrMapOvr>
  <p:transition/>
</p:sld>
</file>

<file path=ppt/slides/slide38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9" name="Text Box 2"/>
          <p:cNvSpPr txBox="1">
            <a:spLocks noChangeArrowheads="1"/>
          </p:cNvSpPr>
          <p:nvPr/>
        </p:nvSpPr>
        <p:spPr bwMode="auto">
          <a:xfrm>
            <a:off x="1346437" y="6579458"/>
            <a:ext cx="6460423"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https://www.theguardian.com/world/2020/may/15/us-coronavirus-message-god-poll-results?CMP=Share_iOSApp_Other</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4"/>
          <a:stretch>
            <a:fillRect/>
          </a:stretch>
        </p:blipFill>
        <p:spPr>
          <a:xfrm>
            <a:off x="801806" y="159408"/>
            <a:ext cx="7603284" cy="6400800"/>
          </a:xfrm>
          <a:prstGeom prst="rect">
            <a:avLst/>
          </a:prstGeom>
        </p:spPr>
      </p:pic>
      <p:pic>
        <p:nvPicPr>
          <p:cNvPr id="5" name="Picture 4"/>
          <p:cNvPicPr>
            <a:picLocks noChangeAspect="1"/>
          </p:cNvPicPr>
          <p:nvPr/>
        </p:nvPicPr>
        <p:blipFill>
          <a:blip r:embed="rId5"/>
          <a:stretch>
            <a:fillRect/>
          </a:stretch>
        </p:blipFill>
        <p:spPr>
          <a:xfrm>
            <a:off x="6835341" y="107061"/>
            <a:ext cx="2095500" cy="381000"/>
          </a:xfrm>
          <a:prstGeom prst="rect">
            <a:avLst/>
          </a:prstGeom>
        </p:spPr>
      </p:pic>
      <p:sp>
        <p:nvSpPr>
          <p:cNvPr id="4" name="AutoShape 8">
            <a:extLst>
              <a:ext uri="{FF2B5EF4-FFF2-40B4-BE49-F238E27FC236}">
                <a16:creationId xmlns:a16="http://schemas.microsoft.com/office/drawing/2014/main" id="{59FAB710-9344-5B9D-3440-5A99301B61D1}"/>
              </a:ext>
            </a:extLst>
          </p:cNvPr>
          <p:cNvSpPr>
            <a:spLocks noChangeArrowheads="1"/>
          </p:cNvSpPr>
          <p:nvPr/>
        </p:nvSpPr>
        <p:spPr bwMode="auto">
          <a:xfrm rot="7705331">
            <a:off x="7529407" y="534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988923945"/>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9BB6FDC-6DE4-555B-92CF-9512BCD94499}"/>
              </a:ext>
            </a:extLst>
          </p:cNvPr>
          <p:cNvPicPr>
            <a:picLocks noChangeAspect="1"/>
          </p:cNvPicPr>
          <p:nvPr/>
        </p:nvPicPr>
        <p:blipFill>
          <a:blip r:embed="rId2"/>
          <a:stretch>
            <a:fillRect/>
          </a:stretch>
        </p:blipFill>
        <p:spPr>
          <a:xfrm>
            <a:off x="1971216" y="444500"/>
            <a:ext cx="5201568" cy="5486400"/>
          </a:xfrm>
          <a:prstGeom prst="rect">
            <a:avLst/>
          </a:prstGeom>
        </p:spPr>
      </p:pic>
      <p:sp>
        <p:nvSpPr>
          <p:cNvPr id="9" name="TextBox 8">
            <a:extLst>
              <a:ext uri="{FF2B5EF4-FFF2-40B4-BE49-F238E27FC236}">
                <a16:creationId xmlns:a16="http://schemas.microsoft.com/office/drawing/2014/main" id="{5C5B09DD-2AA3-0F8E-C188-7A9621B709CD}"/>
              </a:ext>
            </a:extLst>
          </p:cNvPr>
          <p:cNvSpPr txBox="1"/>
          <p:nvPr/>
        </p:nvSpPr>
        <p:spPr>
          <a:xfrm>
            <a:off x="622300" y="6420535"/>
            <a:ext cx="7874000" cy="369332"/>
          </a:xfrm>
          <a:prstGeom prst="rect">
            <a:avLst/>
          </a:prstGeom>
          <a:noFill/>
        </p:spPr>
        <p:txBody>
          <a:bodyPr wrap="square">
            <a:spAutoFit/>
          </a:bodyPr>
          <a:lstStyle/>
          <a:p>
            <a:r>
              <a:rPr lang="en-US" dirty="0">
                <a:hlinkClick r:id="rId3"/>
              </a:rPr>
              <a:t>https://www.opb.org/article/2023/09/29/erika-hayasaki-somewhere-sisters/</a:t>
            </a:r>
            <a:endParaRPr lang="en-US" dirty="0"/>
          </a:p>
        </p:txBody>
      </p:sp>
      <p:sp>
        <p:nvSpPr>
          <p:cNvPr id="10" name="TextBox 9">
            <a:extLst>
              <a:ext uri="{FF2B5EF4-FFF2-40B4-BE49-F238E27FC236}">
                <a16:creationId xmlns:a16="http://schemas.microsoft.com/office/drawing/2014/main" id="{DD449B09-C00C-C6E5-0CBD-854F01F2C40F}"/>
              </a:ext>
            </a:extLst>
          </p:cNvPr>
          <p:cNvSpPr txBox="1"/>
          <p:nvPr/>
        </p:nvSpPr>
        <p:spPr>
          <a:xfrm>
            <a:off x="2192336" y="5987535"/>
            <a:ext cx="4805364" cy="461665"/>
          </a:xfrm>
          <a:prstGeom prst="rect">
            <a:avLst/>
          </a:prstGeom>
          <a:noFill/>
        </p:spPr>
        <p:txBody>
          <a:bodyPr wrap="square">
            <a:spAutoFit/>
          </a:bodyPr>
          <a:lstStyle/>
          <a:p>
            <a:r>
              <a:rPr lang="en-US" sz="2400" dirty="0"/>
              <a:t>Algonquin Books, 3 October 2023</a:t>
            </a:r>
          </a:p>
        </p:txBody>
      </p:sp>
      <p:sp>
        <p:nvSpPr>
          <p:cNvPr id="14" name="TextBox 13">
            <a:extLst>
              <a:ext uri="{FF2B5EF4-FFF2-40B4-BE49-F238E27FC236}">
                <a16:creationId xmlns:a16="http://schemas.microsoft.com/office/drawing/2014/main" id="{E95EFC6F-2AD5-87B4-EBAD-31EB14EE4873}"/>
              </a:ext>
            </a:extLst>
          </p:cNvPr>
          <p:cNvSpPr txBox="1"/>
          <p:nvPr/>
        </p:nvSpPr>
        <p:spPr>
          <a:xfrm>
            <a:off x="3046397" y="3410369"/>
            <a:ext cx="4572000" cy="461665"/>
          </a:xfrm>
          <a:prstGeom prst="rect">
            <a:avLst/>
          </a:prstGeom>
          <a:noFill/>
        </p:spPr>
        <p:txBody>
          <a:bodyPr wrap="square">
            <a:spAutoFit/>
          </a:bodyPr>
          <a:lstStyle/>
          <a:p>
            <a:r>
              <a:rPr lang="en-US" sz="2400" dirty="0">
                <a:solidFill>
                  <a:srgbClr val="E8FAFB"/>
                </a:solidFill>
              </a:rPr>
              <a:t>Erika </a:t>
            </a:r>
            <a:r>
              <a:rPr lang="en-US" sz="2400" dirty="0" err="1">
                <a:solidFill>
                  <a:srgbClr val="E8FAFB"/>
                </a:solidFill>
              </a:rPr>
              <a:t>Hayasaki</a:t>
            </a:r>
            <a:endParaRPr lang="en-US" sz="2400" dirty="0">
              <a:solidFill>
                <a:srgbClr val="E8FAFB"/>
              </a:solidFill>
            </a:endParaRPr>
          </a:p>
        </p:txBody>
      </p:sp>
      <p:sp>
        <p:nvSpPr>
          <p:cNvPr id="16" name="TextBox 15">
            <a:extLst>
              <a:ext uri="{FF2B5EF4-FFF2-40B4-BE49-F238E27FC236}">
                <a16:creationId xmlns:a16="http://schemas.microsoft.com/office/drawing/2014/main" id="{657CD361-35AC-413D-F307-7536AAB44F1C}"/>
              </a:ext>
            </a:extLst>
          </p:cNvPr>
          <p:cNvSpPr txBox="1"/>
          <p:nvPr/>
        </p:nvSpPr>
        <p:spPr>
          <a:xfrm>
            <a:off x="399451" y="2786861"/>
            <a:ext cx="1650732" cy="2585323"/>
          </a:xfrm>
          <a:prstGeom prst="rect">
            <a:avLst/>
          </a:prstGeom>
          <a:noFill/>
        </p:spPr>
        <p:txBody>
          <a:bodyPr wrap="square">
            <a:spAutoFit/>
          </a:bodyPr>
          <a:lstStyle/>
          <a:p>
            <a:r>
              <a:rPr lang="en-US" dirty="0"/>
              <a:t>“Erika </a:t>
            </a:r>
            <a:r>
              <a:rPr lang="en-US" dirty="0" err="1"/>
              <a:t>Hayasaki's</a:t>
            </a:r>
            <a:r>
              <a:rPr lang="en-US" dirty="0"/>
              <a:t> book explores the ideas of nature and nurture through the story of two twins.”</a:t>
            </a:r>
          </a:p>
        </p:txBody>
      </p:sp>
    </p:spTree>
    <p:extLst>
      <p:ext uri="{BB962C8B-B14F-4D97-AF65-F5344CB8AC3E}">
        <p14:creationId xmlns:p14="http://schemas.microsoft.com/office/powerpoint/2010/main" val="1591743494"/>
      </p:ext>
    </p:extLst>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5" name="Picture 4"/>
          <p:cNvPicPr>
            <a:picLocks noChangeAspect="1"/>
          </p:cNvPicPr>
          <p:nvPr/>
        </p:nvPicPr>
        <p:blipFill>
          <a:blip r:embed="rId3"/>
          <a:stretch>
            <a:fillRect/>
          </a:stretch>
        </p:blipFill>
        <p:spPr>
          <a:xfrm>
            <a:off x="1258904" y="104775"/>
            <a:ext cx="6629400" cy="6356210"/>
          </a:xfrm>
          <a:prstGeom prst="rect">
            <a:avLst/>
          </a:prstGeom>
        </p:spPr>
      </p:pic>
      <p:sp>
        <p:nvSpPr>
          <p:cNvPr id="13" name="Text Box 2"/>
          <p:cNvSpPr txBox="1">
            <a:spLocks noChangeArrowheads="1"/>
          </p:cNvSpPr>
          <p:nvPr/>
        </p:nvSpPr>
        <p:spPr bwMode="auto">
          <a:xfrm>
            <a:off x="669168" y="6598708"/>
            <a:ext cx="781496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https://www.marketwatch.com/story/why-do-so-many-americans-refuse-to-wear-face-masks-it-may-have-nothing-to-do-with-politics-2020-06-16</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6" name="Picture 5"/>
          <p:cNvPicPr>
            <a:picLocks noChangeAspect="1"/>
          </p:cNvPicPr>
          <p:nvPr/>
        </p:nvPicPr>
        <p:blipFill>
          <a:blip r:embed="rId5"/>
          <a:stretch>
            <a:fillRect/>
          </a:stretch>
        </p:blipFill>
        <p:spPr>
          <a:xfrm>
            <a:off x="6489382" y="1062096"/>
            <a:ext cx="1285875" cy="257175"/>
          </a:xfrm>
          <a:prstGeom prst="rect">
            <a:avLst/>
          </a:prstGeom>
        </p:spPr>
      </p:pic>
      <p:sp>
        <p:nvSpPr>
          <p:cNvPr id="4" name="Rectangle 3">
            <a:extLst>
              <a:ext uri="{FF2B5EF4-FFF2-40B4-BE49-F238E27FC236}">
                <a16:creationId xmlns:a16="http://schemas.microsoft.com/office/drawing/2014/main" id="{039535E0-2B30-FE3F-2A43-127C6A6FD2F8}"/>
              </a:ext>
            </a:extLst>
          </p:cNvPr>
          <p:cNvSpPr/>
          <p:nvPr/>
        </p:nvSpPr>
        <p:spPr bwMode="auto">
          <a:xfrm>
            <a:off x="7368826" y="1592249"/>
            <a:ext cx="562392" cy="279797"/>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7" name="Rectangle 6">
            <a:extLst>
              <a:ext uri="{FF2B5EF4-FFF2-40B4-BE49-F238E27FC236}">
                <a16:creationId xmlns:a16="http://schemas.microsoft.com/office/drawing/2014/main" id="{104B5E69-EA7A-61E2-E4F3-3116357983BD}"/>
              </a:ext>
            </a:extLst>
          </p:cNvPr>
          <p:cNvSpPr/>
          <p:nvPr/>
        </p:nvSpPr>
        <p:spPr>
          <a:xfrm>
            <a:off x="6620008" y="1347482"/>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8" name="AutoShape 8">
            <a:extLst>
              <a:ext uri="{FF2B5EF4-FFF2-40B4-BE49-F238E27FC236}">
                <a16:creationId xmlns:a16="http://schemas.microsoft.com/office/drawing/2014/main" id="{44AB94E1-E5D1-A33B-9DB2-194C87A8323D}"/>
              </a:ext>
            </a:extLst>
          </p:cNvPr>
          <p:cNvSpPr>
            <a:spLocks noChangeArrowheads="1"/>
          </p:cNvSpPr>
          <p:nvPr/>
        </p:nvSpPr>
        <p:spPr bwMode="auto">
          <a:xfrm rot="7705331">
            <a:off x="6335607" y="700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23457445"/>
      </p:ext>
    </p:extLst>
  </p:cSld>
  <p:clrMapOvr>
    <a:masterClrMapping/>
  </p:clrMapOvr>
  <p:transition/>
</p:sld>
</file>

<file path=ppt/slides/slide39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819175"/>
            <a:ext cx="8226425" cy="4330601"/>
          </a:xfrm>
        </p:spPr>
        <p:txBody>
          <a:bodyPr/>
          <a:lstStyle/>
          <a:p>
            <a:pPr algn="ctr" eaLnBrk="1" hangingPunct="1">
              <a:buFontTx/>
              <a:buNone/>
            </a:pPr>
            <a:r>
              <a:rPr lang="en-US" sz="4800" b="1" dirty="0">
                <a:solidFill>
                  <a:srgbClr val="FF0000"/>
                </a:solidFill>
              </a:rPr>
              <a:t>What about babies and little children?</a:t>
            </a:r>
          </a:p>
          <a:p>
            <a:pPr algn="ctr" eaLnBrk="1" hangingPunct="1">
              <a:buFontTx/>
              <a:buNone/>
            </a:pPr>
            <a:endParaRPr lang="en-US" b="1" dirty="0">
              <a:solidFill>
                <a:srgbClr val="FF0000"/>
              </a:solidFill>
            </a:endParaRPr>
          </a:p>
          <a:p>
            <a:pPr algn="ctr" eaLnBrk="1" hangingPunct="1">
              <a:buFontTx/>
              <a:buNone/>
            </a:pPr>
            <a:r>
              <a:rPr lang="en-US" b="1" dirty="0">
                <a:solidFill>
                  <a:srgbClr val="FF0000"/>
                </a:solidFill>
              </a:rPr>
              <a:t>(and should they be vaccinated?)</a:t>
            </a:r>
            <a:endParaRPr lang="en-US" dirty="0">
              <a:solidFill>
                <a:srgbClr val="FF0000"/>
              </a:solidFill>
            </a:endParaRPr>
          </a:p>
        </p:txBody>
      </p:sp>
    </p:spTree>
    <p:extLst>
      <p:ext uri="{BB962C8B-B14F-4D97-AF65-F5344CB8AC3E}">
        <p14:creationId xmlns:p14="http://schemas.microsoft.com/office/powerpoint/2010/main" val="2192028453"/>
      </p:ext>
    </p:extLst>
  </p:cSld>
  <p:clrMapOvr>
    <a:masterClrMapping/>
  </p:clrMapOvr>
  <p:transition/>
</p:sld>
</file>

<file path=ppt/slides/slide392.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1912198" y="4187762"/>
            <a:ext cx="4499950"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FFFFFF"/>
                </a:solidFill>
                <a:effectLst/>
                <a:uLnTx/>
                <a:uFillTx/>
                <a:latin typeface="Arial" charset="0"/>
                <a:ea typeface="+mn-ea"/>
                <a:cs typeface="+mn-cs"/>
              </a:rPr>
              <a:t>Pope Francis “performs first exorcism”</a:t>
            </a:r>
            <a:endPar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pic>
        <p:nvPicPr>
          <p:cNvPr id="4" name="Picture 3"/>
          <p:cNvPicPr>
            <a:picLocks noChangeAspect="1"/>
          </p:cNvPicPr>
          <p:nvPr/>
        </p:nvPicPr>
        <p:blipFill>
          <a:blip r:embed="rId3"/>
          <a:stretch>
            <a:fillRect/>
          </a:stretch>
        </p:blipFill>
        <p:spPr>
          <a:xfrm>
            <a:off x="1679057" y="247880"/>
            <a:ext cx="5782107" cy="6400800"/>
          </a:xfrm>
          <a:prstGeom prst="rect">
            <a:avLst/>
          </a:prstGeom>
        </p:spPr>
      </p:pic>
      <p:sp>
        <p:nvSpPr>
          <p:cNvPr id="10" name="Text Box 2"/>
          <p:cNvSpPr txBox="1">
            <a:spLocks noChangeArrowheads="1"/>
          </p:cNvSpPr>
          <p:nvPr/>
        </p:nvSpPr>
        <p:spPr bwMode="auto">
          <a:xfrm>
            <a:off x="1739173" y="6579458"/>
            <a:ext cx="5674951"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https://www.tmz.com/2020/06/20/woman-brings-newborn-three-week-old-baby-trump-tulsa-rally-covid/</a:t>
            </a:r>
            <a:endParaRPr kumimoji="0" lang="en-US" sz="8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sp>
        <p:nvSpPr>
          <p:cNvPr id="11" name="Rectangle 10"/>
          <p:cNvSpPr/>
          <p:nvPr/>
        </p:nvSpPr>
        <p:spPr>
          <a:xfrm>
            <a:off x="6053418" y="1857621"/>
            <a:ext cx="1268296"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itchFamily="34" charset="0"/>
                <a:ea typeface="+mn-ea"/>
                <a:cs typeface="+mn-cs"/>
              </a:rPr>
              <a:t>20 June 2020</a:t>
            </a:r>
          </a:p>
        </p:txBody>
      </p:sp>
      <p:sp>
        <p:nvSpPr>
          <p:cNvPr id="5" name="Rectangle 4">
            <a:extLst>
              <a:ext uri="{FF2B5EF4-FFF2-40B4-BE49-F238E27FC236}">
                <a16:creationId xmlns:a16="http://schemas.microsoft.com/office/drawing/2014/main" id="{8525CCCC-B285-BF27-82AB-3E372BC05279}"/>
              </a:ext>
            </a:extLst>
          </p:cNvPr>
          <p:cNvSpPr/>
          <p:nvPr/>
        </p:nvSpPr>
        <p:spPr bwMode="auto">
          <a:xfrm>
            <a:off x="1679057" y="1876871"/>
            <a:ext cx="1131520" cy="369332"/>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343762511"/>
      </p:ext>
    </p:extLst>
  </p:cSld>
  <p:clrMapOvr>
    <a:masterClrMapping/>
  </p:clrMapOvr>
  <p:transition/>
</p:sld>
</file>

<file path=ppt/slides/slide39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492736"/>
            <a:ext cx="8226425" cy="4570412"/>
          </a:xfrm>
        </p:spPr>
        <p:txBody>
          <a:bodyPr/>
          <a:lstStyle/>
          <a:p>
            <a:pPr algn="ctr" eaLnBrk="1" hangingPunct="1">
              <a:buFontTx/>
              <a:buNone/>
            </a:pPr>
            <a:r>
              <a:rPr lang="en-US" sz="4400" b="1" dirty="0">
                <a:solidFill>
                  <a:srgbClr val="FFFFFF"/>
                </a:solidFill>
              </a:rPr>
              <a:t>Another general question that has always been around, but that has became acute during COVID times is . . .</a:t>
            </a:r>
            <a:endParaRPr lang="en-US" sz="4400" dirty="0">
              <a:solidFill>
                <a:srgbClr val="FFFFFF"/>
              </a:solidFill>
            </a:endParaRPr>
          </a:p>
        </p:txBody>
      </p:sp>
    </p:spTree>
    <p:extLst>
      <p:ext uri="{BB962C8B-B14F-4D97-AF65-F5344CB8AC3E}">
        <p14:creationId xmlns:p14="http://schemas.microsoft.com/office/powerpoint/2010/main" val="1878741632"/>
      </p:ext>
    </p:extLst>
  </p:cSld>
  <p:clrMapOvr>
    <a:masterClrMapping/>
  </p:clrMapOvr>
  <p:transition/>
</p:sld>
</file>

<file path=ppt/slides/slide39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9624" y="635265"/>
            <a:ext cx="9144000" cy="5485633"/>
          </a:xfrm>
        </p:spPr>
        <p:txBody>
          <a:bodyPr/>
          <a:lstStyle/>
          <a:p>
            <a:pPr algn="ctr" eaLnBrk="1" hangingPunct="1">
              <a:buFontTx/>
              <a:buNone/>
            </a:pPr>
            <a:r>
              <a:rPr lang="en-US" sz="6000" b="1" dirty="0">
                <a:solidFill>
                  <a:srgbClr val="FF0000"/>
                </a:solidFill>
              </a:rPr>
              <a:t>What to do </a:t>
            </a:r>
          </a:p>
          <a:p>
            <a:pPr algn="ctr" eaLnBrk="1" hangingPunct="1">
              <a:buFontTx/>
              <a:buNone/>
            </a:pPr>
            <a:r>
              <a:rPr lang="en-US" sz="6000" b="1" dirty="0">
                <a:solidFill>
                  <a:srgbClr val="FF0000"/>
                </a:solidFill>
              </a:rPr>
              <a:t>with the bodies?</a:t>
            </a:r>
          </a:p>
        </p:txBody>
      </p:sp>
    </p:spTree>
    <p:extLst>
      <p:ext uri="{BB962C8B-B14F-4D97-AF65-F5344CB8AC3E}">
        <p14:creationId xmlns:p14="http://schemas.microsoft.com/office/powerpoint/2010/main" val="1489213530"/>
      </p:ext>
    </p:extLst>
  </p:cSld>
  <p:clrMapOvr>
    <a:masterClrMapping/>
  </p:clrMapOvr>
  <p:transition/>
</p:sld>
</file>

<file path=ppt/slides/slide39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Should dead bodies be dissolved and flushed down the drain? </a:t>
            </a:r>
          </a:p>
          <a:p>
            <a:pPr algn="ctr" eaLnBrk="1" hangingPunct="1">
              <a:buFontTx/>
              <a:buNone/>
            </a:pPr>
            <a:r>
              <a:rPr lang="en-US" sz="2800" b="1" dirty="0">
                <a:solidFill>
                  <a:srgbClr val="FF0000"/>
                </a:solidFill>
              </a:rPr>
              <a:t>(one of the most ecological ways of dealing with the problem of what to do with them) </a:t>
            </a:r>
            <a:endParaRPr lang="en-US" sz="2800" dirty="0">
              <a:solidFill>
                <a:srgbClr val="FF0000"/>
              </a:solidFill>
            </a:endParaRPr>
          </a:p>
        </p:txBody>
      </p:sp>
    </p:spTree>
    <p:extLst>
      <p:ext uri="{BB962C8B-B14F-4D97-AF65-F5344CB8AC3E}">
        <p14:creationId xmlns:p14="http://schemas.microsoft.com/office/powerpoint/2010/main" val="1869186124"/>
      </p:ext>
    </p:extLst>
  </p:cSld>
  <p:clrMapOvr>
    <a:masterClrMapping/>
  </p:clrMapOvr>
  <p:transition/>
</p:sld>
</file>

<file path=ppt/slides/slide396.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2430055" y="6585026"/>
            <a:ext cx="42739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https://www.cnet.com/features/the-misunderstood-funeral-tech-thats-illegal-in-30-states/</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4" name="Picture 3"/>
          <p:cNvPicPr>
            <a:picLocks noChangeAspect="1"/>
          </p:cNvPicPr>
          <p:nvPr/>
        </p:nvPicPr>
        <p:blipFill>
          <a:blip r:embed="rId4"/>
          <a:stretch>
            <a:fillRect/>
          </a:stretch>
        </p:blipFill>
        <p:spPr>
          <a:xfrm>
            <a:off x="313472" y="127183"/>
            <a:ext cx="8686800" cy="6390204"/>
          </a:xfrm>
          <a:prstGeom prst="rect">
            <a:avLst/>
          </a:prstGeom>
        </p:spPr>
      </p:pic>
      <p:sp>
        <p:nvSpPr>
          <p:cNvPr id="3" name="TextBox 2">
            <a:extLst>
              <a:ext uri="{FF2B5EF4-FFF2-40B4-BE49-F238E27FC236}">
                <a16:creationId xmlns:a16="http://schemas.microsoft.com/office/drawing/2014/main" id="{230C7390-F16D-2902-1856-6D0AC8B6C808}"/>
              </a:ext>
            </a:extLst>
          </p:cNvPr>
          <p:cNvSpPr txBox="1"/>
          <p:nvPr/>
        </p:nvSpPr>
        <p:spPr>
          <a:xfrm>
            <a:off x="2892394" y="4363271"/>
            <a:ext cx="3364029" cy="369332"/>
          </a:xfrm>
          <a:prstGeom prst="rect">
            <a:avLst/>
          </a:prstGeom>
          <a:noFill/>
        </p:spPr>
        <p:txBody>
          <a:bodyPr wrap="square">
            <a:spAutoFit/>
          </a:bodyPr>
          <a:lstStyle/>
          <a:p>
            <a:r>
              <a:rPr lang="en-US" sz="1800" b="1" dirty="0">
                <a:solidFill>
                  <a:srgbClr val="F7F4F1"/>
                </a:solidFill>
              </a:rPr>
              <a:t>water cremation technology</a:t>
            </a:r>
            <a:endParaRPr lang="en-US" dirty="0">
              <a:solidFill>
                <a:srgbClr val="F7F4F1"/>
              </a:solidFill>
            </a:endParaRPr>
          </a:p>
        </p:txBody>
      </p:sp>
    </p:spTree>
    <p:extLst>
      <p:ext uri="{BB962C8B-B14F-4D97-AF65-F5344CB8AC3E}">
        <p14:creationId xmlns:p14="http://schemas.microsoft.com/office/powerpoint/2010/main" val="3529460816"/>
      </p:ext>
    </p:extLst>
  </p:cSld>
  <p:clrMapOvr>
    <a:masterClrMapping/>
  </p:clrMapOvr>
  <p:transition/>
</p:sld>
</file>

<file path=ppt/slides/slide39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317635" y="856647"/>
            <a:ext cx="8513550" cy="5485633"/>
          </a:xfrm>
        </p:spPr>
        <p:txBody>
          <a:bodyPr/>
          <a:lstStyle/>
          <a:p>
            <a:pPr algn="ctr" eaLnBrk="1" hangingPunct="1">
              <a:buFontTx/>
              <a:buNone/>
            </a:pPr>
            <a:r>
              <a:rPr lang="en-US" sz="3600" b="1" dirty="0">
                <a:solidFill>
                  <a:srgbClr val="FF0000"/>
                </a:solidFill>
              </a:rPr>
              <a:t>Or . . .?</a:t>
            </a:r>
            <a:endParaRPr lang="en-US" sz="2800" dirty="0">
              <a:solidFill>
                <a:srgbClr val="FF0000"/>
              </a:solidFill>
            </a:endParaRPr>
          </a:p>
        </p:txBody>
      </p:sp>
    </p:spTree>
    <p:extLst>
      <p:ext uri="{BB962C8B-B14F-4D97-AF65-F5344CB8AC3E}">
        <p14:creationId xmlns:p14="http://schemas.microsoft.com/office/powerpoint/2010/main" val="2630777836"/>
      </p:ext>
    </p:extLst>
  </p:cSld>
  <p:clrMapOvr>
    <a:masterClrMapping/>
  </p:clrMapOvr>
  <p:transition/>
</p:sld>
</file>

<file path=ppt/slides/slide39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10" name="Text Box 2"/>
          <p:cNvSpPr txBox="1">
            <a:spLocks noChangeArrowheads="1"/>
          </p:cNvSpPr>
          <p:nvPr/>
        </p:nvSpPr>
        <p:spPr bwMode="auto">
          <a:xfrm>
            <a:off x="1503520" y="6585026"/>
            <a:ext cx="612699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3"/>
              </a:rPr>
              <a:t>https://www.aljazeera.com/programmes/newsfeed/2020/05/ghana-dancing-pallbearers-stay-home-dance-200519100012123.html</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5" name="Picture 4">
            <a:hlinkClick r:id="rId3"/>
          </p:cNvPr>
          <p:cNvPicPr>
            <a:picLocks noChangeAspect="1"/>
          </p:cNvPicPr>
          <p:nvPr/>
        </p:nvPicPr>
        <p:blipFill>
          <a:blip r:embed="rId4"/>
          <a:stretch>
            <a:fillRect/>
          </a:stretch>
        </p:blipFill>
        <p:spPr>
          <a:xfrm>
            <a:off x="231406" y="763104"/>
            <a:ext cx="8686800" cy="5796193"/>
          </a:xfrm>
          <a:prstGeom prst="rect">
            <a:avLst/>
          </a:prstGeom>
        </p:spPr>
      </p:pic>
      <p:sp>
        <p:nvSpPr>
          <p:cNvPr id="2" name="AutoShape 8">
            <a:extLst>
              <a:ext uri="{FF2B5EF4-FFF2-40B4-BE49-F238E27FC236}">
                <a16:creationId xmlns:a16="http://schemas.microsoft.com/office/drawing/2014/main" id="{96065188-BD70-0962-B1A5-41438665CC36}"/>
              </a:ext>
            </a:extLst>
          </p:cNvPr>
          <p:cNvSpPr>
            <a:spLocks noChangeArrowheads="1"/>
          </p:cNvSpPr>
          <p:nvPr/>
        </p:nvSpPr>
        <p:spPr bwMode="auto">
          <a:xfrm rot="3159064">
            <a:off x="7821507" y="4433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51933664"/>
      </p:ext>
    </p:extLst>
  </p:cSld>
  <p:clrMapOvr>
    <a:masterClrMapping/>
  </p:clrMapOvr>
  <p:transition/>
</p:sld>
</file>

<file path=ppt/slides/slide39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6082" name="Rectangle 2"/>
          <p:cNvSpPr>
            <a:spLocks noGrp="1" noChangeArrowheads="1"/>
          </p:cNvSpPr>
          <p:nvPr>
            <p:ph type="body" idx="4294967295"/>
          </p:nvPr>
        </p:nvSpPr>
        <p:spPr>
          <a:xfrm>
            <a:off x="460380" y="1579364"/>
            <a:ext cx="8226425" cy="4570412"/>
          </a:xfrm>
        </p:spPr>
        <p:txBody>
          <a:bodyPr/>
          <a:lstStyle/>
          <a:p>
            <a:pPr algn="ctr" eaLnBrk="1" hangingPunct="1">
              <a:buFontTx/>
              <a:buNone/>
            </a:pPr>
            <a:r>
              <a:rPr lang="en-US" sz="4400" b="1" dirty="0">
                <a:solidFill>
                  <a:srgbClr val="FF0000"/>
                </a:solidFill>
              </a:rPr>
              <a:t>And, in general, speaking of the Devil . . .</a:t>
            </a:r>
            <a:endParaRPr lang="en-US" sz="4400" dirty="0">
              <a:solidFill>
                <a:srgbClr val="FF0000"/>
              </a:solidFill>
            </a:endParaRPr>
          </a:p>
        </p:txBody>
      </p:sp>
    </p:spTree>
    <p:extLst>
      <p:ext uri="{BB962C8B-B14F-4D97-AF65-F5344CB8AC3E}">
        <p14:creationId xmlns:p14="http://schemas.microsoft.com/office/powerpoint/2010/main" val="1269267872"/>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3058327"/>
            <a:ext cx="69088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Remember these items from elsewhere in the course? . . . </a:t>
            </a:r>
          </a:p>
        </p:txBody>
      </p:sp>
    </p:spTree>
    <p:extLst>
      <p:ext uri="{BB962C8B-B14F-4D97-AF65-F5344CB8AC3E}">
        <p14:creationId xmlns:p14="http://schemas.microsoft.com/office/powerpoint/2010/main" val="3207667808"/>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754B10"/>
        </a:solidFill>
        <a:effectLst/>
      </p:bgPr>
    </p:bg>
    <p:spTree>
      <p:nvGrpSpPr>
        <p:cNvPr id="1" name=""/>
        <p:cNvGrpSpPr/>
        <p:nvPr/>
      </p:nvGrpSpPr>
      <p:grpSpPr>
        <a:xfrm>
          <a:off x="0" y="0"/>
          <a:ext cx="0" cy="0"/>
          <a:chOff x="0" y="0"/>
          <a:chExt cx="0" cy="0"/>
        </a:xfrm>
      </p:grpSpPr>
      <p:sp>
        <p:nvSpPr>
          <p:cNvPr id="4" name="TextBox 3"/>
          <p:cNvSpPr txBox="1"/>
          <p:nvPr/>
        </p:nvSpPr>
        <p:spPr>
          <a:xfrm>
            <a:off x="4324017" y="6551842"/>
            <a:ext cx="494046" cy="215444"/>
          </a:xfrm>
          <a:prstGeom prst="rect">
            <a:avLst/>
          </a:prstGeom>
          <a:noFill/>
        </p:spPr>
        <p:txBody>
          <a:bodyPr wrap="none" rtlCol="0">
            <a:spAutoFit/>
          </a:bodyPr>
          <a:lstStyle/>
          <a:p>
            <a:r>
              <a:rPr lang="en-US" sz="800" dirty="0">
                <a:solidFill>
                  <a:prstClr val="black"/>
                </a:solidFill>
                <a:latin typeface="Arial" charset="0"/>
                <a:hlinkClick r:id="rId2"/>
              </a:rPr>
              <a:t>source</a:t>
            </a:r>
            <a:endParaRPr lang="en-US" sz="800" dirty="0">
              <a:solidFill>
                <a:prstClr val="black"/>
              </a:solidFill>
              <a:latin typeface="Arial" charset="0"/>
            </a:endParaRPr>
          </a:p>
        </p:txBody>
      </p:sp>
      <p:pic>
        <p:nvPicPr>
          <p:cNvPr id="6" name="Picture 5">
            <a:extLst>
              <a:ext uri="{FF2B5EF4-FFF2-40B4-BE49-F238E27FC236}">
                <a16:creationId xmlns:a16="http://schemas.microsoft.com/office/drawing/2014/main" id="{31D3C801-0A9B-D02D-7888-D414692FDEB1}"/>
              </a:ext>
            </a:extLst>
          </p:cNvPr>
          <p:cNvPicPr>
            <a:picLocks noChangeAspect="1"/>
          </p:cNvPicPr>
          <p:nvPr/>
        </p:nvPicPr>
        <p:blipFill>
          <a:blip r:embed="rId3"/>
          <a:stretch>
            <a:fillRect/>
          </a:stretch>
        </p:blipFill>
        <p:spPr>
          <a:xfrm>
            <a:off x="-4711" y="1081878"/>
            <a:ext cx="9144000" cy="5486400"/>
          </a:xfrm>
          <a:prstGeom prst="rect">
            <a:avLst/>
          </a:prstGeom>
        </p:spPr>
      </p:pic>
      <p:sp>
        <p:nvSpPr>
          <p:cNvPr id="9" name="TextBox 8">
            <a:extLst>
              <a:ext uri="{FF2B5EF4-FFF2-40B4-BE49-F238E27FC236}">
                <a16:creationId xmlns:a16="http://schemas.microsoft.com/office/drawing/2014/main" id="{2D456168-1592-BD2F-5D13-3C1C3844F7E7}"/>
              </a:ext>
            </a:extLst>
          </p:cNvPr>
          <p:cNvSpPr txBox="1"/>
          <p:nvPr/>
        </p:nvSpPr>
        <p:spPr>
          <a:xfrm>
            <a:off x="919874" y="1928974"/>
            <a:ext cx="7315200" cy="954107"/>
          </a:xfrm>
          <a:prstGeom prst="rect">
            <a:avLst/>
          </a:prstGeom>
          <a:noFill/>
        </p:spPr>
        <p:txBody>
          <a:bodyPr wrap="square">
            <a:spAutoFit/>
          </a:bodyPr>
          <a:lstStyle/>
          <a:p>
            <a:pPr algn="ctr"/>
            <a:r>
              <a:rPr lang="en-US" sz="2800" b="1" dirty="0">
                <a:solidFill>
                  <a:srgbClr val="FFFFFF"/>
                </a:solidFill>
              </a:rPr>
              <a:t>What can doppelgangers tell us about nature v nurture? – podcast </a:t>
            </a:r>
          </a:p>
        </p:txBody>
      </p:sp>
      <p:pic>
        <p:nvPicPr>
          <p:cNvPr id="11" name="Picture 10" descr="A blue and white logo&#10;&#10;Description automatically generated">
            <a:extLst>
              <a:ext uri="{FF2B5EF4-FFF2-40B4-BE49-F238E27FC236}">
                <a16:creationId xmlns:a16="http://schemas.microsoft.com/office/drawing/2014/main" id="{5F46B66D-C6CE-8E7C-CDD6-0D158734B0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9874" y="1179270"/>
            <a:ext cx="1828800" cy="402566"/>
          </a:xfrm>
          <a:prstGeom prst="rect">
            <a:avLst/>
          </a:prstGeom>
        </p:spPr>
      </p:pic>
      <p:sp>
        <p:nvSpPr>
          <p:cNvPr id="15" name="TextBox 14">
            <a:extLst>
              <a:ext uri="{FF2B5EF4-FFF2-40B4-BE49-F238E27FC236}">
                <a16:creationId xmlns:a16="http://schemas.microsoft.com/office/drawing/2014/main" id="{6281591A-DDF9-77A8-C820-5E7924DCBD78}"/>
              </a:ext>
            </a:extLst>
          </p:cNvPr>
          <p:cNvSpPr txBox="1"/>
          <p:nvPr/>
        </p:nvSpPr>
        <p:spPr>
          <a:xfrm>
            <a:off x="1080074" y="1554941"/>
            <a:ext cx="1581150" cy="369332"/>
          </a:xfrm>
          <a:prstGeom prst="rect">
            <a:avLst/>
          </a:prstGeom>
          <a:noFill/>
        </p:spPr>
        <p:txBody>
          <a:bodyPr wrap="square">
            <a:spAutoFit/>
          </a:bodyPr>
          <a:lstStyle/>
          <a:p>
            <a:r>
              <a:rPr lang="en-US" dirty="0">
                <a:solidFill>
                  <a:srgbClr val="FFFFFF"/>
                </a:solidFill>
              </a:rPr>
              <a:t>25 July 2023</a:t>
            </a:r>
          </a:p>
        </p:txBody>
      </p:sp>
    </p:spTree>
    <p:extLst>
      <p:ext uri="{BB962C8B-B14F-4D97-AF65-F5344CB8AC3E}">
        <p14:creationId xmlns:p14="http://schemas.microsoft.com/office/powerpoint/2010/main" val="939604620"/>
      </p:ext>
    </p:extLst>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00566" y="4444938"/>
            <a:ext cx="7358062" cy="172354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even the Diocese of Duluth </a:t>
            </a:r>
          </a:p>
          <a:p>
            <a:pPr algn="ctr"/>
            <a:r>
              <a:rPr lang="en-US" sz="2400" b="1" dirty="0">
                <a:solidFill>
                  <a:srgbClr val="000000"/>
                </a:solidFill>
                <a:latin typeface="Arial" charset="0"/>
              </a:rPr>
              <a:t>has an exorcist . . .</a:t>
            </a:r>
          </a:p>
          <a:p>
            <a:pPr algn="ctr"/>
            <a:endParaRPr lang="en-US" sz="1400" b="1" dirty="0">
              <a:solidFill>
                <a:srgbClr val="000000"/>
              </a:solidFill>
              <a:latin typeface="Arial" charset="0"/>
            </a:endParaRPr>
          </a:p>
          <a:p>
            <a:pPr algn="ctr"/>
            <a:r>
              <a:rPr lang="en-US" sz="2000" b="1" dirty="0">
                <a:solidFill>
                  <a:srgbClr val="000000"/>
                </a:solidFill>
                <a:latin typeface="Arial" charset="0"/>
              </a:rPr>
              <a:t>although he’s not listed on the Diocesan web page . . .</a:t>
            </a:r>
            <a:endParaRPr lang="en-US" sz="2000" b="1" dirty="0">
              <a:solidFill>
                <a:srgbClr val="003300"/>
              </a:solidFill>
            </a:endParaRPr>
          </a:p>
        </p:txBody>
      </p:sp>
    </p:spTree>
    <p:extLst>
      <p:ext uri="{BB962C8B-B14F-4D97-AF65-F5344CB8AC3E}">
        <p14:creationId xmlns:p14="http://schemas.microsoft.com/office/powerpoint/2010/main" val="1516900794"/>
      </p:ext>
    </p:extLst>
  </p:cSld>
  <p:clrMapOvr>
    <a:masterClrMapping/>
  </p:clrMapOvr>
  <p:transition/>
</p:sld>
</file>

<file path=ppt/slides/slide401.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AA9006-121E-2F56-198F-4540EF8B660F}"/>
              </a:ext>
            </a:extLst>
          </p:cNvPr>
          <p:cNvPicPr>
            <a:picLocks noChangeAspect="1"/>
          </p:cNvPicPr>
          <p:nvPr/>
        </p:nvPicPr>
        <p:blipFill>
          <a:blip r:embed="rId3"/>
          <a:stretch>
            <a:fillRect/>
          </a:stretch>
        </p:blipFill>
        <p:spPr>
          <a:xfrm>
            <a:off x="2565233" y="5667126"/>
            <a:ext cx="4013367" cy="921037"/>
          </a:xfrm>
          <a:prstGeom prst="rect">
            <a:avLst/>
          </a:prstGeom>
        </p:spPr>
      </p:pic>
      <p:sp>
        <p:nvSpPr>
          <p:cNvPr id="12" name="Text Box 2">
            <a:extLst>
              <a:ext uri="{FF2B5EF4-FFF2-40B4-BE49-F238E27FC236}">
                <a16:creationId xmlns:a16="http://schemas.microsoft.com/office/drawing/2014/main" id="{D895138E-E097-C240-57D4-7B80EEE161F2}"/>
              </a:ext>
            </a:extLst>
          </p:cNvPr>
          <p:cNvSpPr txBox="1">
            <a:spLocks noChangeArrowheads="1"/>
          </p:cNvSpPr>
          <p:nvPr/>
        </p:nvSpPr>
        <p:spPr bwMode="auto">
          <a:xfrm>
            <a:off x="3428672" y="65736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 name="Picture 12" descr="A person in a white robe praying">
            <a:extLst>
              <a:ext uri="{FF2B5EF4-FFF2-40B4-BE49-F238E27FC236}">
                <a16:creationId xmlns:a16="http://schemas.microsoft.com/office/drawing/2014/main" id="{4FFEBD41-B23F-BF08-4FC7-50E6120515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319337"/>
            <a:ext cx="9144000" cy="3286125"/>
          </a:xfrm>
          <a:prstGeom prst="rect">
            <a:avLst/>
          </a:prstGeom>
        </p:spPr>
      </p:pic>
      <p:pic>
        <p:nvPicPr>
          <p:cNvPr id="14" name="Picture 13">
            <a:extLst>
              <a:ext uri="{FF2B5EF4-FFF2-40B4-BE49-F238E27FC236}">
                <a16:creationId xmlns:a16="http://schemas.microsoft.com/office/drawing/2014/main" id="{8BDC2DFE-041F-6982-6175-AE42DD35D35D}"/>
              </a:ext>
            </a:extLst>
          </p:cNvPr>
          <p:cNvPicPr>
            <a:picLocks noChangeAspect="1"/>
          </p:cNvPicPr>
          <p:nvPr/>
        </p:nvPicPr>
        <p:blipFill>
          <a:blip r:embed="rId6"/>
          <a:stretch>
            <a:fillRect/>
          </a:stretch>
        </p:blipFill>
        <p:spPr>
          <a:xfrm>
            <a:off x="-1" y="0"/>
            <a:ext cx="9144000" cy="2319337"/>
          </a:xfrm>
          <a:prstGeom prst="rect">
            <a:avLst/>
          </a:prstGeom>
        </p:spPr>
      </p:pic>
    </p:spTree>
    <p:extLst>
      <p:ext uri="{BB962C8B-B14F-4D97-AF65-F5344CB8AC3E}">
        <p14:creationId xmlns:p14="http://schemas.microsoft.com/office/powerpoint/2010/main" val="3858885943"/>
      </p:ext>
    </p:extLst>
  </p:cSld>
  <p:clrMapOvr>
    <a:masterClrMapping/>
  </p:clrMapOvr>
  <p:transition/>
</p:sld>
</file>

<file path=ppt/slides/slide402.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4" name="Rectangle 3"/>
          <p:cNvSpPr txBox="1">
            <a:spLocks noChangeArrowheads="1"/>
          </p:cNvSpPr>
          <p:nvPr/>
        </p:nvSpPr>
        <p:spPr bwMode="auto">
          <a:xfrm>
            <a:off x="892969" y="1741700"/>
            <a:ext cx="7358062"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the exorcist for the Diocese of Duluth was in attendance at the ordination of  Bishop </a:t>
            </a:r>
            <a:r>
              <a:rPr lang="en-US" sz="1600" b="1" kern="0" dirty="0" err="1">
                <a:solidFill>
                  <a:srgbClr val="000000"/>
                </a:solidFill>
                <a:latin typeface="Arial" charset="0"/>
              </a:rPr>
              <a:t>Sirba</a:t>
            </a:r>
            <a:r>
              <a:rPr lang="en-US" sz="1600" b="1" kern="0" dirty="0">
                <a:solidFill>
                  <a:srgbClr val="000000"/>
                </a:solidFill>
                <a:latin typeface="Arial" charset="0"/>
              </a:rPr>
              <a:t> . . .</a:t>
            </a:r>
          </a:p>
        </p:txBody>
      </p:sp>
    </p:spTree>
    <p:extLst>
      <p:ext uri="{BB962C8B-B14F-4D97-AF65-F5344CB8AC3E}">
        <p14:creationId xmlns:p14="http://schemas.microsoft.com/office/powerpoint/2010/main" val="2492457668"/>
      </p:ext>
    </p:extLst>
  </p:cSld>
  <p:clrMapOvr>
    <a:masterClrMapping/>
  </p:clrMapOvr>
  <p:transition/>
</p:sld>
</file>

<file path=ppt/slides/slide403.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http://www.dioceseduluth.org/index.php</a:t>
            </a:r>
            <a:endParaRPr lang="en-US" sz="800" dirty="0">
              <a:solidFill>
                <a:srgbClr val="FFFFFF"/>
              </a:solidFill>
              <a:latin typeface="Verdana" pitchFamily="34" charset="0"/>
            </a:endParaRPr>
          </a:p>
        </p:txBody>
      </p:sp>
      <p:pic>
        <p:nvPicPr>
          <p:cNvPr id="12290" name="Picture 2"/>
          <p:cNvPicPr>
            <a:picLocks noChangeAspect="1" noChangeArrowheads="1"/>
          </p:cNvPicPr>
          <p:nvPr/>
        </p:nvPicPr>
        <p:blipFill>
          <a:blip r:embed="rId4" cstate="print"/>
          <a:srcRect/>
          <a:stretch>
            <a:fillRect/>
          </a:stretch>
        </p:blipFill>
        <p:spPr bwMode="auto">
          <a:xfrm>
            <a:off x="682170" y="1146626"/>
            <a:ext cx="7772400" cy="4857750"/>
          </a:xfrm>
          <a:prstGeom prst="rect">
            <a:avLst/>
          </a:prstGeom>
          <a:noFill/>
          <a:ln w="9525">
            <a:noFill/>
            <a:miter lim="800000"/>
            <a:headEnd/>
            <a:tailEnd/>
          </a:ln>
        </p:spPr>
      </p:pic>
      <p:sp>
        <p:nvSpPr>
          <p:cNvPr id="5" name="Rectangle 3"/>
          <p:cNvSpPr txBox="1">
            <a:spLocks noChangeArrowheads="1"/>
          </p:cNvSpPr>
          <p:nvPr/>
        </p:nvSpPr>
        <p:spPr bwMode="auto">
          <a:xfrm>
            <a:off x="936511" y="1741700"/>
            <a:ext cx="7235029" cy="1200329"/>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sz="1600" b="1" kern="0" dirty="0">
                <a:solidFill>
                  <a:srgbClr val="000000"/>
                </a:solidFill>
                <a:latin typeface="Arial" charset="0"/>
              </a:rPr>
              <a:t>Bishop </a:t>
            </a:r>
            <a:r>
              <a:rPr lang="en-US" sz="1600" b="1" kern="0" dirty="0" err="1">
                <a:solidFill>
                  <a:srgbClr val="000000"/>
                </a:solidFill>
                <a:latin typeface="Arial" charset="0"/>
              </a:rPr>
              <a:t>Sirba</a:t>
            </a:r>
            <a:r>
              <a:rPr lang="en-US" sz="1600" b="1" kern="0" dirty="0">
                <a:solidFill>
                  <a:srgbClr val="000000"/>
                </a:solidFill>
                <a:latin typeface="Arial" charset="0"/>
              </a:rPr>
              <a:t> in turn went on to co-officiate at the installation of the religious order of nuns (sisters) founded by my cousin Claire . . .</a:t>
            </a:r>
          </a:p>
        </p:txBody>
      </p:sp>
    </p:spTree>
    <p:extLst>
      <p:ext uri="{BB962C8B-B14F-4D97-AF65-F5344CB8AC3E}">
        <p14:creationId xmlns:p14="http://schemas.microsoft.com/office/powerpoint/2010/main" val="3829125096"/>
      </p:ext>
    </p:extLst>
  </p:cSld>
  <p:clrMapOvr>
    <a:masterClrMapping/>
  </p:clrMapOvr>
  <p:transition/>
</p:sld>
</file>

<file path=ppt/slides/slide40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3585" y="464913"/>
            <a:ext cx="4596829"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110343" y="6544492"/>
            <a:ext cx="6923313" cy="215444"/>
          </a:xfrm>
          <a:prstGeom prst="rect">
            <a:avLst/>
          </a:prstGeom>
        </p:spPr>
        <p:txBody>
          <a:bodyPr wrap="square">
            <a:spAutoFit/>
          </a:bodyPr>
          <a:lstStyle/>
          <a:p>
            <a:pPr algn="ctr"/>
            <a:r>
              <a:rPr lang="en-US" sz="800" dirty="0">
                <a:solidFill>
                  <a:srgbClr val="FFFFFF"/>
                </a:solidFill>
                <a:hlinkClick r:id="rId4"/>
              </a:rPr>
              <a:t>http://www.minnesotamonthly.com/Lifestyle/People-Profiles/Meet-Mother-Mary-Clare-RoufsOne-of-the-Youngest-Nuns-in-America/</a:t>
            </a:r>
            <a:endParaRPr lang="en-US" sz="800" dirty="0">
              <a:solidFill>
                <a:srgbClr val="FFFFFF"/>
              </a:solidFill>
            </a:endParaRPr>
          </a:p>
        </p:txBody>
      </p:sp>
      <p:pic>
        <p:nvPicPr>
          <p:cNvPr id="15364" name="Picture 4" descr="http://www.minnesotamonthly.com/images/minnesota-monthly-logo-small.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8343" y="1244139"/>
            <a:ext cx="1718809" cy="464992"/>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1EAA4726-41C2-4DA9-AFBB-A118B542D035}"/>
              </a:ext>
            </a:extLst>
          </p:cNvPr>
          <p:cNvSpPr/>
          <p:nvPr/>
        </p:nvSpPr>
        <p:spPr bwMode="auto">
          <a:xfrm>
            <a:off x="5168900" y="1104900"/>
            <a:ext cx="1600200" cy="330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5" name="AutoShape 8">
            <a:extLst>
              <a:ext uri="{FF2B5EF4-FFF2-40B4-BE49-F238E27FC236}">
                <a16:creationId xmlns:a16="http://schemas.microsoft.com/office/drawing/2014/main" id="{DD334874-3A6C-4FCB-13FC-3ADE088CCCF0}"/>
              </a:ext>
            </a:extLst>
          </p:cNvPr>
          <p:cNvSpPr>
            <a:spLocks noChangeArrowheads="1"/>
          </p:cNvSpPr>
          <p:nvPr/>
        </p:nvSpPr>
        <p:spPr bwMode="auto">
          <a:xfrm rot="7705331">
            <a:off x="6576907" y="788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00730052"/>
      </p:ext>
    </p:extLst>
  </p:cSld>
  <p:clrMapOvr>
    <a:masterClrMapping/>
  </p:clrMapOvr>
  <p:transition/>
</p:sld>
</file>

<file path=ppt/slides/slide40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8285" y="246313"/>
            <a:ext cx="7504009"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2"/>
          <p:cNvSpPr txBox="1">
            <a:spLocks noChangeArrowheads="1"/>
          </p:cNvSpPr>
          <p:nvPr/>
        </p:nvSpPr>
        <p:spPr bwMode="auto">
          <a:xfrm>
            <a:off x="3417505" y="6395818"/>
            <a:ext cx="2299027"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http://www.dioceseduluth.org/index.php</a:t>
            </a:r>
            <a:endParaRPr lang="en-US" sz="800" dirty="0">
              <a:solidFill>
                <a:srgbClr val="FFFFFF"/>
              </a:solidFill>
              <a:latin typeface="Verdana" pitchFamily="34" charset="0"/>
            </a:endParaRPr>
          </a:p>
        </p:txBody>
      </p:sp>
      <p:pic>
        <p:nvPicPr>
          <p:cNvPr id="133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30062" y="1196253"/>
            <a:ext cx="2728684" cy="7162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a:extLst>
              <a:ext uri="{FF2B5EF4-FFF2-40B4-BE49-F238E27FC236}">
                <a16:creationId xmlns:a16="http://schemas.microsoft.com/office/drawing/2014/main" id="{4AAAF65E-D47B-8C93-3F6D-8EEB6940F923}"/>
              </a:ext>
            </a:extLst>
          </p:cNvPr>
          <p:cNvSpPr/>
          <p:nvPr/>
        </p:nvSpPr>
        <p:spPr bwMode="auto">
          <a:xfrm>
            <a:off x="952901" y="1196253"/>
            <a:ext cx="3455470" cy="420791"/>
          </a:xfrm>
          <a:prstGeom prst="rect">
            <a:avLst/>
          </a:prstGeom>
          <a:solidFill>
            <a:schemeClr val="tx2"/>
          </a:solidFill>
          <a:ln w="9525" cap="flat" cmpd="sng" algn="ctr">
            <a:solidFill>
              <a:srgbClr val="EEEBE9"/>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1275987671"/>
      </p:ext>
    </p:extLst>
  </p:cSld>
  <p:clrMapOvr>
    <a:masterClrMapping/>
  </p:clrMapOvr>
  <p:transition/>
</p:sld>
</file>

<file path=ppt/slides/slide40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pic>
        <p:nvPicPr>
          <p:cNvPr id="14338" name="Picture 2" descr="http://thecatholicspirit.com/wp-content/uploads/2015/05/SisterHandmaid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2514"/>
            <a:ext cx="9110390" cy="584721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190245" y="6034885"/>
            <a:ext cx="1582484" cy="369332"/>
          </a:xfrm>
          <a:prstGeom prst="rect">
            <a:avLst/>
          </a:prstGeom>
        </p:spPr>
        <p:txBody>
          <a:bodyPr wrap="none">
            <a:spAutoFit/>
          </a:bodyPr>
          <a:lstStyle/>
          <a:p>
            <a:r>
              <a:rPr lang="en-US" dirty="0"/>
              <a:t>06 May  2015</a:t>
            </a:r>
          </a:p>
        </p:txBody>
      </p:sp>
      <p:sp>
        <p:nvSpPr>
          <p:cNvPr id="8" name="Rectangle 3"/>
          <p:cNvSpPr txBox="1">
            <a:spLocks noChangeArrowheads="1"/>
          </p:cNvSpPr>
          <p:nvPr/>
        </p:nvSpPr>
        <p:spPr bwMode="auto">
          <a:xfrm>
            <a:off x="499272" y="3931537"/>
            <a:ext cx="8134917" cy="2470676"/>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marL="514350" indent="-514350" algn="ctr" fontAlgn="auto">
              <a:lnSpc>
                <a:spcPct val="150000"/>
              </a:lnSpc>
              <a:spcBef>
                <a:spcPct val="20000"/>
              </a:spcBef>
              <a:spcAft>
                <a:spcPts val="500"/>
              </a:spcAft>
              <a:tabLst>
                <a:tab pos="0" algn="l"/>
              </a:tabLst>
              <a:defRPr/>
            </a:pPr>
            <a:r>
              <a:rPr lang="en-US" b="1" kern="0" dirty="0">
                <a:solidFill>
                  <a:srgbClr val="000000"/>
                </a:solidFill>
                <a:latin typeface="Arial" charset="0"/>
              </a:rPr>
              <a:t>For my cousin Mother Claire (left) and me and the rest of the Roufs clan -- and for all other Roman Catholics -- </a:t>
            </a:r>
            <a:r>
              <a:rPr lang="en-US" sz="2400" b="1" kern="0" dirty="0">
                <a:solidFill>
                  <a:srgbClr val="FF0000"/>
                </a:solidFill>
                <a:latin typeface="Arial" charset="0"/>
              </a:rPr>
              <a:t>belief in the existence of the devil is not an option, it is part of Roman Catholic Doctrine</a:t>
            </a:r>
            <a:r>
              <a:rPr lang="en-US" b="1" kern="0" dirty="0">
                <a:solidFill>
                  <a:srgbClr val="000000"/>
                </a:solidFill>
                <a:latin typeface="Arial" charset="0"/>
              </a:rPr>
              <a:t> </a:t>
            </a:r>
          </a:p>
        </p:txBody>
      </p:sp>
      <p:sp>
        <p:nvSpPr>
          <p:cNvPr id="9" name="Text Box 2"/>
          <p:cNvSpPr txBox="1">
            <a:spLocks noChangeArrowheads="1"/>
          </p:cNvSpPr>
          <p:nvPr/>
        </p:nvSpPr>
        <p:spPr bwMode="auto">
          <a:xfrm>
            <a:off x="2698558" y="6540958"/>
            <a:ext cx="3736921"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4"/>
              </a:rPr>
              <a:t>http://thecatholicspirit.com/featured/motherhood-in-the-sisterhood/</a:t>
            </a:r>
            <a:endParaRPr lang="en-US" sz="800" dirty="0">
              <a:solidFill>
                <a:srgbClr val="FFFFFF"/>
              </a:solidFill>
              <a:latin typeface="Verdana" pitchFamily="34" charset="0"/>
            </a:endParaRPr>
          </a:p>
        </p:txBody>
      </p:sp>
      <p:pic>
        <p:nvPicPr>
          <p:cNvPr id="1433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3025" y="104093"/>
            <a:ext cx="1824741" cy="3864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440695"/>
      </p:ext>
    </p:extLst>
  </p:cSld>
  <p:clrMapOvr>
    <a:masterClrMapping/>
  </p:clrMapOvr>
  <p:transition/>
</p:sld>
</file>

<file path=ppt/slides/slide40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463874" name="Text Box 2"/>
          <p:cNvSpPr txBox="1">
            <a:spLocks noChangeArrowheads="1"/>
          </p:cNvSpPr>
          <p:nvPr/>
        </p:nvSpPr>
        <p:spPr bwMode="auto">
          <a:xfrm>
            <a:off x="3156223" y="6393332"/>
            <a:ext cx="2821606" cy="215444"/>
          </a:xfrm>
          <a:prstGeom prst="rect">
            <a:avLst/>
          </a:prstGeom>
          <a:noFill/>
          <a:ln w="9525">
            <a:noFill/>
            <a:miter lim="800000"/>
            <a:headEnd/>
            <a:tailEnd/>
          </a:ln>
        </p:spPr>
        <p:txBody>
          <a:bodyPr wrap="none">
            <a:spAutoFit/>
          </a:bodyPr>
          <a:lstStyle/>
          <a:p>
            <a:pPr algn="ctr"/>
            <a:r>
              <a:rPr lang="en-US" sz="800" dirty="0">
                <a:solidFill>
                  <a:srgbClr val="FFFFFF"/>
                </a:solidFill>
                <a:latin typeface="Verdana" pitchFamily="34" charset="0"/>
                <a:hlinkClick r:id="rId3"/>
              </a:rPr>
              <a:t>http://news.bbc.co.uk/2/hi/uk_news/7999000.stm</a:t>
            </a:r>
            <a:endParaRPr lang="en-US" sz="800" dirty="0">
              <a:solidFill>
                <a:srgbClr val="FFFFFF"/>
              </a:solidFill>
              <a:latin typeface="Verdana" pitchFamily="34" charset="0"/>
            </a:endParaRPr>
          </a:p>
        </p:txBody>
      </p:sp>
      <p:pic>
        <p:nvPicPr>
          <p:cNvPr id="11266" name="Picture 2"/>
          <p:cNvPicPr>
            <a:picLocks noChangeAspect="1" noChangeArrowheads="1"/>
          </p:cNvPicPr>
          <p:nvPr/>
        </p:nvPicPr>
        <p:blipFill>
          <a:blip r:embed="rId4" cstate="print"/>
          <a:srcRect/>
          <a:stretch>
            <a:fillRect/>
          </a:stretch>
        </p:blipFill>
        <p:spPr bwMode="auto">
          <a:xfrm>
            <a:off x="682171" y="1146627"/>
            <a:ext cx="7772400" cy="4857750"/>
          </a:xfrm>
          <a:prstGeom prst="rect">
            <a:avLst/>
          </a:prstGeom>
          <a:noFill/>
          <a:ln w="9525">
            <a:noFill/>
            <a:miter lim="800000"/>
            <a:headEnd/>
            <a:tailEnd/>
          </a:ln>
        </p:spPr>
      </p:pic>
      <p:pic>
        <p:nvPicPr>
          <p:cNvPr id="11267" name="Picture 3"/>
          <p:cNvPicPr>
            <a:picLocks noChangeAspect="1" noChangeArrowheads="1"/>
          </p:cNvPicPr>
          <p:nvPr/>
        </p:nvPicPr>
        <p:blipFill>
          <a:blip r:embed="rId5" cstate="print"/>
          <a:srcRect/>
          <a:stretch>
            <a:fillRect/>
          </a:stretch>
        </p:blipFill>
        <p:spPr bwMode="auto">
          <a:xfrm>
            <a:off x="911682" y="3791396"/>
            <a:ext cx="7315200" cy="1587260"/>
          </a:xfrm>
          <a:prstGeom prst="rect">
            <a:avLst/>
          </a:prstGeom>
          <a:noFill/>
          <a:ln w="76200">
            <a:solidFill>
              <a:srgbClr val="FFC000"/>
            </a:solidFill>
            <a:miter lim="800000"/>
            <a:headEnd/>
            <a:tailEnd/>
          </a:ln>
        </p:spPr>
      </p:pic>
      <p:sp>
        <p:nvSpPr>
          <p:cNvPr id="6" name="Rectangle 3"/>
          <p:cNvSpPr txBox="1">
            <a:spLocks noChangeArrowheads="1"/>
          </p:cNvSpPr>
          <p:nvPr/>
        </p:nvSpPr>
        <p:spPr bwMode="auto">
          <a:xfrm>
            <a:off x="900570" y="2558079"/>
            <a:ext cx="7358062" cy="830997"/>
          </a:xfrm>
          <a:prstGeom prst="rect">
            <a:avLst/>
          </a:prstGeom>
          <a:solidFill>
            <a:srgbClr val="FFFFFF"/>
          </a:solidFill>
          <a:ln w="76200">
            <a:solidFill>
              <a:srgbClr val="FFC000"/>
            </a:solidFill>
            <a:miter lim="800000"/>
            <a:headEnd/>
            <a:tailEnd/>
          </a:ln>
        </p:spPr>
        <p:txBody>
          <a:bodyPr vert="horz" wrap="square" lIns="228600" tIns="228600" rIns="228600" bIns="228600" numCol="1" anchor="t" anchorCtr="0" compatLnSpc="1">
            <a:prstTxWarp prst="textNoShape">
              <a:avLst/>
            </a:prstTxWarp>
            <a:spAutoFit/>
          </a:bodyPr>
          <a:lstStyle/>
          <a:p>
            <a:pPr algn="ctr"/>
            <a:r>
              <a:rPr lang="en-US" sz="2400" b="1" dirty="0">
                <a:solidFill>
                  <a:srgbClr val="000000"/>
                </a:solidFill>
                <a:latin typeface="Arial" charset="0"/>
              </a:rPr>
              <a:t>it’s </a:t>
            </a:r>
            <a:r>
              <a:rPr lang="en-US" sz="2400" b="1" i="1" dirty="0">
                <a:solidFill>
                  <a:srgbClr val="000000"/>
                </a:solidFill>
                <a:latin typeface="Arial" charset="0"/>
              </a:rPr>
              <a:t>Official</a:t>
            </a:r>
            <a:r>
              <a:rPr lang="en-US" sz="2400" b="1" dirty="0">
                <a:solidFill>
                  <a:srgbClr val="000000"/>
                </a:solidFill>
                <a:latin typeface="Arial" charset="0"/>
              </a:rPr>
              <a:t> Roman Catholic doctrine </a:t>
            </a:r>
            <a:r>
              <a:rPr lang="en-US" sz="2000" b="1" dirty="0">
                <a:solidFill>
                  <a:srgbClr val="000000"/>
                </a:solidFill>
                <a:latin typeface="Arial" charset="0"/>
              </a:rPr>
              <a:t> . . .</a:t>
            </a:r>
            <a:endParaRPr lang="en-US" sz="2000" b="1" dirty="0">
              <a:solidFill>
                <a:srgbClr val="003300"/>
              </a:solidFill>
            </a:endParaRPr>
          </a:p>
        </p:txBody>
      </p:sp>
    </p:spTree>
    <p:extLst>
      <p:ext uri="{BB962C8B-B14F-4D97-AF65-F5344CB8AC3E}">
        <p14:creationId xmlns:p14="http://schemas.microsoft.com/office/powerpoint/2010/main" val="532000751"/>
      </p:ext>
    </p:extLst>
  </p:cSld>
  <p:clrMapOvr>
    <a:masterClrMapping/>
  </p:clrMapOvr>
  <p:transition/>
</p:sld>
</file>

<file path=ppt/slides/slide408.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1734928" y="372558"/>
            <a:ext cx="5684108" cy="6400800"/>
          </a:xfrm>
          <a:prstGeom prst="rect">
            <a:avLst/>
          </a:prstGeom>
        </p:spPr>
      </p:pic>
      <p:sp>
        <p:nvSpPr>
          <p:cNvPr id="12" name="Text Box 2"/>
          <p:cNvSpPr txBox="1">
            <a:spLocks noChangeArrowheads="1"/>
          </p:cNvSpPr>
          <p:nvPr/>
        </p:nvSpPr>
        <p:spPr bwMode="auto">
          <a:xfrm>
            <a:off x="1322380" y="6585026"/>
            <a:ext cx="648927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https://www.theguardian.com/world/2019/feb/20/pope-francis-decries-critics-of-church-as-friends-of-the-devil?CMP=Share_iOSApp_Other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14" name="Rectangle 13"/>
          <p:cNvSpPr/>
          <p:nvPr/>
        </p:nvSpPr>
        <p:spPr>
          <a:xfrm>
            <a:off x="7322283" y="1595178"/>
            <a:ext cx="1595309"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20 February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2" name="AutoShape 8">
            <a:extLst>
              <a:ext uri="{FF2B5EF4-FFF2-40B4-BE49-F238E27FC236}">
                <a16:creationId xmlns:a16="http://schemas.microsoft.com/office/drawing/2014/main" id="{074E508E-1A79-2F1B-852C-660315CB82BC}"/>
              </a:ext>
            </a:extLst>
          </p:cNvPr>
          <p:cNvSpPr>
            <a:spLocks noChangeArrowheads="1"/>
          </p:cNvSpPr>
          <p:nvPr/>
        </p:nvSpPr>
        <p:spPr bwMode="auto">
          <a:xfrm rot="8699053">
            <a:off x="6615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856968087"/>
      </p:ext>
    </p:extLst>
  </p:cSld>
  <p:clrMapOvr>
    <a:masterClrMapping/>
  </p:clrMapOvr>
  <p:transition/>
</p:sld>
</file>

<file path=ppt/slides/slide40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138237" y="342900"/>
            <a:ext cx="6867525" cy="6172200"/>
          </a:xfrm>
          <a:prstGeom prst="rect">
            <a:avLst/>
          </a:prstGeom>
        </p:spPr>
      </p:pic>
      <p:sp>
        <p:nvSpPr>
          <p:cNvPr id="7" name="Text Box 2"/>
          <p:cNvSpPr txBox="1">
            <a:spLocks noChangeArrowheads="1"/>
          </p:cNvSpPr>
          <p:nvPr/>
        </p:nvSpPr>
        <p:spPr bwMode="auto">
          <a:xfrm>
            <a:off x="1788052" y="6585026"/>
            <a:ext cx="5557933"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https://thehill.com/blogs/blog-briefing-room/news/410401-pope-says-devil-trying-to-divide-attack-the-catholic-church</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3" name="Picture 2"/>
          <p:cNvPicPr>
            <a:picLocks noChangeAspect="1"/>
          </p:cNvPicPr>
          <p:nvPr/>
        </p:nvPicPr>
        <p:blipFill>
          <a:blip r:embed="rId5"/>
          <a:stretch>
            <a:fillRect/>
          </a:stretch>
        </p:blipFill>
        <p:spPr>
          <a:xfrm>
            <a:off x="5485909" y="1512276"/>
            <a:ext cx="1003091" cy="979763"/>
          </a:xfrm>
          <a:prstGeom prst="rect">
            <a:avLst/>
          </a:prstGeom>
        </p:spPr>
      </p:pic>
      <p:sp>
        <p:nvSpPr>
          <p:cNvPr id="10" name="Rectangle 9"/>
          <p:cNvSpPr/>
          <p:nvPr/>
        </p:nvSpPr>
        <p:spPr>
          <a:xfrm>
            <a:off x="6500724" y="1894346"/>
            <a:ext cx="1928168" cy="372411"/>
          </a:xfrm>
          <a:prstGeom prst="rect">
            <a:avLst/>
          </a:prstGeom>
          <a:solidFill>
            <a:srgbClr val="FFFFFF"/>
          </a:solid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08 October 2018</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F5FE6C3F-AB43-8460-9060-3F6B7C09C4EB}"/>
              </a:ext>
            </a:extLst>
          </p:cNvPr>
          <p:cNvSpPr>
            <a:spLocks noChangeArrowheads="1"/>
          </p:cNvSpPr>
          <p:nvPr/>
        </p:nvSpPr>
        <p:spPr bwMode="auto">
          <a:xfrm rot="9081887">
            <a:off x="6361007" y="1119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6" name="Rectangle 5">
            <a:extLst>
              <a:ext uri="{FF2B5EF4-FFF2-40B4-BE49-F238E27FC236}">
                <a16:creationId xmlns:a16="http://schemas.microsoft.com/office/drawing/2014/main" id="{6B0A25AE-DEAE-6A0C-2CCD-966DFFA82C2E}"/>
              </a:ext>
            </a:extLst>
          </p:cNvPr>
          <p:cNvSpPr/>
          <p:nvPr/>
        </p:nvSpPr>
        <p:spPr bwMode="auto">
          <a:xfrm>
            <a:off x="1138237" y="1799924"/>
            <a:ext cx="1354706" cy="466833"/>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
        <p:nvSpPr>
          <p:cNvPr id="8" name="Rectangle 7">
            <a:extLst>
              <a:ext uri="{FF2B5EF4-FFF2-40B4-BE49-F238E27FC236}">
                <a16:creationId xmlns:a16="http://schemas.microsoft.com/office/drawing/2014/main" id="{B2BC043E-38A9-4497-709A-DAFAA4D4FF9E}"/>
              </a:ext>
            </a:extLst>
          </p:cNvPr>
          <p:cNvSpPr/>
          <p:nvPr/>
        </p:nvSpPr>
        <p:spPr bwMode="auto">
          <a:xfrm>
            <a:off x="6603798" y="3243714"/>
            <a:ext cx="1491048" cy="792489"/>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1" lang="en-US" sz="6600" b="1" i="1"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573819077"/>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FD174D3-C4DA-2B28-DA87-614B8CFFF957}"/>
              </a:ext>
            </a:extLst>
          </p:cNvPr>
          <p:cNvPicPr>
            <a:picLocks noChangeAspect="1"/>
          </p:cNvPicPr>
          <p:nvPr/>
        </p:nvPicPr>
        <p:blipFill>
          <a:blip r:embed="rId2"/>
          <a:stretch>
            <a:fillRect/>
          </a:stretch>
        </p:blipFill>
        <p:spPr>
          <a:xfrm>
            <a:off x="2738436" y="690246"/>
            <a:ext cx="3657600" cy="5507354"/>
          </a:xfrm>
          <a:prstGeom prst="rect">
            <a:avLst/>
          </a:prstGeom>
          <a:ln w="12700">
            <a:solidFill>
              <a:srgbClr val="E46349"/>
            </a:solidFill>
          </a:ln>
        </p:spPr>
      </p:pic>
      <p:sp>
        <p:nvSpPr>
          <p:cNvPr id="4" name="TextBox 3">
            <a:extLst>
              <a:ext uri="{FF2B5EF4-FFF2-40B4-BE49-F238E27FC236}">
                <a16:creationId xmlns:a16="http://schemas.microsoft.com/office/drawing/2014/main" id="{0812794E-60B8-8AC0-A048-73BB232DB6B2}"/>
              </a:ext>
            </a:extLst>
          </p:cNvPr>
          <p:cNvSpPr txBox="1"/>
          <p:nvPr/>
        </p:nvSpPr>
        <p:spPr>
          <a:xfrm>
            <a:off x="1397000" y="6407835"/>
            <a:ext cx="6350000" cy="369332"/>
          </a:xfrm>
          <a:prstGeom prst="rect">
            <a:avLst/>
          </a:prstGeom>
          <a:noFill/>
        </p:spPr>
        <p:txBody>
          <a:bodyPr wrap="square">
            <a:spAutoFit/>
          </a:bodyPr>
          <a:lstStyle/>
          <a:p>
            <a:r>
              <a:rPr lang="en-US" dirty="0">
                <a:hlinkClick r:id="rId3"/>
              </a:rPr>
              <a:t>https://carlzimmer.com/books/she-has-her-mothers-laugh/</a:t>
            </a:r>
            <a:endParaRPr lang="en-US" dirty="0"/>
          </a:p>
        </p:txBody>
      </p:sp>
      <p:sp>
        <p:nvSpPr>
          <p:cNvPr id="6" name="TextBox 5">
            <a:extLst>
              <a:ext uri="{FF2B5EF4-FFF2-40B4-BE49-F238E27FC236}">
                <a16:creationId xmlns:a16="http://schemas.microsoft.com/office/drawing/2014/main" id="{B1925E45-36C3-DCD5-FEF3-28B29B3E0718}"/>
              </a:ext>
            </a:extLst>
          </p:cNvPr>
          <p:cNvSpPr txBox="1"/>
          <p:nvPr/>
        </p:nvSpPr>
        <p:spPr>
          <a:xfrm>
            <a:off x="566736" y="4920734"/>
            <a:ext cx="2171700" cy="461665"/>
          </a:xfrm>
          <a:prstGeom prst="rect">
            <a:avLst/>
          </a:prstGeom>
          <a:noFill/>
        </p:spPr>
        <p:txBody>
          <a:bodyPr wrap="square">
            <a:spAutoFit/>
          </a:bodyPr>
          <a:lstStyle/>
          <a:p>
            <a:r>
              <a:rPr lang="en-US" sz="2400" dirty="0"/>
              <a:t>Dutton, 2018</a:t>
            </a:r>
          </a:p>
        </p:txBody>
      </p:sp>
      <p:sp>
        <p:nvSpPr>
          <p:cNvPr id="8" name="TextBox 7">
            <a:extLst>
              <a:ext uri="{FF2B5EF4-FFF2-40B4-BE49-F238E27FC236}">
                <a16:creationId xmlns:a16="http://schemas.microsoft.com/office/drawing/2014/main" id="{3A189FA3-E2DF-73E3-D131-3C737DC4EDC1}"/>
              </a:ext>
            </a:extLst>
          </p:cNvPr>
          <p:cNvSpPr txBox="1"/>
          <p:nvPr/>
        </p:nvSpPr>
        <p:spPr>
          <a:xfrm>
            <a:off x="576361" y="2205568"/>
            <a:ext cx="1929865" cy="2308324"/>
          </a:xfrm>
          <a:prstGeom prst="rect">
            <a:avLst/>
          </a:prstGeom>
          <a:noFill/>
        </p:spPr>
        <p:txBody>
          <a:bodyPr wrap="square">
            <a:spAutoFit/>
          </a:bodyPr>
          <a:lstStyle/>
          <a:p>
            <a:r>
              <a:rPr lang="en-US" dirty="0"/>
              <a:t>“</a:t>
            </a:r>
            <a:r>
              <a:rPr lang="en-US" i="1" dirty="0"/>
              <a:t>New York Times</a:t>
            </a:r>
            <a:r>
              <a:rPr lang="en-US" dirty="0"/>
              <a:t> columnist Carl Zimmer dives deep into the ways that we pass along our genetic inheritance.”</a:t>
            </a:r>
          </a:p>
        </p:txBody>
      </p:sp>
    </p:spTree>
    <p:extLst>
      <p:ext uri="{BB962C8B-B14F-4D97-AF65-F5344CB8AC3E}">
        <p14:creationId xmlns:p14="http://schemas.microsoft.com/office/powerpoint/2010/main" val="447472076"/>
      </p:ext>
    </p:extLst>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sp>
        <p:nvSpPr>
          <p:cNvPr id="2" name="Rectangle 1"/>
          <p:cNvSpPr/>
          <p:nvPr/>
        </p:nvSpPr>
        <p:spPr>
          <a:xfrm>
            <a:off x="2190245" y="6034885"/>
            <a:ext cx="158248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3300"/>
                </a:solidFill>
                <a:effectLst/>
                <a:uLnTx/>
                <a:uFillTx/>
                <a:latin typeface="Arial" pitchFamily="34" charset="0"/>
                <a:ea typeface="+mn-ea"/>
                <a:cs typeface="+mn-cs"/>
              </a:rPr>
              <a:t>06 May  2015</a:t>
            </a:r>
          </a:p>
        </p:txBody>
      </p:sp>
      <p:pic>
        <p:nvPicPr>
          <p:cNvPr id="3" name="Picture 2"/>
          <p:cNvPicPr>
            <a:picLocks noChangeAspect="1"/>
          </p:cNvPicPr>
          <p:nvPr/>
        </p:nvPicPr>
        <p:blipFill>
          <a:blip r:embed="rId3"/>
          <a:stretch>
            <a:fillRect/>
          </a:stretch>
        </p:blipFill>
        <p:spPr>
          <a:xfrm>
            <a:off x="1292103" y="215777"/>
            <a:ext cx="6537611" cy="6400800"/>
          </a:xfrm>
          <a:prstGeom prst="rect">
            <a:avLst/>
          </a:prstGeom>
        </p:spPr>
      </p:pic>
      <p:sp>
        <p:nvSpPr>
          <p:cNvPr id="10" name="Text Box 2"/>
          <p:cNvSpPr txBox="1">
            <a:spLocks noChangeArrowheads="1"/>
          </p:cNvSpPr>
          <p:nvPr/>
        </p:nvSpPr>
        <p:spPr bwMode="auto">
          <a:xfrm>
            <a:off x="774955" y="6585026"/>
            <a:ext cx="7584127" cy="200055"/>
          </a:xfrm>
          <a:prstGeom prst="rect">
            <a:avLst/>
          </a:prstGeom>
          <a:solidFill>
            <a:srgbClr val="FFFFFF"/>
          </a:solid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hlinkClick r:id="rId4"/>
              </a:rPr>
              <a:t>https://www.theguardian.com/film/2019/aug/15/hail-satan-are-satanists-now-the-good-guys-in-the-fight-against-the-evangelical-right?CMP=Share_iOSApp_Other</a:t>
            </a:r>
            <a:endParaRPr kumimoji="0" lang="en-US" sz="700" b="0" i="0" u="none" strike="noStrike" kern="1200" cap="none" spc="0" normalizeH="0" baseline="0" noProof="0" dirty="0">
              <a:ln>
                <a:noFill/>
              </a:ln>
              <a:solidFill>
                <a:srgbClr val="FFFFFF"/>
              </a:solidFill>
              <a:effectLst/>
              <a:uLnTx/>
              <a:uFillTx/>
              <a:latin typeface="Verdana" pitchFamily="34" charset="0"/>
              <a:ea typeface="+mn-ea"/>
              <a:cs typeface="+mn-cs"/>
            </a:endParaRPr>
          </a:p>
        </p:txBody>
      </p:sp>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80286"/>
            <a:ext cx="1727200" cy="380201"/>
          </a:xfrm>
          <a:prstGeom prst="rect">
            <a:avLst/>
          </a:prstGeom>
        </p:spPr>
      </p:pic>
      <p:sp>
        <p:nvSpPr>
          <p:cNvPr id="4" name="Rectangle 3"/>
          <p:cNvSpPr/>
          <p:nvPr/>
        </p:nvSpPr>
        <p:spPr>
          <a:xfrm>
            <a:off x="7322283" y="1595178"/>
            <a:ext cx="1428340" cy="307777"/>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charset="0"/>
                <a:ea typeface="+mn-ea"/>
                <a:cs typeface="+mn-cs"/>
              </a:rPr>
              <a:t>15 August 2019</a:t>
            </a:r>
            <a:endParaRPr kumimoji="0" lang="en-US" sz="1400" b="0" i="0" u="none" strike="noStrike" kern="1200" cap="none" spc="0" normalizeH="0" baseline="0" noProof="0" dirty="0">
              <a:ln>
                <a:noFill/>
              </a:ln>
              <a:solidFill>
                <a:srgbClr val="003300"/>
              </a:solidFill>
              <a:effectLst/>
              <a:uLnTx/>
              <a:uFillTx/>
              <a:latin typeface="Arial" pitchFamily="34" charset="0"/>
              <a:ea typeface="+mn-ea"/>
              <a:cs typeface="+mn-cs"/>
            </a:endParaRPr>
          </a:p>
        </p:txBody>
      </p:sp>
      <p:sp>
        <p:nvSpPr>
          <p:cNvPr id="5" name="AutoShape 8">
            <a:extLst>
              <a:ext uri="{FF2B5EF4-FFF2-40B4-BE49-F238E27FC236}">
                <a16:creationId xmlns:a16="http://schemas.microsoft.com/office/drawing/2014/main" id="{3EAB1587-0091-84CF-EF9C-F75C92D0D49A}"/>
              </a:ext>
            </a:extLst>
          </p:cNvPr>
          <p:cNvSpPr>
            <a:spLocks noChangeArrowheads="1"/>
          </p:cNvSpPr>
          <p:nvPr/>
        </p:nvSpPr>
        <p:spPr bwMode="auto">
          <a:xfrm rot="8833239">
            <a:off x="6932507" y="954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28955856"/>
      </p:ext>
    </p:extLst>
  </p:cSld>
  <p:clrMapOvr>
    <a:masterClrMapping/>
  </p:clrMapOvr>
  <p:transition/>
</p:sld>
</file>

<file path=ppt/slides/slide4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11" name="Rectangle 10"/>
          <p:cNvSpPr/>
          <p:nvPr/>
        </p:nvSpPr>
        <p:spPr>
          <a:xfrm>
            <a:off x="609605" y="4474406"/>
            <a:ext cx="7924801"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So . . . the debates continue . . .</a:t>
            </a:r>
            <a:endParaRPr lang="en-US" sz="4000" dirty="0">
              <a:solidFill>
                <a:srgbClr val="000000"/>
              </a:solidFill>
            </a:endParaRPr>
          </a:p>
        </p:txBody>
      </p:sp>
    </p:spTree>
  </p:cSld>
  <p:clrMapOvr>
    <a:masterClrMapping/>
  </p:clrMapOvr>
  <p:transition/>
</p:sld>
</file>

<file path=ppt/slides/slide4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r>
              <a:rPr kumimoji="1" lang="en-US" b="1" dirty="0">
                <a:solidFill>
                  <a:srgbClr val="000000"/>
                </a:solidFill>
                <a:latin typeface="Arial" charset="0"/>
                <a:hlinkClick r:id="rId4"/>
              </a:rPr>
              <a:t>Plato</a:t>
            </a:r>
            <a:endParaRPr lang="en-US" dirty="0">
              <a:solidFill>
                <a:srgbClr val="000000"/>
              </a:solidFill>
            </a:endParaRPr>
          </a:p>
        </p:txBody>
      </p:sp>
      <p:sp>
        <p:nvSpPr>
          <p:cNvPr id="6" name="Rectangle 5"/>
          <p:cNvSpPr/>
          <p:nvPr/>
        </p:nvSpPr>
        <p:spPr>
          <a:xfrm>
            <a:off x="1797048" y="4253991"/>
            <a:ext cx="6191934" cy="1998176"/>
          </a:xfrm>
          <a:prstGeom prst="rect">
            <a:avLst/>
          </a:prstGeom>
        </p:spPr>
        <p:txBody>
          <a:bodyPr wrap="square">
            <a:spAutoFit/>
          </a:bodyPr>
          <a:lstStyle/>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 . .  well . . .</a:t>
            </a:r>
          </a:p>
          <a:p>
            <a:pPr algn="ctr">
              <a:lnSpc>
                <a:spcPct val="150000"/>
              </a:lnSpc>
            </a:pPr>
            <a:r>
              <a:rPr kumimoji="1" lang="en-US" sz="4400" b="1"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charset="0"/>
              </a:rPr>
              <a:t>they’re “perennial”</a:t>
            </a:r>
            <a:endParaRPr lang="en-US" sz="4400" dirty="0">
              <a:solidFill>
                <a:srgbClr val="000000"/>
              </a:solidFill>
            </a:endParaRPr>
          </a:p>
        </p:txBody>
      </p:sp>
      <p:sp>
        <p:nvSpPr>
          <p:cNvPr id="7" name="Rectangle 6"/>
          <p:cNvSpPr/>
          <p:nvPr/>
        </p:nvSpPr>
        <p:spPr>
          <a:xfrm>
            <a:off x="1486806" y="3777734"/>
            <a:ext cx="6496734" cy="707886"/>
          </a:xfrm>
          <a:prstGeom prst="rect">
            <a:avLst/>
          </a:prstGeom>
        </p:spPr>
        <p:txBody>
          <a:bodyPr wrap="square">
            <a:spAutoFit/>
          </a:bodyPr>
          <a:lstStyle/>
          <a:p>
            <a:pPr algn="ctr"/>
            <a:r>
              <a:rPr kumimoji="1" lang="en-US" sz="4000" b="1" dirty="0">
                <a:ln w="6350">
                  <a:solidFill>
                    <a:srgbClr val="0C0600"/>
                  </a:solidFill>
                  <a:prstDash val="solid"/>
                  <a:miter lim="800000"/>
                </a:ln>
                <a:solidFill>
                  <a:srgbClr val="BADDE1"/>
                </a:solidFill>
                <a:effectLst>
                  <a:outerShdw blurRad="50800" dist="165100" dir="18900000" algn="bl" rotWithShape="0">
                    <a:prstClr val="black">
                      <a:alpha val="40000"/>
                    </a:prstClr>
                  </a:outerShdw>
                </a:effectLst>
                <a:latin typeface="Arial" charset="0"/>
              </a:rPr>
              <a:t>the debates continue . . .</a:t>
            </a:r>
            <a:endParaRPr lang="en-US" sz="4000" dirty="0">
              <a:solidFill>
                <a:srgbClr val="BADDE1"/>
              </a:solidFill>
            </a:endParaRPr>
          </a:p>
        </p:txBody>
      </p:sp>
    </p:spTree>
  </p:cSld>
  <p:clrMapOvr>
    <a:masterClrMapping/>
  </p:clrMapOvr>
  <p:transition/>
</p:sld>
</file>

<file path=ppt/slides/slide41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232449" name="Text Box 7"/>
          <p:cNvSpPr txBox="1">
            <a:spLocks noChangeArrowheads="1"/>
          </p:cNvSpPr>
          <p:nvPr/>
        </p:nvSpPr>
        <p:spPr bwMode="auto">
          <a:xfrm>
            <a:off x="6207541" y="2587148"/>
            <a:ext cx="184731" cy="769441"/>
          </a:xfrm>
          <a:prstGeom prst="rect">
            <a:avLst/>
          </a:prstGeom>
          <a:noFill/>
          <a:ln w="9525">
            <a:noFill/>
            <a:miter lim="800000"/>
            <a:headEnd/>
            <a:tailEnd/>
          </a:ln>
        </p:spPr>
        <p:txBody>
          <a:bodyPr wrap="non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en-US" sz="4400" b="0" i="1" u="none" strike="noStrike" kern="1200" cap="none" spc="0" normalizeH="0" baseline="0" noProof="0">
              <a:ln>
                <a:noFill/>
              </a:ln>
              <a:solidFill>
                <a:srgbClr val="FF0000"/>
              </a:solidFill>
              <a:effectLst/>
              <a:uLnTx/>
              <a:uFillTx/>
              <a:latin typeface="Arial" charset="0"/>
              <a:ea typeface="+mn-ea"/>
              <a:cs typeface="+mn-cs"/>
            </a:endParaRPr>
          </a:p>
        </p:txBody>
      </p:sp>
      <p:sp>
        <p:nvSpPr>
          <p:cNvPr id="5" name="Rectangle 11"/>
          <p:cNvSpPr>
            <a:spLocks noChangeArrowheads="1"/>
          </p:cNvSpPr>
          <p:nvPr/>
        </p:nvSpPr>
        <p:spPr bwMode="auto">
          <a:xfrm>
            <a:off x="2556933" y="6509275"/>
            <a:ext cx="3996267" cy="246221"/>
          </a:xfrm>
          <a:prstGeom prst="rect">
            <a:avLst/>
          </a:prstGeom>
          <a:noFill/>
          <a:ln w="9525">
            <a:noFill/>
            <a:miter lim="800000"/>
            <a:headEnd/>
            <a:tailEnd/>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charset="0"/>
                <a:ea typeface="+mn-ea"/>
                <a:cs typeface="+mn-cs"/>
              </a:rPr>
              <a:t>© 2010-2026 </a:t>
            </a:r>
            <a:r>
              <a:rPr kumimoji="0" lang="en-US" sz="1000" b="1" i="0" u="none" strike="noStrike" kern="1200" cap="none" spc="0" normalizeH="0" baseline="0" noProof="0" dirty="0">
                <a:ln>
                  <a:noFill/>
                </a:ln>
                <a:solidFill>
                  <a:srgbClr val="FFFFFF"/>
                </a:solidFill>
                <a:effectLst/>
                <a:uLnTx/>
                <a:uFillTx/>
                <a:latin typeface="Arial" charset="0"/>
                <a:ea typeface="+mn-ea"/>
                <a:cs typeface="+mn-cs"/>
                <a:hlinkClick r:id="rId2"/>
              </a:rPr>
              <a:t>Timothy G. Roufs</a:t>
            </a:r>
            <a:r>
              <a:rPr kumimoji="0" lang="en-US" sz="1000" b="1" i="0" u="none" strike="noStrike" kern="1200" cap="none" spc="0" normalizeH="0" baseline="0" noProof="0" dirty="0">
                <a:ln>
                  <a:noFill/>
                </a:ln>
                <a:solidFill>
                  <a:srgbClr val="FFFFFF"/>
                </a:solidFill>
                <a:effectLst/>
                <a:uLnTx/>
                <a:uFillTx/>
                <a:latin typeface="Arial" charset="0"/>
                <a:ea typeface="+mn-ea"/>
                <a:cs typeface="+mn-cs"/>
              </a:rPr>
              <a:t>, University of Minnesota Duluth</a:t>
            </a:r>
            <a:endParaRPr kumimoji="1" lang="en-US" sz="10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6" name="Picture 2" descr="http://ecx.images-amazon.com/images/I/51I-gWmAkTL._SX348_BO1,204,203,200_.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64" y="379844"/>
            <a:ext cx="4169668" cy="5944756"/>
          </a:xfrm>
          <a:prstGeom prst="rect">
            <a:avLst/>
          </a:prstGeom>
          <a:noFill/>
          <a:extLst>
            <a:ext uri="{909E8E84-426E-40DD-AFC4-6F175D3DCCD1}">
              <a14:hiddenFill xmlns:a14="http://schemas.microsoft.com/office/drawing/2010/main">
                <a:solidFill>
                  <a:srgbClr val="FFFFFF"/>
                </a:solidFill>
              </a14:hiddenFill>
            </a:ext>
          </a:extLst>
        </p:spPr>
      </p:pic>
      <p:sp>
        <p:nvSpPr>
          <p:cNvPr id="7" name="Subtitle 2"/>
          <p:cNvSpPr txBox="1">
            <a:spLocks/>
          </p:cNvSpPr>
          <p:nvPr/>
        </p:nvSpPr>
        <p:spPr>
          <a:xfrm>
            <a:off x="2510976" y="365511"/>
            <a:ext cx="4169664" cy="5943600"/>
          </a:xfrm>
          <a:prstGeom prst="rect">
            <a:avLst/>
          </a:prstGeom>
          <a:solidFill>
            <a:srgbClr val="FFFFFF">
              <a:alpha val="84706"/>
            </a:srgbClr>
          </a:solidFill>
        </p:spPr>
        <p:txBody>
          <a:bodyPr>
            <a:no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endParaRPr>
          </a:p>
        </p:txBody>
      </p:sp>
      <p:sp>
        <p:nvSpPr>
          <p:cNvPr id="8" name="Subtitle 2"/>
          <p:cNvSpPr txBox="1">
            <a:spLocks/>
          </p:cNvSpPr>
          <p:nvPr/>
        </p:nvSpPr>
        <p:spPr>
          <a:xfrm>
            <a:off x="2282277" y="2685138"/>
            <a:ext cx="4480560" cy="2603790"/>
          </a:xfrm>
          <a:prstGeom prst="rect">
            <a:avLst/>
          </a:prstGeom>
          <a:noFill/>
        </p:spPr>
        <p:txBody>
          <a:bodyPr>
            <a:spAutoFit/>
          </a:body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Three Major</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Perennial</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1" lang="en-US" sz="4800" b="1" i="1" u="none" strike="noStrike" kern="0" cap="none" spc="0" normalizeH="0" baseline="0" noProof="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uLnTx/>
                <a:uFillTx/>
                <a:latin typeface="Arial"/>
                <a:ea typeface="+mn-ea"/>
                <a:cs typeface="+mn-cs"/>
              </a:rPr>
              <a:t>Debates</a:t>
            </a:r>
          </a:p>
        </p:txBody>
      </p:sp>
    </p:spTree>
    <p:extLst>
      <p:ext uri="{BB962C8B-B14F-4D97-AF65-F5344CB8AC3E}">
        <p14:creationId xmlns:p14="http://schemas.microsoft.com/office/powerpoint/2010/main" val="13895856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8AD283E-6CD8-9B8D-0198-A57DC621D417}"/>
              </a:ext>
            </a:extLst>
          </p:cNvPr>
          <p:cNvPicPr>
            <a:picLocks noChangeAspect="1"/>
          </p:cNvPicPr>
          <p:nvPr/>
        </p:nvPicPr>
        <p:blipFill>
          <a:blip r:embed="rId3"/>
          <a:stretch>
            <a:fillRect/>
          </a:stretch>
        </p:blipFill>
        <p:spPr>
          <a:xfrm>
            <a:off x="1170408" y="372543"/>
            <a:ext cx="6858000" cy="6112913"/>
          </a:xfrm>
          <a:prstGeom prst="rect">
            <a:avLst/>
          </a:prstGeom>
        </p:spPr>
      </p:pic>
      <p:sp>
        <p:nvSpPr>
          <p:cNvPr id="5" name="Rectangle 4">
            <a:extLst>
              <a:ext uri="{FF2B5EF4-FFF2-40B4-BE49-F238E27FC236}">
                <a16:creationId xmlns:a16="http://schemas.microsoft.com/office/drawing/2014/main" id="{F104B60C-C328-8131-4E36-BA0B8AE674C7}"/>
              </a:ext>
            </a:extLst>
          </p:cNvPr>
          <p:cNvSpPr/>
          <p:nvPr/>
        </p:nvSpPr>
        <p:spPr>
          <a:xfrm>
            <a:off x="3898234" y="1368540"/>
            <a:ext cx="1588169" cy="369332"/>
          </a:xfrm>
          <a:prstGeom prst="rect">
            <a:avLst/>
          </a:prstGeom>
          <a:solidFill>
            <a:schemeClr val="bg1"/>
          </a:solidFill>
        </p:spPr>
        <p:txBody>
          <a:bodyPr wrap="square">
            <a:spAutoFit/>
          </a:bodyPr>
          <a:lstStyle/>
          <a:p>
            <a:r>
              <a:rPr lang="en-US" dirty="0"/>
              <a:t>1 </a:t>
            </a:r>
            <a:r>
              <a:rPr lang="en-US" sz="1600" dirty="0"/>
              <a:t>June</a:t>
            </a:r>
            <a:r>
              <a:rPr lang="en-US" dirty="0"/>
              <a:t> 2022</a:t>
            </a:r>
          </a:p>
        </p:txBody>
      </p:sp>
      <p:pic>
        <p:nvPicPr>
          <p:cNvPr id="8" name="Picture 7">
            <a:extLst>
              <a:ext uri="{FF2B5EF4-FFF2-40B4-BE49-F238E27FC236}">
                <a16:creationId xmlns:a16="http://schemas.microsoft.com/office/drawing/2014/main" id="{40836861-2D6A-2847-0E8D-99098E5CDAF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4814" y="1451697"/>
            <a:ext cx="1889256" cy="273942"/>
          </a:xfrm>
          <a:prstGeom prst="rect">
            <a:avLst/>
          </a:prstGeom>
        </p:spPr>
      </p:pic>
      <p:sp>
        <p:nvSpPr>
          <p:cNvPr id="10" name="Text Box 2">
            <a:extLst>
              <a:ext uri="{FF2B5EF4-FFF2-40B4-BE49-F238E27FC236}">
                <a16:creationId xmlns:a16="http://schemas.microsoft.com/office/drawing/2014/main" id="{1C3FF064-8474-F5B6-E415-764D8AE7784A}"/>
              </a:ext>
            </a:extLst>
          </p:cNvPr>
          <p:cNvSpPr txBox="1">
            <a:spLocks noChangeArrowheads="1"/>
          </p:cNvSpPr>
          <p:nvPr/>
        </p:nvSpPr>
        <p:spPr bwMode="auto">
          <a:xfrm>
            <a:off x="2034409" y="6578480"/>
            <a:ext cx="5028941"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https://www.nytimes.com/2022/06/01/opinion/politics-genetics-research.html?referringSource=articleShare</a:t>
            </a:r>
            <a:endParaRPr lang="en-US" sz="800" dirty="0">
              <a:solidFill>
                <a:srgbClr val="000000"/>
              </a:solidFill>
              <a:latin typeface="Arial" charset="0"/>
            </a:endParaRPr>
          </a:p>
        </p:txBody>
      </p:sp>
    </p:spTree>
    <p:extLst>
      <p:ext uri="{BB962C8B-B14F-4D97-AF65-F5344CB8AC3E}">
        <p14:creationId xmlns:p14="http://schemas.microsoft.com/office/powerpoint/2010/main" val="715779126"/>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1012502" y="6607355"/>
            <a:ext cx="709200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https://www.theguardian.com/environment/2021/oct/20/your-green-credentials-may-be-linked-to-your-genes-scientists-say?CMP=Share_iOSApp_Other</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028C1915-3A03-4581-FE0A-6492668B83B6}"/>
              </a:ext>
            </a:extLst>
          </p:cNvPr>
          <p:cNvPicPr>
            <a:picLocks noChangeAspect="1"/>
          </p:cNvPicPr>
          <p:nvPr/>
        </p:nvPicPr>
        <p:blipFill>
          <a:blip r:embed="rId4"/>
          <a:stretch>
            <a:fillRect/>
          </a:stretch>
        </p:blipFill>
        <p:spPr>
          <a:xfrm>
            <a:off x="1376377" y="587144"/>
            <a:ext cx="6400800" cy="5891981"/>
          </a:xfrm>
          <a:prstGeom prst="rect">
            <a:avLst/>
          </a:prstGeom>
        </p:spPr>
      </p:pic>
      <p:sp>
        <p:nvSpPr>
          <p:cNvPr id="6" name="Rectangle 5">
            <a:extLst>
              <a:ext uri="{FF2B5EF4-FFF2-40B4-BE49-F238E27FC236}">
                <a16:creationId xmlns:a16="http://schemas.microsoft.com/office/drawing/2014/main" id="{A00452CA-B823-6DCF-CCA1-3CC92655F5DE}"/>
              </a:ext>
            </a:extLst>
          </p:cNvPr>
          <p:cNvSpPr/>
          <p:nvPr/>
        </p:nvSpPr>
        <p:spPr>
          <a:xfrm>
            <a:off x="6379568" y="1398079"/>
            <a:ext cx="1983495" cy="369332"/>
          </a:xfrm>
          <a:prstGeom prst="rect">
            <a:avLst/>
          </a:prstGeom>
        </p:spPr>
        <p:txBody>
          <a:bodyPr wrap="square">
            <a:spAutoFit/>
          </a:bodyPr>
          <a:lstStyle/>
          <a:p>
            <a:r>
              <a:rPr lang="en-US" dirty="0"/>
              <a:t>20 October 2021</a:t>
            </a:r>
          </a:p>
        </p:txBody>
      </p:sp>
      <p:pic>
        <p:nvPicPr>
          <p:cNvPr id="9" name="Picture 8" descr="A blue and white logo&#10;&#10;Description automatically generated">
            <a:extLst>
              <a:ext uri="{FF2B5EF4-FFF2-40B4-BE49-F238E27FC236}">
                <a16:creationId xmlns:a16="http://schemas.microsoft.com/office/drawing/2014/main" id="{7E0C841C-746B-6813-16D2-8553512DF76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7491" y="1036613"/>
            <a:ext cx="1828800" cy="402566"/>
          </a:xfrm>
          <a:prstGeom prst="rect">
            <a:avLst/>
          </a:prstGeom>
        </p:spPr>
      </p:pic>
      <p:sp>
        <p:nvSpPr>
          <p:cNvPr id="2" name="AutoShape 8">
            <a:extLst>
              <a:ext uri="{FF2B5EF4-FFF2-40B4-BE49-F238E27FC236}">
                <a16:creationId xmlns:a16="http://schemas.microsoft.com/office/drawing/2014/main" id="{A7DC5EEC-9294-AB93-31F5-D42C49157044}"/>
              </a:ext>
            </a:extLst>
          </p:cNvPr>
          <p:cNvSpPr>
            <a:spLocks noChangeArrowheads="1"/>
          </p:cNvSpPr>
          <p:nvPr/>
        </p:nvSpPr>
        <p:spPr bwMode="auto">
          <a:xfrm rot="13622619">
            <a:off x="649377" y="11264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38820347"/>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9224" y="434926"/>
            <a:ext cx="5943600" cy="62444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 Box 2"/>
          <p:cNvSpPr txBox="1">
            <a:spLocks noChangeArrowheads="1"/>
          </p:cNvSpPr>
          <p:nvPr/>
        </p:nvSpPr>
        <p:spPr bwMode="auto">
          <a:xfrm>
            <a:off x="1287417" y="6607355"/>
            <a:ext cx="6542176"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https://www.theguardian.com/science/2018/feb/28/hate-body-odour-youre-more-likely-to-have-rightwing-views?CMP=Share_iOSApp_Other</a:t>
            </a:r>
            <a:endParaRPr lang="en-US" sz="800" dirty="0">
              <a:solidFill>
                <a:srgbClr val="000000"/>
              </a:solidFill>
              <a:latin typeface="Arial" charset="0"/>
            </a:endParaRPr>
          </a:p>
        </p:txBody>
      </p:sp>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5" name="Rectangle 4"/>
          <p:cNvSpPr/>
          <p:nvPr/>
        </p:nvSpPr>
        <p:spPr>
          <a:xfrm>
            <a:off x="7308803" y="1486684"/>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EF069ED6-4DEE-28E4-C516-1B17B55AE93F}"/>
              </a:ext>
            </a:extLst>
          </p:cNvPr>
          <p:cNvSpPr>
            <a:spLocks noChangeArrowheads="1"/>
          </p:cNvSpPr>
          <p:nvPr/>
        </p:nvSpPr>
        <p:spPr bwMode="auto">
          <a:xfrm rot="13036435">
            <a:off x="852577" y="9486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12571362"/>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785652"/>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b="1" i="1" dirty="0">
                <a:solidFill>
                  <a:schemeClr val="bg1">
                    <a:lumMod val="50000"/>
                  </a:schemeClr>
                </a:solidFill>
              </a:rPr>
              <a:t>Biological Determinism </a:t>
            </a:r>
            <a:br>
              <a:rPr lang="en-US" b="1" i="1" dirty="0">
                <a:solidFill>
                  <a:schemeClr val="bg1">
                    <a:lumMod val="50000"/>
                  </a:schemeClr>
                </a:solidFill>
              </a:rPr>
            </a:br>
            <a:r>
              <a:rPr lang="en-US" b="1" i="1" dirty="0">
                <a:solidFill>
                  <a:schemeClr val="bg1">
                    <a:lumMod val="50000"/>
                  </a:schemeClr>
                </a:solidFill>
              </a:rPr>
              <a:t>	vs. Cultural </a:t>
            </a:r>
            <a:r>
              <a:rPr lang="en-US" b="1" i="1" dirty="0" err="1">
                <a:solidFill>
                  <a:schemeClr val="bg1">
                    <a:lumMod val="50000"/>
                  </a:schemeClr>
                </a:solidFill>
              </a:rPr>
              <a:t>Constructionism</a:t>
            </a:r>
            <a:br>
              <a:rPr lang="en-US" b="1" i="1" dirty="0">
                <a:solidFill>
                  <a:schemeClr val="bg1">
                    <a:lumMod val="50000"/>
                  </a:schemeClr>
                </a:solidFill>
              </a:rPr>
            </a:br>
            <a:r>
              <a:rPr lang="en-US" b="1" dirty="0">
                <a:solidFill>
                  <a:schemeClr val="bg1">
                    <a:lumMod val="50000"/>
                  </a:schemeClr>
                </a:solidFill>
              </a:rPr>
              <a:t> 		</a:t>
            </a:r>
            <a:r>
              <a:rPr lang="en-US" sz="2400" dirty="0">
                <a:solidFill>
                  <a:schemeClr val="bg1">
                    <a:lumMod val="50000"/>
                  </a:schemeClr>
                </a:solidFill>
              </a:rPr>
              <a:t>(“nature” vs. “nurture”)</a:t>
            </a:r>
            <a:br>
              <a:rPr lang="en-US" sz="2400" b="1" dirty="0"/>
            </a:br>
            <a:endParaRPr lang="en-US"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91400" y="4152304"/>
            <a:ext cx="6400800" cy="1754326"/>
          </a:xfrm>
          <a:prstGeom prst="rect">
            <a:avLst/>
          </a:prstGeom>
          <a:noFill/>
        </p:spPr>
        <p:txBody>
          <a:bodyPr wrap="square">
            <a:spAutoFit/>
          </a:bodyPr>
          <a:lstStyle/>
          <a:p>
            <a:pPr algn="ctr"/>
            <a:r>
              <a:rPr lang="en-US" sz="2800" dirty="0">
                <a:solidFill>
                  <a:schemeClr val="bg1"/>
                </a:solidFill>
              </a:rPr>
              <a:t>Another way to ask the question is, </a:t>
            </a:r>
          </a:p>
          <a:p>
            <a:pPr algn="ctr"/>
            <a:r>
              <a:rPr lang="en-US" sz="4000" b="1" dirty="0">
                <a:solidFill>
                  <a:schemeClr val="bg1"/>
                </a:solidFill>
              </a:rPr>
              <a:t>“How much are we ‘</a:t>
            </a:r>
            <a:r>
              <a:rPr lang="en-US" sz="4000" b="1" i="1" dirty="0">
                <a:solidFill>
                  <a:schemeClr val="bg1"/>
                </a:solidFill>
              </a:rPr>
              <a:t>hardwired</a:t>
            </a:r>
            <a:r>
              <a:rPr lang="en-US" sz="4000" b="1" dirty="0">
                <a:solidFill>
                  <a:schemeClr val="bg1"/>
                </a:solidFill>
              </a:rPr>
              <a:t>’ for things?”</a:t>
            </a:r>
          </a:p>
        </p:txBody>
      </p:sp>
    </p:spTree>
    <p:extLst>
      <p:ext uri="{BB962C8B-B14F-4D97-AF65-F5344CB8AC3E}">
        <p14:creationId xmlns:p14="http://schemas.microsoft.com/office/powerpoint/2010/main" val="3220205795"/>
      </p:ext>
    </p:extLst>
  </p:cSld>
  <p:clrMapOvr>
    <a:masterClrMapping/>
  </p:clrMapOvr>
  <p:transition/>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610568" y="6534785"/>
            <a:ext cx="7933582"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https://imageio.forbes.com/specials-images/imageserve/653a89b7988194f3e38aa6ee/Human-Beings-are-Wired-for-Story-Here-s-Why/960x0.jpg?format=jpg&amp;width=1440</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2" name="Picture 1">
            <a:extLst>
              <a:ext uri="{FF2B5EF4-FFF2-40B4-BE49-F238E27FC236}">
                <a16:creationId xmlns:a16="http://schemas.microsoft.com/office/drawing/2014/main" id="{7CDD3C07-EB4E-522F-C5D7-AC62C1293DBF}"/>
              </a:ext>
            </a:extLst>
          </p:cNvPr>
          <p:cNvPicPr>
            <a:picLocks noChangeAspect="1"/>
          </p:cNvPicPr>
          <p:nvPr/>
        </p:nvPicPr>
        <p:blipFill>
          <a:blip r:embed="rId4"/>
          <a:stretch>
            <a:fillRect/>
          </a:stretch>
        </p:blipFill>
        <p:spPr>
          <a:xfrm>
            <a:off x="-7458" y="1040835"/>
            <a:ext cx="9144000" cy="5143500"/>
          </a:xfrm>
          <a:prstGeom prst="rect">
            <a:avLst/>
          </a:prstGeom>
        </p:spPr>
      </p:pic>
      <p:pic>
        <p:nvPicPr>
          <p:cNvPr id="6" name="Picture 5">
            <a:extLst>
              <a:ext uri="{FF2B5EF4-FFF2-40B4-BE49-F238E27FC236}">
                <a16:creationId xmlns:a16="http://schemas.microsoft.com/office/drawing/2014/main" id="{4D25DB3C-6E81-1B22-ED55-3617B22A0A80}"/>
              </a:ext>
            </a:extLst>
          </p:cNvPr>
          <p:cNvPicPr>
            <a:picLocks noChangeAspect="1"/>
          </p:cNvPicPr>
          <p:nvPr/>
        </p:nvPicPr>
        <p:blipFill>
          <a:blip r:embed="rId5"/>
          <a:stretch>
            <a:fillRect/>
          </a:stretch>
        </p:blipFill>
        <p:spPr>
          <a:xfrm>
            <a:off x="842838" y="682616"/>
            <a:ext cx="1111307" cy="349268"/>
          </a:xfrm>
          <a:prstGeom prst="rect">
            <a:avLst/>
          </a:prstGeom>
        </p:spPr>
      </p:pic>
      <p:sp>
        <p:nvSpPr>
          <p:cNvPr id="7" name="Rectangle 6">
            <a:extLst>
              <a:ext uri="{FF2B5EF4-FFF2-40B4-BE49-F238E27FC236}">
                <a16:creationId xmlns:a16="http://schemas.microsoft.com/office/drawing/2014/main" id="{8F44C6B2-BEB9-5C05-A932-59FCCBB18BF1}"/>
              </a:ext>
            </a:extLst>
          </p:cNvPr>
          <p:cNvSpPr/>
          <p:nvPr/>
        </p:nvSpPr>
        <p:spPr>
          <a:xfrm>
            <a:off x="824908" y="992024"/>
            <a:ext cx="2201256"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itchFamily="34" charset="0"/>
                <a:ea typeface="+mn-ea"/>
                <a:cs typeface="+mn-cs"/>
              </a:rPr>
              <a:t>26 December 2023</a:t>
            </a:r>
          </a:p>
        </p:txBody>
      </p:sp>
    </p:spTree>
    <p:extLst>
      <p:ext uri="{BB962C8B-B14F-4D97-AF65-F5344CB8AC3E}">
        <p14:creationId xmlns:p14="http://schemas.microsoft.com/office/powerpoint/2010/main" val="1910783108"/>
      </p:ext>
    </p:extLst>
  </p:cSld>
  <p:clrMapOvr>
    <a:masterClrMapping/>
  </p:clrMapOvr>
  <p:transition/>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rgbClr val="F7F4F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615505" y="6534785"/>
            <a:ext cx="3885999" cy="184666"/>
          </a:xfrm>
          <a:prstGeom prst="rect">
            <a:avLst/>
          </a:prstGeom>
          <a:noFill/>
          <a:ln w="28575">
            <a:noFill/>
            <a:miter lim="800000"/>
            <a:headEnd/>
            <a:tailEnd/>
          </a:ln>
        </p:spPr>
        <p:txBody>
          <a:bodyPr wrap="none">
            <a:spAutoFit/>
          </a:bodyPr>
          <a:lstStyle/>
          <a:p>
            <a:pPr algn="ctr"/>
            <a:r>
              <a:rPr lang="en-US" sz="600" dirty="0">
                <a:solidFill>
                  <a:srgbClr val="000000"/>
                </a:solidFill>
                <a:latin typeface="Arial" charset="0"/>
                <a:hlinkClick r:id="rId3"/>
              </a:rPr>
              <a:t>https://blog.dropbox.com/topics/work-culture/our-minds-are-hardwired-to-wander--and-that-s-not-a-bad-thing</a:t>
            </a:r>
            <a:endParaRPr lang="en-US" sz="600" dirty="0">
              <a:solidFill>
                <a:srgbClr val="000000"/>
              </a:solidFill>
              <a:latin typeface="Arial" charset="0"/>
            </a:endParaRPr>
          </a:p>
        </p:txBody>
      </p:sp>
      <p:pic>
        <p:nvPicPr>
          <p:cNvPr id="3" name="Picture 2" descr="A picture containing text&#10;&#10;Description automatically generated">
            <a:extLst>
              <a:ext uri="{FF2B5EF4-FFF2-40B4-BE49-F238E27FC236}">
                <a16:creationId xmlns:a16="http://schemas.microsoft.com/office/drawing/2014/main" id="{FEF0E5B4-53A0-4C93-BF58-2D78644BC21E}"/>
              </a:ext>
            </a:extLst>
          </p:cNvPr>
          <p:cNvPicPr>
            <a:picLocks noChangeAspect="1"/>
          </p:cNvPicPr>
          <p:nvPr/>
        </p:nvPicPr>
        <p:blipFill>
          <a:blip r:embed="rId4"/>
          <a:stretch>
            <a:fillRect/>
          </a:stretch>
        </p:blipFill>
        <p:spPr>
          <a:xfrm>
            <a:off x="1104722" y="1111131"/>
            <a:ext cx="7315200" cy="4890198"/>
          </a:xfrm>
          <a:prstGeom prst="rect">
            <a:avLst/>
          </a:prstGeom>
        </p:spPr>
      </p:pic>
      <p:sp>
        <p:nvSpPr>
          <p:cNvPr id="10" name="Rectangle 9">
            <a:extLst>
              <a:ext uri="{FF2B5EF4-FFF2-40B4-BE49-F238E27FC236}">
                <a16:creationId xmlns:a16="http://schemas.microsoft.com/office/drawing/2014/main" id="{062AC7B5-13A3-49D9-9F36-D89E26C0350F}"/>
              </a:ext>
            </a:extLst>
          </p:cNvPr>
          <p:cNvSpPr/>
          <p:nvPr/>
        </p:nvSpPr>
        <p:spPr>
          <a:xfrm>
            <a:off x="3657197" y="6165119"/>
            <a:ext cx="1829603" cy="369332"/>
          </a:xfrm>
          <a:prstGeom prst="rect">
            <a:avLst/>
          </a:prstGeom>
          <a:solidFill>
            <a:srgbClr val="F7F4F1"/>
          </a:solidFill>
        </p:spPr>
        <p:txBody>
          <a:bodyPr wrap="square">
            <a:spAutoFit/>
          </a:bodyPr>
          <a:lstStyle/>
          <a:p>
            <a:pPr algn="ctr"/>
            <a:r>
              <a:rPr lang="en-US" dirty="0"/>
              <a:t>5 Feb 2021</a:t>
            </a:r>
          </a:p>
        </p:txBody>
      </p:sp>
    </p:spTree>
    <p:extLst>
      <p:ext uri="{BB962C8B-B14F-4D97-AF65-F5344CB8AC3E}">
        <p14:creationId xmlns:p14="http://schemas.microsoft.com/office/powerpoint/2010/main" val="2730561463"/>
      </p:ext>
    </p:extLst>
  </p:cSld>
  <p:clrMapOvr>
    <a:masterClrMapping/>
  </p:clrMapOvr>
  <p:transition/>
</p:sld>
</file>

<file path=ppt/slides/slide4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https://www.nei.nih.gov/about/news-and-events/news/retina-hardwired-predict-path-moving-objects</a:t>
            </a:r>
            <a:endParaRPr lang="en-US" sz="800" dirty="0">
              <a:solidFill>
                <a:srgbClr val="000000"/>
              </a:solidFill>
              <a:latin typeface="Arial" charset="0"/>
            </a:endParaRPr>
          </a:p>
        </p:txBody>
      </p:sp>
      <p:pic>
        <p:nvPicPr>
          <p:cNvPr id="4" name="Picture 3">
            <a:extLst>
              <a:ext uri="{FF2B5EF4-FFF2-40B4-BE49-F238E27FC236}">
                <a16:creationId xmlns:a16="http://schemas.microsoft.com/office/drawing/2014/main" id="{11CBC3A6-B0FD-4C49-A7B9-1A01DC1BF988}"/>
              </a:ext>
            </a:extLst>
          </p:cNvPr>
          <p:cNvPicPr>
            <a:picLocks noChangeAspect="1"/>
          </p:cNvPicPr>
          <p:nvPr/>
        </p:nvPicPr>
        <p:blipFill>
          <a:blip r:embed="rId4"/>
          <a:stretch>
            <a:fillRect/>
          </a:stretch>
        </p:blipFill>
        <p:spPr>
          <a:xfrm>
            <a:off x="1371600" y="760143"/>
            <a:ext cx="6400800" cy="5710517"/>
          </a:xfrm>
          <a:prstGeom prst="rect">
            <a:avLst/>
          </a:prstGeom>
        </p:spPr>
      </p:pic>
      <p:pic>
        <p:nvPicPr>
          <p:cNvPr id="7" name="Picture 6">
            <a:extLst>
              <a:ext uri="{FF2B5EF4-FFF2-40B4-BE49-F238E27FC236}">
                <a16:creationId xmlns:a16="http://schemas.microsoft.com/office/drawing/2014/main" id="{F86EAC1D-9262-4290-8468-A5A70C6FFDC8}"/>
              </a:ext>
            </a:extLst>
          </p:cNvPr>
          <p:cNvPicPr>
            <a:picLocks noChangeAspect="1"/>
          </p:cNvPicPr>
          <p:nvPr/>
        </p:nvPicPr>
        <p:blipFill>
          <a:blip r:embed="rId5"/>
          <a:stretch>
            <a:fillRect/>
          </a:stretch>
        </p:blipFill>
        <p:spPr>
          <a:xfrm>
            <a:off x="447147" y="198904"/>
            <a:ext cx="2368672" cy="647733"/>
          </a:xfrm>
          <a:prstGeom prst="rect">
            <a:avLst/>
          </a:prstGeom>
        </p:spPr>
      </p:pic>
      <p:sp>
        <p:nvSpPr>
          <p:cNvPr id="2" name="AutoShape 8">
            <a:extLst>
              <a:ext uri="{FF2B5EF4-FFF2-40B4-BE49-F238E27FC236}">
                <a16:creationId xmlns:a16="http://schemas.microsoft.com/office/drawing/2014/main" id="{92BAC322-66D3-87C1-2DE0-9A7BC29A0B4B}"/>
              </a:ext>
            </a:extLst>
          </p:cNvPr>
          <p:cNvSpPr>
            <a:spLocks noChangeArrowheads="1"/>
          </p:cNvSpPr>
          <p:nvPr/>
        </p:nvSpPr>
        <p:spPr bwMode="auto">
          <a:xfrm rot="7690737">
            <a:off x="7634377" y="10883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695715528"/>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MasterSp="0">
  <p:cSld>
    <p:bg>
      <p:bgPr>
        <a:solidFill>
          <a:srgbClr val="526267"/>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1465CFB-A5A7-3AB9-6932-B191AC70A489}"/>
              </a:ext>
            </a:extLst>
          </p:cNvPr>
          <p:cNvPicPr>
            <a:picLocks noChangeAspect="1"/>
          </p:cNvPicPr>
          <p:nvPr/>
        </p:nvPicPr>
        <p:blipFill>
          <a:blip r:embed="rId3"/>
          <a:stretch>
            <a:fillRect/>
          </a:stretch>
        </p:blipFill>
        <p:spPr>
          <a:xfrm>
            <a:off x="4811" y="231048"/>
            <a:ext cx="9144000" cy="6644306"/>
          </a:xfrm>
          <a:prstGeom prst="rect">
            <a:avLst/>
          </a:prstGeom>
        </p:spPr>
      </p:pic>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1832438" y="6534785"/>
            <a:ext cx="5452134"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4"/>
              </a:rPr>
              <a:t>https://www.theguardian.com/lifeandstyle/2019/mar/30/mind-games-what-magic-reveals-about-how-our-brains-work</a:t>
            </a:r>
            <a:endParaRPr lang="en-US" sz="800" dirty="0">
              <a:solidFill>
                <a:srgbClr val="000000"/>
              </a:solidFill>
              <a:latin typeface="Arial" charset="0"/>
            </a:endParaRPr>
          </a:p>
        </p:txBody>
      </p:sp>
      <p:sp>
        <p:nvSpPr>
          <p:cNvPr id="9" name="TextBox 8">
            <a:extLst>
              <a:ext uri="{FF2B5EF4-FFF2-40B4-BE49-F238E27FC236}">
                <a16:creationId xmlns:a16="http://schemas.microsoft.com/office/drawing/2014/main" id="{5E1FC593-70EB-94EE-07A2-B4FD75C634E6}"/>
              </a:ext>
            </a:extLst>
          </p:cNvPr>
          <p:cNvSpPr txBox="1"/>
          <p:nvPr/>
        </p:nvSpPr>
        <p:spPr>
          <a:xfrm>
            <a:off x="899961" y="3782010"/>
            <a:ext cx="7315200" cy="1938992"/>
          </a:xfrm>
          <a:prstGeom prst="rect">
            <a:avLst/>
          </a:prstGeom>
          <a:noFill/>
        </p:spPr>
        <p:txBody>
          <a:bodyPr wrap="square">
            <a:spAutoFit/>
          </a:bodyPr>
          <a:lstStyle/>
          <a:p>
            <a:pPr algn="ctr"/>
            <a:r>
              <a:rPr lang="en-US" sz="4000" b="1" dirty="0">
                <a:solidFill>
                  <a:schemeClr val="bg1"/>
                </a:solidFill>
              </a:rPr>
              <a:t>Mind games: </a:t>
            </a:r>
          </a:p>
          <a:p>
            <a:pPr algn="ctr"/>
            <a:r>
              <a:rPr lang="en-US" sz="4000" b="1" dirty="0">
                <a:solidFill>
                  <a:schemeClr val="bg1"/>
                </a:solidFill>
              </a:rPr>
              <a:t>what magic reveals about how our brains work</a:t>
            </a:r>
          </a:p>
        </p:txBody>
      </p:sp>
      <p:pic>
        <p:nvPicPr>
          <p:cNvPr id="11" name="Picture 10" descr="A blue and white logo&#10;&#10;Description automatically generated">
            <a:extLst>
              <a:ext uri="{FF2B5EF4-FFF2-40B4-BE49-F238E27FC236}">
                <a16:creationId xmlns:a16="http://schemas.microsoft.com/office/drawing/2014/main" id="{66B0D92B-1D9C-FED3-A20F-9601AB2D3E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91173" y="734432"/>
            <a:ext cx="1828800" cy="402566"/>
          </a:xfrm>
          <a:prstGeom prst="rect">
            <a:avLst/>
          </a:prstGeom>
        </p:spPr>
      </p:pic>
      <p:sp>
        <p:nvSpPr>
          <p:cNvPr id="12" name="Rectangle 11">
            <a:extLst>
              <a:ext uri="{FF2B5EF4-FFF2-40B4-BE49-F238E27FC236}">
                <a16:creationId xmlns:a16="http://schemas.microsoft.com/office/drawing/2014/main" id="{53847B3F-A610-757B-667D-C44761E1A938}"/>
              </a:ext>
            </a:extLst>
          </p:cNvPr>
          <p:cNvSpPr/>
          <p:nvPr/>
        </p:nvSpPr>
        <p:spPr>
          <a:xfrm>
            <a:off x="6459401" y="1102837"/>
            <a:ext cx="1828800" cy="369332"/>
          </a:xfrm>
          <a:prstGeom prst="rect">
            <a:avLst/>
          </a:prstGeom>
          <a:noFill/>
        </p:spPr>
        <p:txBody>
          <a:bodyPr wrap="square">
            <a:spAutoFit/>
          </a:bodyPr>
          <a:lstStyle/>
          <a:p>
            <a:r>
              <a:rPr lang="en-US" dirty="0">
                <a:solidFill>
                  <a:schemeClr val="bg1"/>
                </a:solidFill>
              </a:rPr>
              <a:t>30 March 2019</a:t>
            </a:r>
          </a:p>
        </p:txBody>
      </p:sp>
      <p:sp>
        <p:nvSpPr>
          <p:cNvPr id="14" name="Rectangle 13">
            <a:extLst>
              <a:ext uri="{FF2B5EF4-FFF2-40B4-BE49-F238E27FC236}">
                <a16:creationId xmlns:a16="http://schemas.microsoft.com/office/drawing/2014/main" id="{5F99C691-712E-589D-0EA5-609B36578ED9}"/>
              </a:ext>
            </a:extLst>
          </p:cNvPr>
          <p:cNvSpPr/>
          <p:nvPr/>
        </p:nvSpPr>
        <p:spPr>
          <a:xfrm>
            <a:off x="4825461" y="1769721"/>
            <a:ext cx="2614866" cy="1569660"/>
          </a:xfrm>
          <a:prstGeom prst="rect">
            <a:avLst/>
          </a:prstGeom>
          <a:noFill/>
        </p:spPr>
        <p:txBody>
          <a:bodyPr wrap="square">
            <a:spAutoFit/>
          </a:bodyPr>
          <a:lstStyle/>
          <a:p>
            <a:pPr algn="ctr"/>
            <a:r>
              <a:rPr lang="en-US" sz="2400" dirty="0">
                <a:solidFill>
                  <a:schemeClr val="bg1"/>
                </a:solidFill>
              </a:rPr>
              <a:t>And that’s one of the ways that “magic” tricks work.</a:t>
            </a:r>
          </a:p>
        </p:txBody>
      </p:sp>
    </p:spTree>
    <p:extLst>
      <p:ext uri="{BB962C8B-B14F-4D97-AF65-F5344CB8AC3E}">
        <p14:creationId xmlns:p14="http://schemas.microsoft.com/office/powerpoint/2010/main" val="1669035077"/>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Main Characteristics of Anthropology . . . </a:t>
            </a:r>
          </a:p>
        </p:txBody>
      </p:sp>
      <p:sp>
        <p:nvSpPr>
          <p:cNvPr id="4" name="AutoShape 8"/>
          <p:cNvSpPr>
            <a:spLocks noChangeArrowheads="1"/>
          </p:cNvSpPr>
          <p:nvPr/>
        </p:nvSpPr>
        <p:spPr bwMode="auto">
          <a:xfrm rot="5790025">
            <a:off x="6021831" y="100445"/>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2" name="Rounded Rectangle 3">
            <a:extLst>
              <a:ext uri="{FF2B5EF4-FFF2-40B4-BE49-F238E27FC236}">
                <a16:creationId xmlns:a16="http://schemas.microsoft.com/office/drawing/2014/main" id="{B7DA0CB3-6817-A204-A626-C906FBD76D85}"/>
              </a:ext>
            </a:extLst>
          </p:cNvPr>
          <p:cNvSpPr/>
          <p:nvPr/>
        </p:nvSpPr>
        <p:spPr bwMode="auto">
          <a:xfrm>
            <a:off x="1161150" y="57035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Tree>
    <p:extLst>
      <p:ext uri="{BB962C8B-B14F-4D97-AF65-F5344CB8AC3E}">
        <p14:creationId xmlns:p14="http://schemas.microsoft.com/office/powerpoint/2010/main" val="1929281716"/>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84A4A61-D723-2CA6-4494-1A818248DDE8}"/>
              </a:ext>
            </a:extLst>
          </p:cNvPr>
          <p:cNvPicPr>
            <a:picLocks noChangeAspect="1"/>
          </p:cNvPicPr>
          <p:nvPr/>
        </p:nvPicPr>
        <p:blipFill>
          <a:blip r:embed="rId2"/>
          <a:stretch>
            <a:fillRect/>
          </a:stretch>
        </p:blipFill>
        <p:spPr>
          <a:xfrm>
            <a:off x="2185605" y="638018"/>
            <a:ext cx="4800600" cy="5909704"/>
          </a:xfrm>
          <a:prstGeom prst="rect">
            <a:avLst/>
          </a:prstGeom>
        </p:spPr>
      </p:pic>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2683133" y="6584713"/>
            <a:ext cx="3789384" cy="210538"/>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3"/>
              </a:rPr>
              <a:t>https://www.businessinsider.com/are-left-handed-people-more-creative-2023-3</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F5141718-F406-2234-9B37-2E8F23CFE1F1}"/>
              </a:ext>
            </a:extLst>
          </p:cNvPr>
          <p:cNvPicPr>
            <a:picLocks noChangeAspect="1"/>
          </p:cNvPicPr>
          <p:nvPr/>
        </p:nvPicPr>
        <p:blipFill>
          <a:blip r:embed="rId4"/>
          <a:stretch>
            <a:fillRect/>
          </a:stretch>
        </p:blipFill>
        <p:spPr>
          <a:xfrm>
            <a:off x="6410276" y="721686"/>
            <a:ext cx="2286000" cy="349356"/>
          </a:xfrm>
          <a:prstGeom prst="rect">
            <a:avLst/>
          </a:prstGeom>
        </p:spPr>
      </p:pic>
      <p:sp>
        <p:nvSpPr>
          <p:cNvPr id="7" name="Rectangle 6">
            <a:extLst>
              <a:ext uri="{FF2B5EF4-FFF2-40B4-BE49-F238E27FC236}">
                <a16:creationId xmlns:a16="http://schemas.microsoft.com/office/drawing/2014/main" id="{539FDDCD-2465-F997-2E78-8B72AB452F60}"/>
              </a:ext>
            </a:extLst>
          </p:cNvPr>
          <p:cNvSpPr>
            <a:spLocks noChangeArrowheads="1"/>
          </p:cNvSpPr>
          <p:nvPr/>
        </p:nvSpPr>
        <p:spPr bwMode="auto">
          <a:xfrm>
            <a:off x="2914648" y="1963268"/>
            <a:ext cx="1595309" cy="277907"/>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sp>
        <p:nvSpPr>
          <p:cNvPr id="5" name="Rectangle 4">
            <a:extLst>
              <a:ext uri="{FF2B5EF4-FFF2-40B4-BE49-F238E27FC236}">
                <a16:creationId xmlns:a16="http://schemas.microsoft.com/office/drawing/2014/main" id="{96D1A79C-1045-AD12-D40C-82A4A1C06A5F}"/>
              </a:ext>
            </a:extLst>
          </p:cNvPr>
          <p:cNvSpPr/>
          <p:nvPr/>
        </p:nvSpPr>
        <p:spPr bwMode="auto">
          <a:xfrm>
            <a:off x="5422900" y="1963268"/>
            <a:ext cx="1535495" cy="349356"/>
          </a:xfrm>
          <a:prstGeom prst="rect">
            <a:avLst/>
          </a:prstGeom>
          <a:solidFill>
            <a:schemeClr val="bg1"/>
          </a:solidFill>
          <a:ln w="2857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en-US" sz="3200" b="0" i="0" u="none" strike="noStrike" cap="none" normalizeH="0" baseline="0">
              <a:ln>
                <a:noFill/>
              </a:ln>
              <a:solidFill>
                <a:schemeClr val="tx1"/>
              </a:solidFill>
              <a:effectLst/>
              <a:latin typeface="Verdana" pitchFamily="34" charset="0"/>
            </a:endParaRPr>
          </a:p>
        </p:txBody>
      </p:sp>
      <p:sp>
        <p:nvSpPr>
          <p:cNvPr id="8" name="AutoShape 8">
            <a:extLst>
              <a:ext uri="{FF2B5EF4-FFF2-40B4-BE49-F238E27FC236}">
                <a16:creationId xmlns:a16="http://schemas.microsoft.com/office/drawing/2014/main" id="{469D53B1-3E2B-68DD-8C59-242927644EBE}"/>
              </a:ext>
            </a:extLst>
          </p:cNvPr>
          <p:cNvSpPr>
            <a:spLocks noChangeArrowheads="1"/>
          </p:cNvSpPr>
          <p:nvPr/>
        </p:nvSpPr>
        <p:spPr bwMode="auto">
          <a:xfrm rot="7705331">
            <a:off x="6157807" y="1449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439275088"/>
      </p:ext>
    </p:extLst>
  </p:cSld>
  <p:clrMapOvr>
    <a:masterClrMapping/>
  </p:clrMapOvr>
  <p:transition/>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1027" name="Picture 3"/>
          <p:cNvPicPr>
            <a:picLocks noChangeAspect="1" noChangeArrowheads="1"/>
          </p:cNvPicPr>
          <p:nvPr/>
        </p:nvPicPr>
        <p:blipFill>
          <a:blip r:embed="rId3" cstate="print"/>
          <a:srcRect/>
          <a:stretch>
            <a:fillRect/>
          </a:stretch>
        </p:blipFill>
        <p:spPr bwMode="auto">
          <a:xfrm>
            <a:off x="682169" y="1157514"/>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1FC67846-25D6-99B2-A8CA-963F4A647B41}"/>
              </a:ext>
            </a:extLst>
          </p:cNvPr>
          <p:cNvSpPr>
            <a:spLocks noChangeArrowheads="1"/>
          </p:cNvSpPr>
          <p:nvPr/>
        </p:nvSpPr>
        <p:spPr bwMode="auto">
          <a:xfrm rot="7705331">
            <a:off x="62467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177869905"/>
      </p:ext>
    </p:extLst>
  </p:cSld>
  <p:clrMapOvr>
    <a:masterClrMapping/>
  </p:clrMapOvr>
  <p:transition/>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DF59ECDD-AE5C-741A-81B2-109833DC9440}"/>
              </a:ext>
            </a:extLst>
          </p:cNvPr>
          <p:cNvSpPr>
            <a:spLocks noChangeArrowheads="1"/>
          </p:cNvSpPr>
          <p:nvPr/>
        </p:nvSpPr>
        <p:spPr bwMode="auto">
          <a:xfrm rot="7705331">
            <a:off x="4773507" y="21478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59364388"/>
      </p:ext>
    </p:extLst>
  </p:cSld>
  <p:clrMapOvr>
    <a:masterClrMapping/>
  </p:clrMapOvr>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http://news.bbc.co.uk/2/hi/health/6923577.stm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682170" y="1146629"/>
            <a:ext cx="7772400" cy="4857750"/>
          </a:xfrm>
          <a:prstGeom prst="rect">
            <a:avLst/>
          </a:prstGeom>
          <a:noFill/>
          <a:ln w="9525">
            <a:noFill/>
            <a:miter lim="800000"/>
            <a:headEnd/>
            <a:tailEnd/>
          </a:ln>
        </p:spPr>
      </p:pic>
      <p:pic>
        <p:nvPicPr>
          <p:cNvPr id="2051" name="Picture 3"/>
          <p:cNvPicPr>
            <a:picLocks noChangeAspect="1" noChangeArrowheads="1"/>
          </p:cNvPicPr>
          <p:nvPr/>
        </p:nvPicPr>
        <p:blipFill>
          <a:blip r:embed="rId4" cstate="print"/>
          <a:srcRect/>
          <a:stretch>
            <a:fillRect/>
          </a:stretch>
        </p:blipFill>
        <p:spPr bwMode="auto">
          <a:xfrm>
            <a:off x="1363436" y="2589211"/>
            <a:ext cx="6400800" cy="3768213"/>
          </a:xfrm>
          <a:prstGeom prst="rect">
            <a:avLst/>
          </a:prstGeom>
          <a:noFill/>
          <a:ln w="76200">
            <a:solidFill>
              <a:srgbClr val="FFC000"/>
            </a:solidFill>
            <a:miter lim="800000"/>
            <a:headEnd/>
            <a:tailEnd/>
          </a:ln>
        </p:spPr>
      </p:pic>
    </p:spTree>
    <p:extLst>
      <p:ext uri="{BB962C8B-B14F-4D97-AF65-F5344CB8AC3E}">
        <p14:creationId xmlns:p14="http://schemas.microsoft.com/office/powerpoint/2010/main" val="4289607854"/>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2" name="AutoShape 8">
            <a:extLst>
              <a:ext uri="{FF2B5EF4-FFF2-40B4-BE49-F238E27FC236}">
                <a16:creationId xmlns:a16="http://schemas.microsoft.com/office/drawing/2014/main" id="{E72F9091-5518-22CC-9E97-32EFE1E93E96}"/>
              </a:ext>
            </a:extLst>
          </p:cNvPr>
          <p:cNvSpPr>
            <a:spLocks noChangeArrowheads="1"/>
          </p:cNvSpPr>
          <p:nvPr/>
        </p:nvSpPr>
        <p:spPr bwMode="auto">
          <a:xfrm rot="7017860">
            <a:off x="6963805" y="786373"/>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81625257"/>
      </p:ext>
    </p:extLst>
  </p:cSld>
  <p:clrMapOvr>
    <a:masterClrMapping/>
  </p:clrMapOvr>
  <p:transition/>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ext Box 2">
            <a:extLst>
              <a:ext uri="{FF2B5EF4-FFF2-40B4-BE49-F238E27FC236}">
                <a16:creationId xmlns:a16="http://schemas.microsoft.com/office/drawing/2014/main" id="{52B862F0-2A10-A549-D98F-3FAD723D729A}"/>
              </a:ext>
            </a:extLst>
          </p:cNvPr>
          <p:cNvSpPr txBox="1">
            <a:spLocks noChangeArrowheads="1"/>
          </p:cNvSpPr>
          <p:nvPr/>
        </p:nvSpPr>
        <p:spPr bwMode="auto">
          <a:xfrm>
            <a:off x="1586751" y="6579267"/>
            <a:ext cx="5988423" cy="224949"/>
          </a:xfrm>
          <a:prstGeom prst="rect">
            <a:avLst/>
          </a:prstGeom>
          <a:noFill/>
          <a:ln w="9525">
            <a:noFill/>
            <a:miter lim="800000"/>
            <a:headEnd/>
            <a:tailEnd/>
          </a:ln>
        </p:spPr>
        <p:txBody>
          <a:bodyPr wrap="square">
            <a:no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https://www.durangoherald.com/articles/born-into-a-right-handed-world-lefties-have-faced-persecution-struggles-and-triumphs/</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5" name="Picture 4">
            <a:extLst>
              <a:ext uri="{FF2B5EF4-FFF2-40B4-BE49-F238E27FC236}">
                <a16:creationId xmlns:a16="http://schemas.microsoft.com/office/drawing/2014/main" id="{D75C3423-AF53-2FFD-C240-E11AB0416ABE}"/>
              </a:ext>
            </a:extLst>
          </p:cNvPr>
          <p:cNvPicPr>
            <a:picLocks noChangeAspect="1"/>
          </p:cNvPicPr>
          <p:nvPr/>
        </p:nvPicPr>
        <p:blipFill>
          <a:blip r:embed="rId3"/>
          <a:stretch>
            <a:fillRect/>
          </a:stretch>
        </p:blipFill>
        <p:spPr>
          <a:xfrm>
            <a:off x="2187390" y="312530"/>
            <a:ext cx="4754880" cy="6239842"/>
          </a:xfrm>
          <a:prstGeom prst="rect">
            <a:avLst/>
          </a:prstGeom>
        </p:spPr>
      </p:pic>
      <p:sp>
        <p:nvSpPr>
          <p:cNvPr id="8" name="Rectangle 7">
            <a:extLst>
              <a:ext uri="{FF2B5EF4-FFF2-40B4-BE49-F238E27FC236}">
                <a16:creationId xmlns:a16="http://schemas.microsoft.com/office/drawing/2014/main" id="{C8877E60-0507-3E82-9F88-29FD3CA4E999}"/>
              </a:ext>
            </a:extLst>
          </p:cNvPr>
          <p:cNvSpPr>
            <a:spLocks noChangeArrowheads="1"/>
          </p:cNvSpPr>
          <p:nvPr/>
        </p:nvSpPr>
        <p:spPr bwMode="auto">
          <a:xfrm>
            <a:off x="2170573" y="2375647"/>
            <a:ext cx="1595309" cy="268942"/>
          </a:xfrm>
          <a:prstGeom prst="rect">
            <a:avLst/>
          </a:prstGeom>
          <a:solidFill>
            <a:srgbClr val="FFFFFF"/>
          </a:solidFill>
          <a:ln w="9525">
            <a:noFill/>
            <a:miter lim="800000"/>
            <a:headEnd/>
            <a:tailEnd/>
          </a:ln>
        </p:spPr>
        <p:txBody>
          <a:bodyPr wrap="none">
            <a:no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7 March 2023</a:t>
            </a:r>
          </a:p>
        </p:txBody>
      </p:sp>
      <p:pic>
        <p:nvPicPr>
          <p:cNvPr id="10" name="Picture 9">
            <a:extLst>
              <a:ext uri="{FF2B5EF4-FFF2-40B4-BE49-F238E27FC236}">
                <a16:creationId xmlns:a16="http://schemas.microsoft.com/office/drawing/2014/main" id="{CA438864-E4AB-6E72-E67B-703E72CC192C}"/>
              </a:ext>
            </a:extLst>
          </p:cNvPr>
          <p:cNvPicPr>
            <a:picLocks noChangeAspect="1"/>
          </p:cNvPicPr>
          <p:nvPr/>
        </p:nvPicPr>
        <p:blipFill>
          <a:blip r:embed="rId4"/>
          <a:stretch>
            <a:fillRect/>
          </a:stretch>
        </p:blipFill>
        <p:spPr>
          <a:xfrm>
            <a:off x="551297" y="391077"/>
            <a:ext cx="1371670" cy="266714"/>
          </a:xfrm>
          <a:prstGeom prst="rect">
            <a:avLst/>
          </a:prstGeom>
        </p:spPr>
      </p:pic>
      <p:sp>
        <p:nvSpPr>
          <p:cNvPr id="3" name="TextBox 2">
            <a:extLst>
              <a:ext uri="{FF2B5EF4-FFF2-40B4-BE49-F238E27FC236}">
                <a16:creationId xmlns:a16="http://schemas.microsoft.com/office/drawing/2014/main" id="{2F37635F-6909-2227-8AD2-15B92F32B786}"/>
              </a:ext>
            </a:extLst>
          </p:cNvPr>
          <p:cNvSpPr txBox="1"/>
          <p:nvPr/>
        </p:nvSpPr>
        <p:spPr>
          <a:xfrm>
            <a:off x="0" y="0"/>
            <a:ext cx="9143999" cy="6857999"/>
          </a:xfrm>
          <a:prstGeom prst="rect">
            <a:avLst/>
          </a:prstGeom>
          <a:solidFill>
            <a:schemeClr val="bg1">
              <a:alpha val="67000"/>
            </a:schemeClr>
          </a:solidFill>
        </p:spPr>
        <p:txBody>
          <a:bodyPr wrap="square">
            <a:noAutofit/>
          </a:bodyPr>
          <a:lstStyle/>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a:p>
            <a:pPr algn="ctr"/>
            <a:endParaRPr lang="en-US" sz="2400" b="1" dirty="0"/>
          </a:p>
        </p:txBody>
      </p:sp>
      <p:sp>
        <p:nvSpPr>
          <p:cNvPr id="7" name="TextBox 6">
            <a:extLst>
              <a:ext uri="{FF2B5EF4-FFF2-40B4-BE49-F238E27FC236}">
                <a16:creationId xmlns:a16="http://schemas.microsoft.com/office/drawing/2014/main" id="{AAF8BB97-67F2-811B-FF73-59477B34AF4B}"/>
              </a:ext>
            </a:extLst>
          </p:cNvPr>
          <p:cNvSpPr txBox="1"/>
          <p:nvPr/>
        </p:nvSpPr>
        <p:spPr>
          <a:xfrm>
            <a:off x="923362" y="3103623"/>
            <a:ext cx="7315200" cy="2246769"/>
          </a:xfrm>
          <a:prstGeom prst="rect">
            <a:avLst/>
          </a:prstGeom>
          <a:noFill/>
        </p:spPr>
        <p:txBody>
          <a:bodyPr wrap="square">
            <a:spAutoFit/>
          </a:bodyPr>
          <a:lstStyle/>
          <a:p>
            <a:pPr algn="ctr"/>
            <a:r>
              <a:rPr lang="en-US" sz="2800" b="1" dirty="0"/>
              <a:t>“In the Catholic religion, the left hand was perceived as the devil’s hand, while the right was associated with God. It was this belief that prompted Catholic teachers to discipline their left-handed pupils.”</a:t>
            </a:r>
          </a:p>
        </p:txBody>
      </p:sp>
    </p:spTree>
    <p:extLst>
      <p:ext uri="{BB962C8B-B14F-4D97-AF65-F5344CB8AC3E}">
        <p14:creationId xmlns:p14="http://schemas.microsoft.com/office/powerpoint/2010/main" val="3322499422"/>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http://news.bbc.co.uk/2/hi/health/8478287.stm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3074" name="Picture 2"/>
          <p:cNvPicPr>
            <a:picLocks noChangeAspect="1" noChangeArrowheads="1"/>
          </p:cNvPicPr>
          <p:nvPr/>
        </p:nvPicPr>
        <p:blipFill>
          <a:blip r:embed="rId3" cstate="print"/>
          <a:srcRect/>
          <a:stretch>
            <a:fillRect/>
          </a:stretch>
        </p:blipFill>
        <p:spPr bwMode="auto">
          <a:xfrm>
            <a:off x="667663" y="1146629"/>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E9E982A7-1581-849F-9461-65FAAEAC0C90}"/>
              </a:ext>
            </a:extLst>
          </p:cNvPr>
          <p:cNvSpPr>
            <a:spLocks noChangeArrowheads="1"/>
          </p:cNvSpPr>
          <p:nvPr/>
        </p:nvSpPr>
        <p:spPr bwMode="auto">
          <a:xfrm rot="7705331">
            <a:off x="7656407" y="2668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5352728"/>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showMasterSp="0">
  <p:cSld>
    <p:bg>
      <p:bgPr>
        <a:solidFill>
          <a:srgbClr val="FEF9F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1433290" y="6534785"/>
            <a:ext cx="6250430"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https://www.theguardian.com/us-news/2018/feb/27/victim-blaming-science-behind-psychology-research?CMP=Share_iOSApp_Other</a:t>
            </a:r>
            <a:endParaRPr lang="en-US" sz="800" dirty="0">
              <a:solidFill>
                <a:srgbClr val="000000"/>
              </a:solidFill>
              <a:latin typeface="Arial" charset="0"/>
            </a:endParaRPr>
          </a:p>
        </p:txBody>
      </p:sp>
      <p:pic>
        <p:nvPicPr>
          <p:cNvPr id="717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4980" y="425448"/>
            <a:ext cx="5943600" cy="6094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4576" y="1121671"/>
            <a:ext cx="1727200" cy="380201"/>
          </a:xfrm>
          <a:prstGeom prst="rect">
            <a:avLst/>
          </a:prstGeom>
        </p:spPr>
      </p:pic>
      <p:sp>
        <p:nvSpPr>
          <p:cNvPr id="9" name="Rectangle 8"/>
          <p:cNvSpPr/>
          <p:nvPr/>
        </p:nvSpPr>
        <p:spPr>
          <a:xfrm>
            <a:off x="7326733" y="1477719"/>
            <a:ext cx="1589314" cy="369332"/>
          </a:xfrm>
          <a:prstGeom prst="rect">
            <a:avLst/>
          </a:prstGeom>
        </p:spPr>
        <p:txBody>
          <a:bodyPr wrap="square">
            <a:spAutoFit/>
          </a:bodyPr>
          <a:lstStyle/>
          <a:p>
            <a:r>
              <a:rPr lang="en-US" dirty="0"/>
              <a:t>27 Feb 2018</a:t>
            </a:r>
          </a:p>
        </p:txBody>
      </p:sp>
      <p:sp>
        <p:nvSpPr>
          <p:cNvPr id="3" name="AutoShape 8">
            <a:extLst>
              <a:ext uri="{FF2B5EF4-FFF2-40B4-BE49-F238E27FC236}">
                <a16:creationId xmlns:a16="http://schemas.microsoft.com/office/drawing/2014/main" id="{3606DC0D-ECFB-39A0-A3DF-8B0826AA27B9}"/>
              </a:ext>
            </a:extLst>
          </p:cNvPr>
          <p:cNvSpPr>
            <a:spLocks noChangeArrowheads="1"/>
          </p:cNvSpPr>
          <p:nvPr/>
        </p:nvSpPr>
        <p:spPr bwMode="auto">
          <a:xfrm rot="7705331">
            <a:off x="5700607" y="407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615142707"/>
      </p:ext>
    </p:extLst>
  </p:cSld>
  <p:clrMapOvr>
    <a:masterClrMapping/>
  </p:clrMapOvr>
  <p:transition/>
</p:sld>
</file>

<file path=ppt/slides/slide58.xml><?xml version="1.0" encoding="utf-8"?>
<p:sld xmlns:a="http://schemas.openxmlformats.org/drawingml/2006/main" xmlns:r="http://schemas.openxmlformats.org/officeDocument/2006/relationships" xmlns:p="http://schemas.openxmlformats.org/presentationml/2006/main" showMasterSp="0">
  <p:cSld>
    <p:bg>
      <p:bgPr>
        <a:solidFill>
          <a:srgbClr val="A59888"/>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56324" y="6534785"/>
            <a:ext cx="264207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https://www.verywellmind.com/negative-bias-4589618</a:t>
            </a:r>
            <a:endParaRPr lang="en-US" sz="800" dirty="0">
              <a:solidFill>
                <a:schemeClr val="bg1"/>
              </a:solidFill>
              <a:latin typeface="Arial" charset="0"/>
            </a:endParaRPr>
          </a:p>
        </p:txBody>
      </p:sp>
      <p:pic>
        <p:nvPicPr>
          <p:cNvPr id="4" name="Picture 3" descr="A cartoon of a person walking a dog">
            <a:extLst>
              <a:ext uri="{FF2B5EF4-FFF2-40B4-BE49-F238E27FC236}">
                <a16:creationId xmlns:a16="http://schemas.microsoft.com/office/drawing/2014/main" id="{84A052E3-D5BA-809E-44C3-283AB51D887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89963"/>
            <a:ext cx="9144000" cy="6096000"/>
          </a:xfrm>
          <a:prstGeom prst="rect">
            <a:avLst/>
          </a:prstGeom>
        </p:spPr>
      </p:pic>
      <p:sp>
        <p:nvSpPr>
          <p:cNvPr id="8" name="Rectangle 7">
            <a:extLst>
              <a:ext uri="{FF2B5EF4-FFF2-40B4-BE49-F238E27FC236}">
                <a16:creationId xmlns:a16="http://schemas.microsoft.com/office/drawing/2014/main" id="{2555ADED-771F-14D3-AD40-952667632310}"/>
              </a:ext>
            </a:extLst>
          </p:cNvPr>
          <p:cNvSpPr/>
          <p:nvPr/>
        </p:nvSpPr>
        <p:spPr>
          <a:xfrm>
            <a:off x="6634038" y="2139509"/>
            <a:ext cx="2201256" cy="369332"/>
          </a:xfrm>
          <a:prstGeom prst="rect">
            <a:avLst/>
          </a:prstGeom>
          <a:noFill/>
        </p:spPr>
        <p:txBody>
          <a:bodyPr wrap="square">
            <a:spAutoFit/>
          </a:bodyPr>
          <a:lstStyle/>
          <a:p>
            <a:r>
              <a:rPr lang="en-US" dirty="0">
                <a:solidFill>
                  <a:srgbClr val="000000"/>
                </a:solidFill>
              </a:rPr>
              <a:t>13 November 2023</a:t>
            </a:r>
          </a:p>
        </p:txBody>
      </p:sp>
      <p:sp>
        <p:nvSpPr>
          <p:cNvPr id="11" name="Rectangle 10">
            <a:extLst>
              <a:ext uri="{FF2B5EF4-FFF2-40B4-BE49-F238E27FC236}">
                <a16:creationId xmlns:a16="http://schemas.microsoft.com/office/drawing/2014/main" id="{860A3C41-16E5-1E45-0B0C-1352671BF885}"/>
              </a:ext>
            </a:extLst>
          </p:cNvPr>
          <p:cNvSpPr/>
          <p:nvPr/>
        </p:nvSpPr>
        <p:spPr>
          <a:xfrm>
            <a:off x="6643001" y="1807811"/>
            <a:ext cx="2201256" cy="461665"/>
          </a:xfrm>
          <a:prstGeom prst="rect">
            <a:avLst/>
          </a:prstGeom>
          <a:noFill/>
        </p:spPr>
        <p:txBody>
          <a:bodyPr wrap="square">
            <a:spAutoFit/>
          </a:bodyPr>
          <a:lstStyle/>
          <a:p>
            <a:r>
              <a:rPr lang="en-US" sz="2400" b="1" dirty="0" err="1">
                <a:solidFill>
                  <a:srgbClr val="000000"/>
                </a:solidFill>
              </a:rPr>
              <a:t>verywell</a:t>
            </a:r>
            <a:r>
              <a:rPr lang="en-US" sz="2000" b="1" dirty="0" err="1">
                <a:solidFill>
                  <a:srgbClr val="66CFA0"/>
                </a:solidFill>
              </a:rPr>
              <a:t>mind</a:t>
            </a:r>
            <a:endParaRPr lang="en-US" sz="2400" b="1" dirty="0">
              <a:solidFill>
                <a:srgbClr val="66CFA0"/>
              </a:solidFill>
            </a:endParaRPr>
          </a:p>
        </p:txBody>
      </p:sp>
      <p:sp>
        <p:nvSpPr>
          <p:cNvPr id="15" name="TextBox 14">
            <a:extLst>
              <a:ext uri="{FF2B5EF4-FFF2-40B4-BE49-F238E27FC236}">
                <a16:creationId xmlns:a16="http://schemas.microsoft.com/office/drawing/2014/main" id="{91DD5C17-1120-A603-7B74-F7AD85439CF2}"/>
              </a:ext>
            </a:extLst>
          </p:cNvPr>
          <p:cNvSpPr txBox="1"/>
          <p:nvPr/>
        </p:nvSpPr>
        <p:spPr>
          <a:xfrm>
            <a:off x="690280" y="4136775"/>
            <a:ext cx="7772400" cy="461665"/>
          </a:xfrm>
          <a:prstGeom prst="rect">
            <a:avLst/>
          </a:prstGeom>
          <a:noFill/>
        </p:spPr>
        <p:txBody>
          <a:bodyPr wrap="square">
            <a:spAutoFit/>
          </a:bodyPr>
          <a:lstStyle/>
          <a:p>
            <a:r>
              <a:rPr lang="en-US" sz="2400" b="1" dirty="0"/>
              <a:t>Negative Bias: Why We're Hardwired for Negativity</a:t>
            </a:r>
          </a:p>
        </p:txBody>
      </p:sp>
    </p:spTree>
    <p:extLst>
      <p:ext uri="{BB962C8B-B14F-4D97-AF65-F5344CB8AC3E}">
        <p14:creationId xmlns:p14="http://schemas.microsoft.com/office/powerpoint/2010/main" val="585207599"/>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Text Box 2">
            <a:extLst>
              <a:ext uri="{FF2B5EF4-FFF2-40B4-BE49-F238E27FC236}">
                <a16:creationId xmlns:a16="http://schemas.microsoft.com/office/drawing/2014/main" id="{D742F644-3F8D-7232-1033-1B1987F9582E}"/>
              </a:ext>
            </a:extLst>
          </p:cNvPr>
          <p:cNvSpPr txBox="1">
            <a:spLocks noChangeArrowheads="1"/>
          </p:cNvSpPr>
          <p:nvPr/>
        </p:nvSpPr>
        <p:spPr bwMode="auto">
          <a:xfrm>
            <a:off x="3242699" y="6534785"/>
            <a:ext cx="2669320" cy="215444"/>
          </a:xfrm>
          <a:prstGeom prst="rect">
            <a:avLst/>
          </a:prstGeom>
          <a:noFill/>
          <a:ln w="28575">
            <a:noFill/>
            <a:miter lim="800000"/>
            <a:headEnd/>
            <a:tailEnd/>
          </a:ln>
        </p:spPr>
        <p:txBody>
          <a:bodyPr wrap="none">
            <a:spAutoFit/>
          </a:bodyPr>
          <a:lstStyle/>
          <a:p>
            <a:pPr algn="ctr"/>
            <a:r>
              <a:rPr lang="en-US" sz="800" dirty="0">
                <a:solidFill>
                  <a:schemeClr val="bg1"/>
                </a:solidFill>
                <a:latin typeface="Arial" charset="0"/>
                <a:hlinkClick r:id="rId3"/>
              </a:rPr>
              <a:t>https://bigthink.com/the-well/how-to-be-happy-415573/</a:t>
            </a:r>
            <a:endParaRPr lang="en-US" sz="800" dirty="0">
              <a:solidFill>
                <a:schemeClr val="bg1"/>
              </a:solidFill>
              <a:latin typeface="Arial" charset="0"/>
            </a:endParaRPr>
          </a:p>
        </p:txBody>
      </p:sp>
      <p:pic>
        <p:nvPicPr>
          <p:cNvPr id="3" name="Picture 2">
            <a:extLst>
              <a:ext uri="{FF2B5EF4-FFF2-40B4-BE49-F238E27FC236}">
                <a16:creationId xmlns:a16="http://schemas.microsoft.com/office/drawing/2014/main" id="{6520202C-098D-4C89-87C6-28D6AC3B09BF}"/>
              </a:ext>
            </a:extLst>
          </p:cNvPr>
          <p:cNvPicPr>
            <a:picLocks noChangeAspect="1"/>
          </p:cNvPicPr>
          <p:nvPr/>
        </p:nvPicPr>
        <p:blipFill>
          <a:blip r:embed="rId4"/>
          <a:stretch>
            <a:fillRect/>
          </a:stretch>
        </p:blipFill>
        <p:spPr>
          <a:xfrm>
            <a:off x="685800" y="394449"/>
            <a:ext cx="7772400" cy="6088106"/>
          </a:xfrm>
          <a:prstGeom prst="rect">
            <a:avLst/>
          </a:prstGeom>
        </p:spPr>
      </p:pic>
      <p:sp>
        <p:nvSpPr>
          <p:cNvPr id="6" name="Rectangle 5">
            <a:extLst>
              <a:ext uri="{FF2B5EF4-FFF2-40B4-BE49-F238E27FC236}">
                <a16:creationId xmlns:a16="http://schemas.microsoft.com/office/drawing/2014/main" id="{8238B0F1-A11F-F228-CEB1-E540615B9F24}"/>
              </a:ext>
            </a:extLst>
          </p:cNvPr>
          <p:cNvSpPr/>
          <p:nvPr/>
        </p:nvSpPr>
        <p:spPr>
          <a:xfrm>
            <a:off x="6831262" y="943182"/>
            <a:ext cx="1505915" cy="369332"/>
          </a:xfrm>
          <a:prstGeom prst="rect">
            <a:avLst/>
          </a:prstGeom>
          <a:noFill/>
        </p:spPr>
        <p:txBody>
          <a:bodyPr wrap="square">
            <a:spAutoFit/>
          </a:bodyPr>
          <a:lstStyle/>
          <a:p>
            <a:r>
              <a:rPr lang="en-US" dirty="0">
                <a:solidFill>
                  <a:schemeClr val="bg1"/>
                </a:solidFill>
              </a:rPr>
              <a:t>5 July 2023</a:t>
            </a:r>
          </a:p>
        </p:txBody>
      </p:sp>
      <p:pic>
        <p:nvPicPr>
          <p:cNvPr id="9" name="Picture 8">
            <a:extLst>
              <a:ext uri="{FF2B5EF4-FFF2-40B4-BE49-F238E27FC236}">
                <a16:creationId xmlns:a16="http://schemas.microsoft.com/office/drawing/2014/main" id="{D4B99201-D8C7-212B-39E1-05C927F54216}"/>
              </a:ext>
            </a:extLst>
          </p:cNvPr>
          <p:cNvPicPr>
            <a:picLocks noChangeAspect="1"/>
          </p:cNvPicPr>
          <p:nvPr/>
        </p:nvPicPr>
        <p:blipFill>
          <a:blip r:embed="rId5"/>
          <a:stretch>
            <a:fillRect/>
          </a:stretch>
        </p:blipFill>
        <p:spPr>
          <a:xfrm>
            <a:off x="6575892" y="430308"/>
            <a:ext cx="1828800" cy="512874"/>
          </a:xfrm>
          <a:prstGeom prst="rect">
            <a:avLst/>
          </a:prstGeom>
        </p:spPr>
      </p:pic>
    </p:spTree>
    <p:extLst>
      <p:ext uri="{BB962C8B-B14F-4D97-AF65-F5344CB8AC3E}">
        <p14:creationId xmlns:p14="http://schemas.microsoft.com/office/powerpoint/2010/main" val="114818200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21622" y="3273770"/>
            <a:ext cx="7315200" cy="523220"/>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Units of Analysis . . . </a:t>
            </a:r>
          </a:p>
        </p:txBody>
      </p:sp>
      <p:sp>
        <p:nvSpPr>
          <p:cNvPr id="2" name="Rounded Rectangle 3">
            <a:extLst>
              <a:ext uri="{FF2B5EF4-FFF2-40B4-BE49-F238E27FC236}">
                <a16:creationId xmlns:a16="http://schemas.microsoft.com/office/drawing/2014/main" id="{9700B6BB-7FCF-595F-3CD2-1B997EE11B8A}"/>
              </a:ext>
            </a:extLst>
          </p:cNvPr>
          <p:cNvSpPr/>
          <p:nvPr/>
        </p:nvSpPr>
        <p:spPr bwMode="auto">
          <a:xfrm>
            <a:off x="1161150" y="4122089"/>
            <a:ext cx="4019550" cy="735409"/>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045E586B-EC56-B96E-3962-20AD74C0242F}"/>
              </a:ext>
            </a:extLst>
          </p:cNvPr>
          <p:cNvSpPr>
            <a:spLocks noChangeArrowheads="1"/>
          </p:cNvSpPr>
          <p:nvPr/>
        </p:nvSpPr>
        <p:spPr bwMode="auto">
          <a:xfrm rot="5170190">
            <a:off x="4578042" y="326826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087721011"/>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cstate="print"/>
          <a:srcRect/>
          <a:stretch>
            <a:fillRect/>
          </a:stretch>
        </p:blipFill>
        <p:spPr bwMode="auto">
          <a:xfrm>
            <a:off x="681037" y="381000"/>
            <a:ext cx="7772400" cy="6087188"/>
          </a:xfrm>
          <a:prstGeom prst="rect">
            <a:avLst/>
          </a:prstGeom>
          <a:noFill/>
          <a:ln w="9525">
            <a:noFill/>
            <a:miter lim="800000"/>
            <a:headEnd/>
            <a:tailEnd/>
          </a:ln>
        </p:spPr>
      </p:pic>
      <p:sp>
        <p:nvSpPr>
          <p:cNvPr id="6" name="Text Box 2"/>
          <p:cNvSpPr txBox="1">
            <a:spLocks noChangeArrowheads="1"/>
          </p:cNvSpPr>
          <p:nvPr/>
        </p:nvSpPr>
        <p:spPr bwMode="auto">
          <a:xfrm>
            <a:off x="3413801" y="653097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http://news.bbc.co.uk/2/hi/health/7278853.stm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7C603141-C9C1-656F-A7AB-3C553144A9E3}"/>
              </a:ext>
            </a:extLst>
          </p:cNvPr>
          <p:cNvSpPr>
            <a:spLocks noChangeArrowheads="1"/>
          </p:cNvSpPr>
          <p:nvPr/>
        </p:nvSpPr>
        <p:spPr bwMode="auto">
          <a:xfrm rot="7705331">
            <a:off x="6538807" y="1335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382183654"/>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559109" name="Text Box 2"/>
          <p:cNvSpPr txBox="1">
            <a:spLocks noChangeArrowheads="1"/>
          </p:cNvSpPr>
          <p:nvPr/>
        </p:nvSpPr>
        <p:spPr bwMode="auto">
          <a:xfrm>
            <a:off x="3413801" y="6397625"/>
            <a:ext cx="2289409"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http://news.bbc.co.uk/2/hi/health/7798687.stm</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050" name="Picture 2"/>
          <p:cNvPicPr>
            <a:picLocks noChangeAspect="1" noChangeArrowheads="1"/>
          </p:cNvPicPr>
          <p:nvPr/>
        </p:nvPicPr>
        <p:blipFill>
          <a:blip r:embed="rId4" cstate="print"/>
          <a:srcRect/>
          <a:stretch>
            <a:fillRect/>
          </a:stretch>
        </p:blipFill>
        <p:spPr bwMode="auto">
          <a:xfrm>
            <a:off x="685800" y="1271588"/>
            <a:ext cx="7772400" cy="4890233"/>
          </a:xfrm>
          <a:prstGeom prst="rect">
            <a:avLst/>
          </a:prstGeom>
          <a:noFill/>
          <a:ln w="9525">
            <a:noFill/>
            <a:miter lim="800000"/>
            <a:headEnd/>
            <a:tailEnd/>
          </a:ln>
        </p:spPr>
      </p:pic>
      <p:sp>
        <p:nvSpPr>
          <p:cNvPr id="2" name="AutoShape 8">
            <a:extLst>
              <a:ext uri="{FF2B5EF4-FFF2-40B4-BE49-F238E27FC236}">
                <a16:creationId xmlns:a16="http://schemas.microsoft.com/office/drawing/2014/main" id="{83D7258C-CD47-730F-3A4B-CEE51E176156}"/>
              </a:ext>
            </a:extLst>
          </p:cNvPr>
          <p:cNvSpPr>
            <a:spLocks noChangeArrowheads="1"/>
          </p:cNvSpPr>
          <p:nvPr/>
        </p:nvSpPr>
        <p:spPr bwMode="auto">
          <a:xfrm rot="7705331">
            <a:off x="5865707" y="2465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768920733"/>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173076" y="6534785"/>
            <a:ext cx="4770858"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https://www.nationalgeographic.com/science/article/gross-why-humans-are-hardwired-to-feel-disgust</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descr="A child and a dog&#10;&#10;Description automatically generated with low confidence">
            <a:extLst>
              <a:ext uri="{FF2B5EF4-FFF2-40B4-BE49-F238E27FC236}">
                <a16:creationId xmlns:a16="http://schemas.microsoft.com/office/drawing/2014/main" id="{AB8FCA10-652C-4305-89BD-D30B05CF3CD4}"/>
              </a:ext>
            </a:extLst>
          </p:cNvPr>
          <p:cNvPicPr>
            <a:picLocks noChangeAspect="1"/>
          </p:cNvPicPr>
          <p:nvPr/>
        </p:nvPicPr>
        <p:blipFill>
          <a:blip r:embed="rId4"/>
          <a:stretch>
            <a:fillRect/>
          </a:stretch>
        </p:blipFill>
        <p:spPr>
          <a:xfrm>
            <a:off x="1823397" y="-8092"/>
            <a:ext cx="5486400" cy="6523919"/>
          </a:xfrm>
          <a:prstGeom prst="rect">
            <a:avLst/>
          </a:prstGeom>
        </p:spPr>
      </p:pic>
      <p:sp>
        <p:nvSpPr>
          <p:cNvPr id="10" name="Rectangle 9">
            <a:extLst>
              <a:ext uri="{FF2B5EF4-FFF2-40B4-BE49-F238E27FC236}">
                <a16:creationId xmlns:a16="http://schemas.microsoft.com/office/drawing/2014/main" id="{163C3CDA-149C-47A4-A16D-84BE2EA4C826}"/>
              </a:ext>
            </a:extLst>
          </p:cNvPr>
          <p:cNvSpPr/>
          <p:nvPr/>
        </p:nvSpPr>
        <p:spPr>
          <a:xfrm>
            <a:off x="1855009" y="4597517"/>
            <a:ext cx="1589314"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Mar 2021</a:t>
            </a:r>
          </a:p>
        </p:txBody>
      </p:sp>
      <p:pic>
        <p:nvPicPr>
          <p:cNvPr id="5" name="Picture 4">
            <a:extLst>
              <a:ext uri="{FF2B5EF4-FFF2-40B4-BE49-F238E27FC236}">
                <a16:creationId xmlns:a16="http://schemas.microsoft.com/office/drawing/2014/main" id="{E92FBDB4-FB22-4E28-8562-37B5A74AC6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27521" y="115586"/>
            <a:ext cx="1371600" cy="404622"/>
          </a:xfrm>
          <a:prstGeom prst="rect">
            <a:avLst/>
          </a:prstGeom>
        </p:spPr>
      </p:pic>
    </p:spTree>
    <p:extLst>
      <p:ext uri="{BB962C8B-B14F-4D97-AF65-F5344CB8AC3E}">
        <p14:creationId xmlns:p14="http://schemas.microsoft.com/office/powerpoint/2010/main" val="1129236183"/>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id="{A6EDDD6A-FDBD-B61B-17E2-170E13818D8F}"/>
              </a:ext>
            </a:extLst>
          </p:cNvPr>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Another big question . . . </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9909842"/>
      </p:ext>
    </p:extLst>
  </p:cSld>
  <p:clrMapOvr>
    <a:masterClrMapping/>
  </p:clrMapOvr>
  <p:transition/>
</p:sld>
</file>

<file path=ppt/slides/slide6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2470434" y="6563813"/>
            <a:ext cx="417614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rPr>
              <a:t>https://www.psychologytoday.com/us/blog/am-i-right/202210/are-we-hard-wired-for-love</a:t>
            </a:r>
            <a:endParaRPr lang="en-US" sz="800" dirty="0">
              <a:solidFill>
                <a:srgbClr val="FFFFFF"/>
              </a:solidFill>
              <a:latin typeface="Arial" charset="0"/>
            </a:endParaRPr>
          </a:p>
        </p:txBody>
      </p:sp>
      <p:pic>
        <p:nvPicPr>
          <p:cNvPr id="3" name="Picture 2">
            <a:extLst>
              <a:ext uri="{FF2B5EF4-FFF2-40B4-BE49-F238E27FC236}">
                <a16:creationId xmlns:a16="http://schemas.microsoft.com/office/drawing/2014/main" id="{1BB781EC-0092-5619-44B6-FB50B64F69B3}"/>
              </a:ext>
            </a:extLst>
          </p:cNvPr>
          <p:cNvPicPr>
            <a:picLocks noChangeAspect="1"/>
          </p:cNvPicPr>
          <p:nvPr/>
        </p:nvPicPr>
        <p:blipFill>
          <a:blip r:embed="rId4"/>
          <a:stretch>
            <a:fillRect/>
          </a:stretch>
        </p:blipFill>
        <p:spPr>
          <a:xfrm>
            <a:off x="683567" y="572950"/>
            <a:ext cx="7772400" cy="5747960"/>
          </a:xfrm>
          <a:prstGeom prst="rect">
            <a:avLst/>
          </a:prstGeom>
        </p:spPr>
      </p:pic>
      <p:sp>
        <p:nvSpPr>
          <p:cNvPr id="2" name="AutoShape 8">
            <a:extLst>
              <a:ext uri="{FF2B5EF4-FFF2-40B4-BE49-F238E27FC236}">
                <a16:creationId xmlns:a16="http://schemas.microsoft.com/office/drawing/2014/main" id="{81686BD3-AFDF-5E67-254E-CF678F0276B6}"/>
              </a:ext>
            </a:extLst>
          </p:cNvPr>
          <p:cNvSpPr>
            <a:spLocks noChangeArrowheads="1"/>
          </p:cNvSpPr>
          <p:nvPr/>
        </p:nvSpPr>
        <p:spPr bwMode="auto">
          <a:xfrm rot="7705331">
            <a:off x="7123007" y="2592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22126011"/>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71683" name="Rectangle 3"/>
          <p:cNvSpPr>
            <a:spLocks noChangeArrowheads="1"/>
          </p:cNvSpPr>
          <p:nvPr/>
        </p:nvSpPr>
        <p:spPr bwMode="auto">
          <a:xfrm>
            <a:off x="560506" y="3252136"/>
            <a:ext cx="8026400" cy="820674"/>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50000"/>
              </a:lnSpc>
              <a:spcBef>
                <a:spcPct val="0"/>
              </a:spcBef>
              <a:spcAft>
                <a:spcPct val="0"/>
              </a:spcAft>
              <a:buClrTx/>
              <a:buSzTx/>
              <a:buFontTx/>
              <a:buNone/>
              <a:tabLst/>
              <a:defRPr/>
            </a:pPr>
            <a:r>
              <a:rPr kumimoji="1" lang="en-US" sz="3600" b="1" i="0" u="none" strike="noStrike" kern="1200" cap="none" spc="0" normalizeH="0" baseline="0" noProof="0" dirty="0">
                <a:ln>
                  <a:noFill/>
                </a:ln>
                <a:solidFill>
                  <a:srgbClr val="FFFFFF"/>
                </a:solidFill>
                <a:effectLst/>
                <a:uLnTx/>
                <a:uFillTx/>
                <a:latin typeface="Arial" charset="0"/>
                <a:ea typeface="+mn-ea"/>
                <a:cs typeface="+mn-cs"/>
              </a:rPr>
              <a:t>And how about other things?</a:t>
            </a:r>
            <a:endParaRPr kumimoji="1" lang="en-US" sz="36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8712738"/>
      </p:ext>
    </p:extLst>
  </p:cSld>
  <p:clrMapOvr>
    <a:masterClrMapping/>
  </p:clrMapOvr>
  <p:transition/>
</p:sld>
</file>

<file path=ppt/slides/slide66.xml><?xml version="1.0" encoding="utf-8"?>
<p:sld xmlns:a="http://schemas.openxmlformats.org/drawingml/2006/main" xmlns:r="http://schemas.openxmlformats.org/officeDocument/2006/relationships" xmlns:p="http://schemas.openxmlformats.org/presentationml/2006/main" showMasterSp="0">
  <p:cSld>
    <p:bg>
      <p:bgPr>
        <a:solidFill>
          <a:srgbClr val="D6B295"/>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63813"/>
            <a:ext cx="2210863" cy="215444"/>
          </a:xfrm>
          <a:prstGeom prst="rect">
            <a:avLst/>
          </a:prstGeom>
          <a:noFill/>
          <a:ln w="28575">
            <a:noFill/>
            <a:miter lim="800000"/>
            <a:headEnd/>
            <a:tailEnd/>
          </a:ln>
        </p:spPr>
        <p:txBody>
          <a:bodyPr wrap="none">
            <a:spAutoFit/>
          </a:bodyPr>
          <a:lstStyle/>
          <a:p>
            <a:pPr algn="ctr"/>
            <a:r>
              <a:rPr lang="en-US" sz="800" dirty="0">
                <a:solidFill>
                  <a:srgbClr val="FFFFFF"/>
                </a:solidFill>
                <a:latin typeface="Arial" charset="0"/>
                <a:hlinkClick r:id="rId3">
                  <a:extLst>
                    <a:ext uri="{A12FA001-AC4F-418D-AE19-62706E023703}">
                      <ahyp:hlinkClr xmlns:ahyp="http://schemas.microsoft.com/office/drawing/2018/hyperlinkcolor" val="tx"/>
                    </a:ext>
                  </a:extLst>
                </a:hlinkClick>
              </a:rPr>
              <a:t>https://www.bbc.com/news/health-43343807</a:t>
            </a:r>
            <a:endParaRPr lang="en-US" sz="800" dirty="0">
              <a:solidFill>
                <a:srgbClr val="FFFFFF"/>
              </a:solidFill>
              <a:latin typeface="Arial" charset="0"/>
            </a:endParaRPr>
          </a:p>
        </p:txBody>
      </p:sp>
      <p:pic>
        <p:nvPicPr>
          <p:cNvPr id="4" name="Picture 3" descr="A person touching a person's shoulder&#10;&#10;Description automatically generated">
            <a:extLst>
              <a:ext uri="{FF2B5EF4-FFF2-40B4-BE49-F238E27FC236}">
                <a16:creationId xmlns:a16="http://schemas.microsoft.com/office/drawing/2014/main" id="{85C5C097-017E-D7A2-4BC9-41F73B756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011255"/>
            <a:ext cx="9144000" cy="5143500"/>
          </a:xfrm>
          <a:prstGeom prst="rect">
            <a:avLst/>
          </a:prstGeom>
        </p:spPr>
      </p:pic>
      <p:sp>
        <p:nvSpPr>
          <p:cNvPr id="6" name="TextBox 5">
            <a:extLst>
              <a:ext uri="{FF2B5EF4-FFF2-40B4-BE49-F238E27FC236}">
                <a16:creationId xmlns:a16="http://schemas.microsoft.com/office/drawing/2014/main" id="{E3A201BB-FFA4-49FD-E9FF-604336DC0EAC}"/>
              </a:ext>
            </a:extLst>
          </p:cNvPr>
          <p:cNvSpPr txBox="1"/>
          <p:nvPr/>
        </p:nvSpPr>
        <p:spPr>
          <a:xfrm>
            <a:off x="919211" y="4682478"/>
            <a:ext cx="7315200" cy="523220"/>
          </a:xfrm>
          <a:prstGeom prst="rect">
            <a:avLst/>
          </a:prstGeom>
          <a:noFill/>
        </p:spPr>
        <p:txBody>
          <a:bodyPr wrap="square">
            <a:spAutoFit/>
          </a:bodyPr>
          <a:lstStyle/>
          <a:p>
            <a:pPr algn="ctr"/>
            <a:r>
              <a:rPr lang="en-US" sz="2800" b="1" dirty="0">
                <a:solidFill>
                  <a:srgbClr val="FFFFFF"/>
                </a:solidFill>
              </a:rPr>
              <a:t>Genes have a role in empathy, study says</a:t>
            </a:r>
          </a:p>
        </p:txBody>
      </p:sp>
      <p:pic>
        <p:nvPicPr>
          <p:cNvPr id="7" name="Picture 6" descr="A red and white sign with white letters&#10;&#10;Description automatically generated">
            <a:extLst>
              <a:ext uri="{FF2B5EF4-FFF2-40B4-BE49-F238E27FC236}">
                <a16:creationId xmlns:a16="http://schemas.microsoft.com/office/drawing/2014/main" id="{B96BE474-1CAF-C849-1CB2-29AFDC6236C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7759" y="703245"/>
            <a:ext cx="1828800" cy="877824"/>
          </a:xfrm>
          <a:prstGeom prst="rect">
            <a:avLst/>
          </a:prstGeom>
        </p:spPr>
      </p:pic>
      <p:sp>
        <p:nvSpPr>
          <p:cNvPr id="9" name="TextBox 8">
            <a:extLst>
              <a:ext uri="{FF2B5EF4-FFF2-40B4-BE49-F238E27FC236}">
                <a16:creationId xmlns:a16="http://schemas.microsoft.com/office/drawing/2014/main" id="{6A042A34-A4DF-FCB1-A41C-EC32F0722288}"/>
              </a:ext>
            </a:extLst>
          </p:cNvPr>
          <p:cNvSpPr txBox="1"/>
          <p:nvPr/>
        </p:nvSpPr>
        <p:spPr>
          <a:xfrm>
            <a:off x="4438831" y="1656288"/>
            <a:ext cx="2106648" cy="369332"/>
          </a:xfrm>
          <a:prstGeom prst="rect">
            <a:avLst/>
          </a:prstGeom>
          <a:noFill/>
        </p:spPr>
        <p:txBody>
          <a:bodyPr wrap="square">
            <a:spAutoFit/>
          </a:bodyPr>
          <a:lstStyle/>
          <a:p>
            <a:pPr algn="ctr"/>
            <a:r>
              <a:rPr lang="en-US" dirty="0">
                <a:solidFill>
                  <a:srgbClr val="070A0F"/>
                </a:solidFill>
              </a:rPr>
              <a:t>11 March 2018</a:t>
            </a:r>
          </a:p>
        </p:txBody>
      </p:sp>
    </p:spTree>
    <p:extLst>
      <p:ext uri="{BB962C8B-B14F-4D97-AF65-F5344CB8AC3E}">
        <p14:creationId xmlns:p14="http://schemas.microsoft.com/office/powerpoint/2010/main" val="1847586210"/>
      </p:ext>
    </p:extLst>
  </p:cSld>
  <p:clrMapOvr>
    <a:masterClrMapping/>
  </p:clrMapOvr>
  <p:transition/>
</p:sld>
</file>

<file path=ppt/slides/slide6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730374" y="6534785"/>
            <a:ext cx="7656262" cy="184666"/>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600" b="0" i="0" u="none" strike="noStrike" kern="1200" cap="none" spc="0" normalizeH="0" baseline="0" noProof="0" dirty="0">
                <a:ln>
                  <a:noFill/>
                </a:ln>
                <a:solidFill>
                  <a:srgbClr val="000000"/>
                </a:solidFill>
                <a:effectLst/>
                <a:uLnTx/>
                <a:uFillTx/>
                <a:latin typeface="Arial" charset="0"/>
                <a:ea typeface="+mn-ea"/>
                <a:cs typeface="+mn-cs"/>
                <a:hlinkClick r:id="rId3"/>
              </a:rPr>
              <a:t>https://timesofindia.indiatimes.com/home/sunday-times/wanting-to-sit-and-not-exercise-is-normal-were-hardwired-to-avoid-useless-exertion-says-harvard-paleoanthropologist-daniel-lieberman/articleshow/80726076.cms</a:t>
            </a:r>
            <a:endParaRPr kumimoji="0" lang="en-US" sz="6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13" name="Picture 12" descr="Graphical user interface&#10;&#10;Description automatically generated with medium confidence">
            <a:extLst>
              <a:ext uri="{FF2B5EF4-FFF2-40B4-BE49-F238E27FC236}">
                <a16:creationId xmlns:a16="http://schemas.microsoft.com/office/drawing/2014/main" id="{A465BEA9-CEF1-4AAA-B3DA-5B86583F4660}"/>
              </a:ext>
            </a:extLst>
          </p:cNvPr>
          <p:cNvPicPr>
            <a:picLocks noChangeAspect="1"/>
          </p:cNvPicPr>
          <p:nvPr/>
        </p:nvPicPr>
        <p:blipFill>
          <a:blip r:embed="rId4"/>
          <a:stretch>
            <a:fillRect/>
          </a:stretch>
        </p:blipFill>
        <p:spPr>
          <a:xfrm>
            <a:off x="1597754" y="920720"/>
            <a:ext cx="5943600" cy="5436303"/>
          </a:xfrm>
          <a:prstGeom prst="rect">
            <a:avLst/>
          </a:prstGeom>
        </p:spPr>
      </p:pic>
      <p:sp>
        <p:nvSpPr>
          <p:cNvPr id="15" name="Rectangle 14">
            <a:extLst>
              <a:ext uri="{FF2B5EF4-FFF2-40B4-BE49-F238E27FC236}">
                <a16:creationId xmlns:a16="http://schemas.microsoft.com/office/drawing/2014/main" id="{28EF4032-46FE-4C2E-A56C-0D4C11B7E1CE}"/>
              </a:ext>
            </a:extLst>
          </p:cNvPr>
          <p:cNvSpPr/>
          <p:nvPr/>
        </p:nvSpPr>
        <p:spPr>
          <a:xfrm>
            <a:off x="1625865" y="2453274"/>
            <a:ext cx="1829603"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7 Feb 2021</a:t>
            </a:r>
          </a:p>
        </p:txBody>
      </p:sp>
      <p:pic>
        <p:nvPicPr>
          <p:cNvPr id="16" name="Picture 15">
            <a:extLst>
              <a:ext uri="{FF2B5EF4-FFF2-40B4-BE49-F238E27FC236}">
                <a16:creationId xmlns:a16="http://schemas.microsoft.com/office/drawing/2014/main" id="{B9EC3E8B-7091-48AE-90EE-E959671CACC0}"/>
              </a:ext>
            </a:extLst>
          </p:cNvPr>
          <p:cNvPicPr>
            <a:picLocks noChangeAspect="1"/>
          </p:cNvPicPr>
          <p:nvPr/>
        </p:nvPicPr>
        <p:blipFill>
          <a:blip r:embed="rId5"/>
          <a:stretch>
            <a:fillRect/>
          </a:stretch>
        </p:blipFill>
        <p:spPr>
          <a:xfrm>
            <a:off x="885976" y="531923"/>
            <a:ext cx="1924149" cy="266714"/>
          </a:xfrm>
          <a:prstGeom prst="rect">
            <a:avLst/>
          </a:prstGeom>
        </p:spPr>
      </p:pic>
      <mc:AlternateContent xmlns:mc="http://schemas.openxmlformats.org/markup-compatibility/2006" xmlns:p14="http://schemas.microsoft.com/office/powerpoint/2010/main">
        <mc:Choice Requires="p14">
          <p:contentPart p14:bwMode="auto" r:id="rId6">
            <p14:nvContentPartPr>
              <p14:cNvPr id="19" name="Ink 18">
                <a:extLst>
                  <a:ext uri="{FF2B5EF4-FFF2-40B4-BE49-F238E27FC236}">
                    <a16:creationId xmlns:a16="http://schemas.microsoft.com/office/drawing/2014/main" id="{96F62A6A-F3EE-449D-BFDB-42B842B85DA8}"/>
                  </a:ext>
                </a:extLst>
              </p14:cNvPr>
              <p14:cNvContentPartPr/>
              <p14:nvPr/>
            </p14:nvContentPartPr>
            <p14:xfrm>
              <a:off x="4215581" y="5928253"/>
              <a:ext cx="2896560" cy="60120"/>
            </p14:xfrm>
          </p:contentPart>
        </mc:Choice>
        <mc:Fallback xmlns="">
          <p:pic>
            <p:nvPicPr>
              <p:cNvPr id="19" name="Ink 18">
                <a:extLst>
                  <a:ext uri="{FF2B5EF4-FFF2-40B4-BE49-F238E27FC236}">
                    <a16:creationId xmlns:a16="http://schemas.microsoft.com/office/drawing/2014/main" id="{96F62A6A-F3EE-449D-BFDB-42B842B85DA8}"/>
                  </a:ext>
                </a:extLst>
              </p:cNvPr>
              <p:cNvPicPr/>
              <p:nvPr/>
            </p:nvPicPr>
            <p:blipFill>
              <a:blip r:embed="rId7"/>
              <a:stretch>
                <a:fillRect/>
              </a:stretch>
            </p:blipFill>
            <p:spPr>
              <a:xfrm>
                <a:off x="4161581" y="5820253"/>
                <a:ext cx="3004200" cy="27576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20" name="Ink 19">
                <a:extLst>
                  <a:ext uri="{FF2B5EF4-FFF2-40B4-BE49-F238E27FC236}">
                    <a16:creationId xmlns:a16="http://schemas.microsoft.com/office/drawing/2014/main" id="{20B01F26-9A83-4CF9-AED2-68AF300C250F}"/>
                  </a:ext>
                </a:extLst>
              </p14:cNvPr>
              <p14:cNvContentPartPr/>
              <p14:nvPr/>
            </p14:nvContentPartPr>
            <p14:xfrm>
              <a:off x="1731941" y="6169093"/>
              <a:ext cx="2946600" cy="59400"/>
            </p14:xfrm>
          </p:contentPart>
        </mc:Choice>
        <mc:Fallback xmlns="">
          <p:pic>
            <p:nvPicPr>
              <p:cNvPr id="20" name="Ink 19">
                <a:extLst>
                  <a:ext uri="{FF2B5EF4-FFF2-40B4-BE49-F238E27FC236}">
                    <a16:creationId xmlns:a16="http://schemas.microsoft.com/office/drawing/2014/main" id="{20B01F26-9A83-4CF9-AED2-68AF300C250F}"/>
                  </a:ext>
                </a:extLst>
              </p:cNvPr>
              <p:cNvPicPr/>
              <p:nvPr/>
            </p:nvPicPr>
            <p:blipFill>
              <a:blip r:embed="rId9"/>
              <a:stretch>
                <a:fillRect/>
              </a:stretch>
            </p:blipFill>
            <p:spPr>
              <a:xfrm>
                <a:off x="1678301" y="6061453"/>
                <a:ext cx="3054240" cy="275040"/>
              </a:xfrm>
              <a:prstGeom prst="rect">
                <a:avLst/>
              </a:prstGeom>
            </p:spPr>
          </p:pic>
        </mc:Fallback>
      </mc:AlternateContent>
      <p:sp>
        <p:nvSpPr>
          <p:cNvPr id="3" name="Rectangle 2">
            <a:extLst>
              <a:ext uri="{FF2B5EF4-FFF2-40B4-BE49-F238E27FC236}">
                <a16:creationId xmlns:a16="http://schemas.microsoft.com/office/drawing/2014/main" id="{99C0691E-271A-BE8A-1C54-935003695A30}"/>
              </a:ext>
            </a:extLst>
          </p:cNvPr>
          <p:cNvSpPr/>
          <p:nvPr/>
        </p:nvSpPr>
        <p:spPr>
          <a:xfrm>
            <a:off x="5829300" y="2349500"/>
            <a:ext cx="1688835" cy="47310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664285FE-B112-CA2F-DF69-4987B696D9A1}"/>
              </a:ext>
            </a:extLst>
          </p:cNvPr>
          <p:cNvSpPr>
            <a:spLocks noChangeArrowheads="1"/>
          </p:cNvSpPr>
          <p:nvPr/>
        </p:nvSpPr>
        <p:spPr bwMode="auto">
          <a:xfrm rot="7315917">
            <a:off x="7643707" y="2033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392616886"/>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4092542"/>
            <a:ext cx="6535556" cy="1323439"/>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rPr>
              <a:t>Other bio-physical attributes are also important to look at</a:t>
            </a:r>
          </a:p>
        </p:txBody>
      </p:sp>
    </p:spTree>
    <p:extLst>
      <p:ext uri="{BB962C8B-B14F-4D97-AF65-F5344CB8AC3E}">
        <p14:creationId xmlns:p14="http://schemas.microsoft.com/office/powerpoint/2010/main" val="2188881036"/>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072" y="229977"/>
            <a:ext cx="8585812"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8" name="Text Box 2"/>
          <p:cNvSpPr txBox="1">
            <a:spLocks noChangeArrowheads="1"/>
          </p:cNvSpPr>
          <p:nvPr/>
        </p:nvSpPr>
        <p:spPr bwMode="auto">
          <a:xfrm>
            <a:off x="2683633" y="6534785"/>
            <a:ext cx="3749745"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5"/>
              </a:rPr>
              <a:t>http://www.bbc.com/future/story/20150928-tall-vs-small-which-is-it-better-to-be</a:t>
            </a:r>
            <a:endParaRPr lang="en-US" sz="800" dirty="0">
              <a:solidFill>
                <a:srgbClr val="000000"/>
              </a:solidFill>
              <a:latin typeface="Arial" charset="0"/>
            </a:endParaRPr>
          </a:p>
        </p:txBody>
      </p:sp>
    </p:spTree>
    <p:extLst>
      <p:ext uri="{BB962C8B-B14F-4D97-AF65-F5344CB8AC3E}">
        <p14:creationId xmlns:p14="http://schemas.microsoft.com/office/powerpoint/2010/main" val="1695805021"/>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911999" y="3058327"/>
            <a:ext cx="7315200" cy="954107"/>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 “Three Major Perennial Debates” information is towards the bottom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0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6" name="AutoShape 8"/>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7496685"/>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8"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algn="ctr"/>
            <a:r>
              <a:rPr lang="en-US" sz="800" dirty="0">
                <a:solidFill>
                  <a:srgbClr val="000000"/>
                </a:solidFill>
                <a:latin typeface="Arial" charset="0"/>
                <a:hlinkClick r:id="rId3"/>
              </a:rPr>
              <a:t>https://www.bbc.com/news/health-45953442</a:t>
            </a:r>
            <a:endParaRPr lang="en-US" sz="800" dirty="0">
              <a:solidFill>
                <a:srgbClr val="000000"/>
              </a:solidFill>
              <a:latin typeface="Arial"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0650" y="438150"/>
            <a:ext cx="6362700" cy="59817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01113" y="685800"/>
            <a:ext cx="1270000" cy="609600"/>
          </a:xfrm>
          <a:prstGeom prst="rect">
            <a:avLst/>
          </a:prstGeom>
        </p:spPr>
      </p:pic>
      <p:sp>
        <p:nvSpPr>
          <p:cNvPr id="9" name="Rectangle 6"/>
          <p:cNvSpPr>
            <a:spLocks noChangeArrowheads="1"/>
          </p:cNvSpPr>
          <p:nvPr/>
        </p:nvSpPr>
        <p:spPr bwMode="auto">
          <a:xfrm>
            <a:off x="1390650" y="1448422"/>
            <a:ext cx="1903085" cy="369332"/>
          </a:xfrm>
          <a:prstGeom prst="rect">
            <a:avLst/>
          </a:prstGeom>
          <a:solidFill>
            <a:srgbClr val="FFFFFF"/>
          </a:solidFill>
          <a:ln w="9525">
            <a:noFill/>
            <a:miter lim="800000"/>
            <a:headEnd/>
            <a:tailEnd/>
          </a:ln>
        </p:spPr>
        <p:txBody>
          <a:bodyPr wrap="none">
            <a:spAutoFit/>
          </a:bodyPr>
          <a:lstStyle/>
          <a:p>
            <a:r>
              <a:rPr lang="en-US" dirty="0">
                <a:solidFill>
                  <a:srgbClr val="000000"/>
                </a:solidFill>
                <a:latin typeface="Arial" charset="0"/>
              </a:rPr>
              <a:t>24 October 2018</a:t>
            </a:r>
          </a:p>
        </p:txBody>
      </p:sp>
      <p:sp>
        <p:nvSpPr>
          <p:cNvPr id="3" name="Rectangle 2">
            <a:extLst>
              <a:ext uri="{FF2B5EF4-FFF2-40B4-BE49-F238E27FC236}">
                <a16:creationId xmlns:a16="http://schemas.microsoft.com/office/drawing/2014/main" id="{298021E1-9571-D4AD-835C-A2500263D0B7}"/>
              </a:ext>
            </a:extLst>
          </p:cNvPr>
          <p:cNvSpPr/>
          <p:nvPr/>
        </p:nvSpPr>
        <p:spPr>
          <a:xfrm>
            <a:off x="5067300" y="1448422"/>
            <a:ext cx="2552700" cy="3693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8">
            <a:extLst>
              <a:ext uri="{FF2B5EF4-FFF2-40B4-BE49-F238E27FC236}">
                <a16:creationId xmlns:a16="http://schemas.microsoft.com/office/drawing/2014/main" id="{F8D5598A-C865-8623-DEB6-3017FCDF4DE4}"/>
              </a:ext>
            </a:extLst>
          </p:cNvPr>
          <p:cNvSpPr>
            <a:spLocks noChangeArrowheads="1"/>
          </p:cNvSpPr>
          <p:nvPr/>
        </p:nvSpPr>
        <p:spPr bwMode="auto">
          <a:xfrm rot="7705331">
            <a:off x="6234007" y="6365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109811067"/>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7696" y="225882"/>
            <a:ext cx="6159260" cy="640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01113" y="903510"/>
            <a:ext cx="1270000" cy="609600"/>
          </a:xfrm>
          <a:prstGeom prst="rect">
            <a:avLst/>
          </a:prstGeom>
        </p:spPr>
      </p:pic>
      <p:sp>
        <p:nvSpPr>
          <p:cNvPr id="9" name="Text Box 2"/>
          <p:cNvSpPr txBox="1">
            <a:spLocks noChangeArrowheads="1"/>
          </p:cNvSpPr>
          <p:nvPr/>
        </p:nvSpPr>
        <p:spPr bwMode="auto">
          <a:xfrm>
            <a:off x="3478722" y="6534785"/>
            <a:ext cx="2159567"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5"/>
              </a:rPr>
              <a:t>http://www.bbc.com/news/health-34360865</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AutoShape 8">
            <a:extLst>
              <a:ext uri="{FF2B5EF4-FFF2-40B4-BE49-F238E27FC236}">
                <a16:creationId xmlns:a16="http://schemas.microsoft.com/office/drawing/2014/main" id="{8D55A772-14B9-F561-B310-67EC7D464F86}"/>
              </a:ext>
            </a:extLst>
          </p:cNvPr>
          <p:cNvSpPr>
            <a:spLocks noChangeArrowheads="1"/>
          </p:cNvSpPr>
          <p:nvPr/>
        </p:nvSpPr>
        <p:spPr bwMode="auto">
          <a:xfrm rot="8688163">
            <a:off x="6576907" y="7127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69993831"/>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54" y="1465942"/>
            <a:ext cx="8229600" cy="43830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8">
            <a:extLst>
              <a:ext uri="{FF2B5EF4-FFF2-40B4-BE49-F238E27FC236}">
                <a16:creationId xmlns:a16="http://schemas.microsoft.com/office/drawing/2014/main" id="{0D8A66A5-F279-A74C-F57B-8E28AD11D7FB}"/>
              </a:ext>
            </a:extLst>
          </p:cNvPr>
          <p:cNvSpPr>
            <a:spLocks noChangeArrowheads="1"/>
          </p:cNvSpPr>
          <p:nvPr/>
        </p:nvSpPr>
        <p:spPr bwMode="auto">
          <a:xfrm rot="6398667">
            <a:off x="5052907" y="22621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510910695"/>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6" name="Picture 5">
            <a:extLst>
              <a:ext uri="{FF2B5EF4-FFF2-40B4-BE49-F238E27FC236}">
                <a16:creationId xmlns:a16="http://schemas.microsoft.com/office/drawing/2014/main" id="{32FFC895-37D3-BE0C-25E0-7C2511B7EF19}"/>
              </a:ext>
            </a:extLst>
          </p:cNvPr>
          <p:cNvPicPr>
            <a:picLocks noChangeAspect="1"/>
          </p:cNvPicPr>
          <p:nvPr/>
        </p:nvPicPr>
        <p:blipFill>
          <a:blip r:embed="rId4"/>
          <a:stretch>
            <a:fillRect/>
          </a:stretch>
        </p:blipFill>
        <p:spPr>
          <a:xfrm>
            <a:off x="4789" y="802081"/>
            <a:ext cx="9144000" cy="5143500"/>
          </a:xfrm>
          <a:prstGeom prst="rect">
            <a:avLst/>
          </a:prstGeom>
        </p:spPr>
      </p:pic>
      <p:sp>
        <p:nvSpPr>
          <p:cNvPr id="12" name="TextBox 11">
            <a:extLst>
              <a:ext uri="{FF2B5EF4-FFF2-40B4-BE49-F238E27FC236}">
                <a16:creationId xmlns:a16="http://schemas.microsoft.com/office/drawing/2014/main" id="{F22C9E89-DBB3-6BD7-084C-3FCFDA4455D4}"/>
              </a:ext>
            </a:extLst>
          </p:cNvPr>
          <p:cNvSpPr txBox="1"/>
          <p:nvPr/>
        </p:nvSpPr>
        <p:spPr>
          <a:xfrm>
            <a:off x="707458" y="2299169"/>
            <a:ext cx="7757912" cy="1446550"/>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Do you inherit the ability to roll your tongue?</a:t>
            </a:r>
            <a:endPar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13" name="Picture 12">
            <a:extLst>
              <a:ext uri="{FF2B5EF4-FFF2-40B4-BE49-F238E27FC236}">
                <a16:creationId xmlns:a16="http://schemas.microsoft.com/office/drawing/2014/main" id="{546CFDA2-5617-3A06-6F76-0365944538C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
        <p:nvSpPr>
          <p:cNvPr id="14" name="TextBox 13">
            <a:extLst>
              <a:ext uri="{FF2B5EF4-FFF2-40B4-BE49-F238E27FC236}">
                <a16:creationId xmlns:a16="http://schemas.microsoft.com/office/drawing/2014/main" id="{91F6DC6A-E85B-1340-6B2D-C4B5A69CB204}"/>
              </a:ext>
            </a:extLst>
          </p:cNvPr>
          <p:cNvSpPr txBox="1"/>
          <p:nvPr/>
        </p:nvSpPr>
        <p:spPr>
          <a:xfrm>
            <a:off x="774834" y="1254310"/>
            <a:ext cx="2006867"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30 January 2018</a:t>
            </a:r>
          </a:p>
        </p:txBody>
      </p:sp>
    </p:spTree>
    <p:extLst>
      <p:ext uri="{BB962C8B-B14F-4D97-AF65-F5344CB8AC3E}">
        <p14:creationId xmlns:p14="http://schemas.microsoft.com/office/powerpoint/2010/main" val="3652077377"/>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showMasterSp="0">
  <p:cSld>
    <p:bg>
      <p:bgPr>
        <a:solidFill>
          <a:srgbClr val="931112"/>
        </a:solidFill>
        <a:effectLst/>
      </p:bgPr>
    </p:bg>
    <p:spTree>
      <p:nvGrpSpPr>
        <p:cNvPr id="1" name=""/>
        <p:cNvGrpSpPr/>
        <p:nvPr/>
      </p:nvGrpSpPr>
      <p:grpSpPr>
        <a:xfrm>
          <a:off x="0" y="0"/>
          <a:ext cx="0" cy="0"/>
          <a:chOff x="0" y="0"/>
          <a:chExt cx="0" cy="0"/>
        </a:xfrm>
      </p:grpSpPr>
      <p:sp>
        <p:nvSpPr>
          <p:cNvPr id="7" name="Text Box 2"/>
          <p:cNvSpPr txBox="1">
            <a:spLocks noChangeArrowheads="1"/>
          </p:cNvSpPr>
          <p:nvPr/>
        </p:nvSpPr>
        <p:spPr bwMode="auto">
          <a:xfrm>
            <a:off x="2450403" y="6563660"/>
            <a:ext cx="4235455"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https://www.bbc.com/future/article/20180130-do-you-inherit-the-ability-to-roll-your-tongue</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2" name="Rectangle 3">
            <a:extLst>
              <a:ext uri="{FF2B5EF4-FFF2-40B4-BE49-F238E27FC236}">
                <a16:creationId xmlns:a16="http://schemas.microsoft.com/office/drawing/2014/main" id="{13FCBE5D-7099-4094-4F0A-2D40413CCC68}"/>
              </a:ext>
            </a:extLst>
          </p:cNvPr>
          <p:cNvSpPr>
            <a:spLocks noChangeArrowheads="1"/>
          </p:cNvSpPr>
          <p:nvPr/>
        </p:nvSpPr>
        <p:spPr bwMode="auto">
          <a:xfrm>
            <a:off x="1117600" y="3457041"/>
            <a:ext cx="6908800" cy="769441"/>
          </a:xfrm>
          <a:prstGeom prst="rect">
            <a:avLst/>
          </a:prstGeom>
          <a:noFill/>
          <a:ln w="28575">
            <a:no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4400" b="1" i="0" u="none" strike="noStrike" kern="1200" cap="none" spc="0" normalizeH="0" baseline="0" noProof="0" dirty="0">
                <a:ln>
                  <a:noFill/>
                </a:ln>
                <a:solidFill>
                  <a:srgbClr val="FFFFFF"/>
                </a:solidFill>
                <a:effectLst/>
                <a:uLnTx/>
                <a:uFillTx/>
                <a:latin typeface="Arial" charset="0"/>
                <a:ea typeface="+mn-ea"/>
                <a:cs typeface="+mn-cs"/>
              </a:rPr>
              <a:t>How about the brain . . .?</a:t>
            </a:r>
            <a:endParaRPr kumimoji="1" lang="en-US" sz="4400" b="1"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35500927"/>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4" name="AutoShape 8">
            <a:extLst>
              <a:ext uri="{FF2B5EF4-FFF2-40B4-BE49-F238E27FC236}">
                <a16:creationId xmlns:a16="http://schemas.microsoft.com/office/drawing/2014/main" id="{6F793A16-4C37-6C51-DB03-B974ECC4A6EE}"/>
              </a:ext>
            </a:extLst>
          </p:cNvPr>
          <p:cNvSpPr>
            <a:spLocks noChangeArrowheads="1"/>
          </p:cNvSpPr>
          <p:nvPr/>
        </p:nvSpPr>
        <p:spPr bwMode="auto">
          <a:xfrm rot="13036435">
            <a:off x="890677" y="13169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094616540"/>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sp>
        <p:nvSpPr>
          <p:cNvPr id="2" name="Rectangle 1"/>
          <p:cNvSpPr/>
          <p:nvPr/>
        </p:nvSpPr>
        <p:spPr>
          <a:xfrm>
            <a:off x="2020574" y="6544295"/>
            <a:ext cx="5089855" cy="215444"/>
          </a:xfrm>
          <a:prstGeom prst="rect">
            <a:avLst/>
          </a:prstGeom>
        </p:spPr>
        <p:txBody>
          <a:bodyPr wrap="none">
            <a:spAutoFit/>
          </a:bodyPr>
          <a:lstStyle/>
          <a:p>
            <a:r>
              <a:rPr lang="en-US" sz="800" dirty="0">
                <a:solidFill>
                  <a:srgbClr val="FFFFFF"/>
                </a:solidFill>
                <a:latin typeface="Arial" charset="0"/>
                <a:hlinkClick r:id="rId3"/>
              </a:rPr>
              <a:t>https://www.newscientist.com/article/dn28582-scans-prove-theres-no-such-thing-as-a-male-or-female-brain/</a:t>
            </a:r>
            <a:endParaRPr lang="en-US" sz="800" dirty="0">
              <a:solidFill>
                <a:srgbClr val="FFFFFF"/>
              </a:solidFill>
              <a:latin typeface="Arial"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45975" y="455614"/>
            <a:ext cx="6436436"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65955" y="4256314"/>
            <a:ext cx="2238375" cy="121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Rectangle 2"/>
          <p:cNvSpPr/>
          <p:nvPr/>
        </p:nvSpPr>
        <p:spPr>
          <a:xfrm>
            <a:off x="5309956" y="5054205"/>
            <a:ext cx="2146742" cy="369332"/>
          </a:xfrm>
          <a:prstGeom prst="rect">
            <a:avLst/>
          </a:prstGeom>
        </p:spPr>
        <p:txBody>
          <a:bodyPr wrap="none">
            <a:spAutoFit/>
          </a:bodyPr>
          <a:lstStyle/>
          <a:p>
            <a:r>
              <a:rPr lang="en-US" dirty="0">
                <a:solidFill>
                  <a:srgbClr val="000000"/>
                </a:solidFill>
                <a:latin typeface="Arial" charset="0"/>
              </a:rPr>
              <a:t>30 November 2015</a:t>
            </a:r>
          </a:p>
        </p:txBody>
      </p:sp>
      <p:sp>
        <p:nvSpPr>
          <p:cNvPr id="7" name="Rectangle 6"/>
          <p:cNvSpPr/>
          <p:nvPr/>
        </p:nvSpPr>
        <p:spPr>
          <a:xfrm>
            <a:off x="1502454" y="1587501"/>
            <a:ext cx="6142946" cy="2478612"/>
          </a:xfrm>
          <a:prstGeom prst="rect">
            <a:avLst/>
          </a:prstGeom>
          <a:solidFill>
            <a:srgbClr val="C6C5C1">
              <a:alpha val="60000"/>
            </a:srgbClr>
          </a:solidFill>
        </p:spPr>
        <p:txBody>
          <a:bodyPr wrap="none">
            <a:noAutofit/>
          </a:bodyPr>
          <a:lstStyle/>
          <a:p>
            <a:pPr algn="ctr"/>
            <a:endParaRPr lang="en-US" sz="2800" b="1" dirty="0">
              <a:solidFill>
                <a:srgbClr val="FF0000"/>
              </a:solidFill>
              <a:latin typeface="Arial" charset="0"/>
            </a:endParaRPr>
          </a:p>
          <a:p>
            <a:pPr algn="ctr"/>
            <a:endParaRPr lang="en-US" sz="2800" b="1" dirty="0">
              <a:solidFill>
                <a:srgbClr val="FF0000"/>
              </a:solidFill>
              <a:latin typeface="Arial" charset="0"/>
            </a:endParaRPr>
          </a:p>
          <a:p>
            <a:pPr algn="ctr"/>
            <a:r>
              <a:rPr lang="en-US" sz="2800" b="1" dirty="0">
                <a:solidFill>
                  <a:srgbClr val="FF0000"/>
                </a:solidFill>
                <a:latin typeface="Arial" charset="0"/>
              </a:rPr>
              <a:t>STRUCTURALLY SPEAKING . . .</a:t>
            </a:r>
          </a:p>
          <a:p>
            <a:endParaRPr lang="en-US" sz="2800" b="1" dirty="0">
              <a:solidFill>
                <a:srgbClr val="FF0000"/>
              </a:solidFill>
              <a:latin typeface="Arial" charset="0"/>
            </a:endParaRPr>
          </a:p>
          <a:p>
            <a:pPr algn="ctr"/>
            <a:r>
              <a:rPr lang="en-US" sz="2800" b="1" dirty="0">
                <a:solidFill>
                  <a:srgbClr val="FF0000"/>
                </a:solidFill>
                <a:latin typeface="Arial" charset="0"/>
              </a:rPr>
              <a:t>But what about FUNCTIONALLY? . . .</a:t>
            </a:r>
          </a:p>
        </p:txBody>
      </p:sp>
    </p:spTree>
    <p:extLst>
      <p:ext uri="{BB962C8B-B14F-4D97-AF65-F5344CB8AC3E}">
        <p14:creationId xmlns:p14="http://schemas.microsoft.com/office/powerpoint/2010/main" val="1851394479"/>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Tree>
    <p:extLst>
      <p:ext uri="{BB962C8B-B14F-4D97-AF65-F5344CB8AC3E}">
        <p14:creationId xmlns:p14="http://schemas.microsoft.com/office/powerpoint/2010/main" val="3744917096"/>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r>
              <a:rPr lang="en-US">
                <a:solidFill>
                  <a:srgbClr val="000000"/>
                </a:solidFill>
                <a:latin typeface="Arial" charset="0"/>
              </a:rPr>
              <a:t>July 19, 2009</a:t>
            </a:r>
          </a:p>
        </p:txBody>
      </p:sp>
      <p:pic>
        <p:nvPicPr>
          <p:cNvPr id="2050" name="Picture 2" descr="http://4.bp.blogspot.com/-TZTHxiAp96s/TWaV9FntggI/AAAAAAAAAIA/NL93UivYY84/s1600/WhyGenderMatter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82663" y="682402"/>
            <a:ext cx="3548649" cy="5486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3158385" y="6255886"/>
            <a:ext cx="2800767" cy="369332"/>
          </a:xfrm>
          <a:prstGeom prst="rect">
            <a:avLst/>
          </a:prstGeom>
        </p:spPr>
        <p:txBody>
          <a:bodyPr wrap="none">
            <a:spAutoFit/>
          </a:bodyPr>
          <a:lstStyle/>
          <a:p>
            <a:r>
              <a:rPr lang="en-US" dirty="0">
                <a:solidFill>
                  <a:srgbClr val="FFFFFF"/>
                </a:solidFill>
              </a:rPr>
              <a:t>Three Rivers Press, 2006</a:t>
            </a:r>
          </a:p>
        </p:txBody>
      </p:sp>
      <p:sp>
        <p:nvSpPr>
          <p:cNvPr id="7" name="Rectangle 6"/>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“nature </a:t>
            </a:r>
            <a:r>
              <a:rPr lang="en-US" sz="3600" b="1" dirty="0">
                <a:solidFill>
                  <a:srgbClr val="BADDE1"/>
                </a:solidFill>
              </a:rPr>
              <a:t>vs. nurture</a:t>
            </a:r>
            <a:r>
              <a:rPr lang="en-US" sz="3600" b="1" dirty="0">
                <a:solidFill>
                  <a:srgbClr val="000000"/>
                </a:solidFill>
              </a:rPr>
              <a:t>”</a:t>
            </a:r>
          </a:p>
        </p:txBody>
      </p:sp>
      <p:sp>
        <p:nvSpPr>
          <p:cNvPr id="6" name="Rectangle 5"/>
          <p:cNvSpPr/>
          <p:nvPr/>
        </p:nvSpPr>
        <p:spPr>
          <a:xfrm>
            <a:off x="1081598" y="4884893"/>
            <a:ext cx="6955750" cy="646331"/>
          </a:xfrm>
          <a:prstGeom prst="rect">
            <a:avLst/>
          </a:prstGeom>
          <a:solidFill>
            <a:srgbClr val="FFFFFF"/>
          </a:solidFill>
          <a:ln w="76200">
            <a:solidFill>
              <a:srgbClr val="FFC000"/>
            </a:solidFill>
          </a:ln>
        </p:spPr>
        <p:txBody>
          <a:bodyPr wrap="none">
            <a:spAutoFit/>
          </a:bodyPr>
          <a:lstStyle/>
          <a:p>
            <a:r>
              <a:rPr lang="en-US" sz="3600" b="1" dirty="0">
                <a:solidFill>
                  <a:srgbClr val="000000"/>
                </a:solidFill>
              </a:rPr>
              <a:t>boys and girls learn differently</a:t>
            </a:r>
          </a:p>
        </p:txBody>
      </p:sp>
    </p:spTree>
    <p:extLst>
      <p:ext uri="{BB962C8B-B14F-4D97-AF65-F5344CB8AC3E}">
        <p14:creationId xmlns:p14="http://schemas.microsoft.com/office/powerpoint/2010/main" val="111432533"/>
      </p:ext>
    </p:extLst>
  </p:cSld>
  <p:clrMapOvr>
    <a:masterClrMapping/>
  </p:clrMapOvr>
  <p:transition/>
</p:sld>
</file>

<file path=ppt/slides/slide7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73204" y="350838"/>
            <a:ext cx="6126480" cy="6297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6758118" y="2577519"/>
            <a:ext cx="2031325" cy="646331"/>
          </a:xfrm>
          <a:prstGeom prst="rect">
            <a:avLst/>
          </a:prstGeom>
        </p:spPr>
        <p:txBody>
          <a:bodyPr wrap="none">
            <a:spAutoFit/>
          </a:bodyPr>
          <a:lstStyle/>
          <a:p>
            <a:r>
              <a:rPr lang="en-US" dirty="0">
                <a:solidFill>
                  <a:srgbClr val="000000"/>
                </a:solidFill>
              </a:rPr>
              <a:t>TES for Teaching</a:t>
            </a:r>
          </a:p>
          <a:p>
            <a:r>
              <a:rPr lang="en-US" dirty="0">
                <a:solidFill>
                  <a:srgbClr val="000000"/>
                </a:solidFill>
              </a:rPr>
              <a:t> 14 January 2019 </a:t>
            </a:r>
          </a:p>
        </p:txBody>
      </p:sp>
      <p:sp>
        <p:nvSpPr>
          <p:cNvPr id="3" name="Rectangle 2"/>
          <p:cNvSpPr/>
          <p:nvPr/>
        </p:nvSpPr>
        <p:spPr>
          <a:xfrm>
            <a:off x="6997266" y="6259368"/>
            <a:ext cx="776514" cy="307777"/>
          </a:xfrm>
          <a:prstGeom prst="rect">
            <a:avLst/>
          </a:prstGeom>
        </p:spPr>
        <p:txBody>
          <a:bodyPr wrap="square">
            <a:spAutoFit/>
          </a:bodyPr>
          <a:lstStyle/>
          <a:p>
            <a:pPr algn="ctr"/>
            <a:r>
              <a:rPr lang="en-US" sz="1400" dirty="0">
                <a:hlinkClick r:id="rId4"/>
              </a:rPr>
              <a:t>link</a:t>
            </a:r>
            <a:endParaRPr lang="en-US" sz="1400" dirty="0"/>
          </a:p>
        </p:txBody>
      </p:sp>
      <p:sp>
        <p:nvSpPr>
          <p:cNvPr id="2" name="AutoShape 8">
            <a:extLst>
              <a:ext uri="{FF2B5EF4-FFF2-40B4-BE49-F238E27FC236}">
                <a16:creationId xmlns:a16="http://schemas.microsoft.com/office/drawing/2014/main" id="{8B2D02D2-7CD7-58BB-951C-B0E4DDA09D28}"/>
              </a:ext>
            </a:extLst>
          </p:cNvPr>
          <p:cNvSpPr>
            <a:spLocks noChangeArrowheads="1"/>
          </p:cNvSpPr>
          <p:nvPr/>
        </p:nvSpPr>
        <p:spPr bwMode="auto">
          <a:xfrm rot="13036435">
            <a:off x="750977" y="10248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4" name="Rectangle 3">
            <a:extLst>
              <a:ext uri="{FF2B5EF4-FFF2-40B4-BE49-F238E27FC236}">
                <a16:creationId xmlns:a16="http://schemas.microsoft.com/office/drawing/2014/main" id="{894E13C6-CF9C-A675-9F82-6FE6892548B3}"/>
              </a:ext>
            </a:extLst>
          </p:cNvPr>
          <p:cNvSpPr/>
          <p:nvPr/>
        </p:nvSpPr>
        <p:spPr>
          <a:xfrm>
            <a:off x="5295900" y="1841500"/>
            <a:ext cx="2374896" cy="64633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16394384"/>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150" y="390525"/>
            <a:ext cx="8267700" cy="607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3"/>
          <p:cNvSpPr>
            <a:spLocks noChangeArrowheads="1"/>
          </p:cNvSpPr>
          <p:nvPr/>
        </p:nvSpPr>
        <p:spPr bwMode="auto">
          <a:xfrm>
            <a:off x="1123749" y="2842883"/>
            <a:ext cx="6908800" cy="1384995"/>
          </a:xfrm>
          <a:prstGeom prst="rect">
            <a:avLst/>
          </a:prstGeom>
          <a:solidFill>
            <a:srgbClr val="FFFFFF"/>
          </a:solidFill>
          <a:ln w="76200">
            <a:solidFill>
              <a:srgbClr val="FFC000"/>
            </a:solidFill>
            <a:miter lim="800000"/>
            <a:headEnd/>
            <a:tailEnd/>
          </a:ln>
        </p:spPr>
        <p:txBody>
          <a:bodyPr wrap="square" anchor="ct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sz="2800" b="1" i="0" u="none" strike="noStrike" kern="1200" cap="none" spc="0" normalizeH="0" baseline="0" noProof="0" dirty="0">
                <a:ln>
                  <a:noFill/>
                </a:ln>
                <a:solidFill>
                  <a:srgbClr val="000000"/>
                </a:solidFill>
                <a:effectLst/>
                <a:uLnTx/>
                <a:uFillTx/>
                <a:latin typeface="Arial" charset="0"/>
                <a:ea typeface="+mn-ea"/>
                <a:cs typeface="+mn-cs"/>
              </a:rPr>
              <a:t>they are important to pay attention to, especially when it comes to talking about theories and hypotheses . . . </a:t>
            </a:r>
          </a:p>
        </p:txBody>
      </p:sp>
      <p:sp>
        <p:nvSpPr>
          <p:cNvPr id="4" name="Rounded Rectangle 3"/>
          <p:cNvSpPr/>
          <p:nvPr/>
        </p:nvSpPr>
        <p:spPr bwMode="auto">
          <a:xfrm>
            <a:off x="1161150" y="4936681"/>
            <a:ext cx="4019550" cy="607776"/>
          </a:xfrm>
          <a:prstGeom prst="roundRect">
            <a:avLst/>
          </a:prstGeom>
          <a:noFill/>
          <a:ln w="76200" cap="flat" cmpd="sng" algn="ctr">
            <a:solidFill>
              <a:srgbClr val="FFC000"/>
            </a:solid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Verdana" pitchFamily="34" charset="0"/>
              <a:ea typeface="+mn-ea"/>
              <a:cs typeface="+mn-cs"/>
            </a:endParaRPr>
          </a:p>
        </p:txBody>
      </p:sp>
      <p:sp>
        <p:nvSpPr>
          <p:cNvPr id="5" name="AutoShape 8">
            <a:extLst>
              <a:ext uri="{FF2B5EF4-FFF2-40B4-BE49-F238E27FC236}">
                <a16:creationId xmlns:a16="http://schemas.microsoft.com/office/drawing/2014/main" id="{7E20228C-681A-01C2-5BE6-350BAB71673E}"/>
              </a:ext>
            </a:extLst>
          </p:cNvPr>
          <p:cNvSpPr>
            <a:spLocks noChangeArrowheads="1"/>
          </p:cNvSpPr>
          <p:nvPr/>
        </p:nvSpPr>
        <p:spPr bwMode="auto">
          <a:xfrm rot="4530244">
            <a:off x="5317181" y="3979532"/>
            <a:ext cx="485775" cy="1828800"/>
          </a:xfrm>
          <a:prstGeom prst="downArrow">
            <a:avLst>
              <a:gd name="adj1" fmla="val 50000"/>
              <a:gd name="adj2" fmla="val 50245"/>
            </a:avLst>
          </a:prstGeom>
          <a:solidFill>
            <a:srgbClr val="FFCC00"/>
          </a:solidFill>
          <a:ln w="38100">
            <a:solidFill>
              <a:srgbClr val="5E574E"/>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930159304"/>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00" y="293425"/>
            <a:ext cx="8229600" cy="62606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129146"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nature vs. </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nurture”</a:t>
            </a:r>
          </a:p>
        </p:txBody>
      </p:sp>
      <p:sp>
        <p:nvSpPr>
          <p:cNvPr id="2" name="AutoShape 8">
            <a:extLst>
              <a:ext uri="{FF2B5EF4-FFF2-40B4-BE49-F238E27FC236}">
                <a16:creationId xmlns:a16="http://schemas.microsoft.com/office/drawing/2014/main" id="{790CDFA5-5571-6ED1-3C30-4EFE2D54AADB}"/>
              </a:ext>
            </a:extLst>
          </p:cNvPr>
          <p:cNvSpPr>
            <a:spLocks noChangeArrowheads="1"/>
          </p:cNvSpPr>
          <p:nvPr/>
        </p:nvSpPr>
        <p:spPr bwMode="auto">
          <a:xfrm rot="7518803">
            <a:off x="5456740" y="1576078"/>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
        <p:nvSpPr>
          <p:cNvPr id="3" name="Rectangle 2">
            <a:extLst>
              <a:ext uri="{FF2B5EF4-FFF2-40B4-BE49-F238E27FC236}">
                <a16:creationId xmlns:a16="http://schemas.microsoft.com/office/drawing/2014/main" id="{24337F17-2834-E31B-7D2D-82CE32776D8B}"/>
              </a:ext>
            </a:extLst>
          </p:cNvPr>
          <p:cNvSpPr/>
          <p:nvPr/>
        </p:nvSpPr>
        <p:spPr>
          <a:xfrm>
            <a:off x="660400" y="2362200"/>
            <a:ext cx="3911600" cy="10668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5554178"/>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4" name="Rectangle 3"/>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693433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rgbClr val="BADDE1"/>
                </a:solidFill>
                <a:effectLst/>
                <a:uLnTx/>
                <a:uFillTx/>
                <a:latin typeface="Arial" pitchFamily="34" charset="0"/>
                <a:ea typeface="+mn-ea"/>
                <a:cs typeface="+mn-cs"/>
              </a:rPr>
              <a:t>At that time 69% of all deaths in Europe had been male. Similar patterns were been seen in China and elsewhere.</a:t>
            </a:r>
          </a:p>
        </p:txBody>
      </p:sp>
      <p:sp>
        <p:nvSpPr>
          <p:cNvPr id="7" name="Rectangle 6">
            <a:extLst>
              <a:ext uri="{FF2B5EF4-FFF2-40B4-BE49-F238E27FC236}">
                <a16:creationId xmlns:a16="http://schemas.microsoft.com/office/drawing/2014/main" id="{BC69E324-9137-EE48-A12B-808F0EAEC09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56974666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2140958"/>
            <a:ext cx="6879074" cy="2739211"/>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As of 12 April 2020 in the U.S.A. twice as many men had died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Covid-19 as women.</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800" b="1" i="0" u="none" strike="noStrike" kern="1200" cap="none" spc="0" normalizeH="0" baseline="0" noProof="0" dirty="0">
                <a:ln>
                  <a:noFill/>
                </a:ln>
                <a:solidFill>
                  <a:schemeClr val="bg1">
                    <a:lumMod val="50000"/>
                  </a:schemeClr>
                </a:solidFill>
                <a:effectLst/>
                <a:uLnTx/>
                <a:uFillTx/>
                <a:latin typeface="Arial" pitchFamily="34" charset="0"/>
                <a:ea typeface="+mn-ea"/>
                <a:cs typeface="+mn-cs"/>
              </a:rPr>
              <a:t>At that time 69% of all deaths in Europe had been male. Similar patterns were been seen in China and elsewhere.</a:t>
            </a:r>
          </a:p>
        </p:txBody>
      </p:sp>
      <p:sp>
        <p:nvSpPr>
          <p:cNvPr id="8" name="TextBox 7">
            <a:extLst>
              <a:ext uri="{FF2B5EF4-FFF2-40B4-BE49-F238E27FC236}">
                <a16:creationId xmlns:a16="http://schemas.microsoft.com/office/drawing/2014/main" id="{9D1C7535-377D-521A-A48C-914DA7F4A979}"/>
              </a:ext>
            </a:extLst>
          </p:cNvPr>
          <p:cNvSpPr txBox="1"/>
          <p:nvPr/>
        </p:nvSpPr>
        <p:spPr>
          <a:xfrm>
            <a:off x="2286000" y="4678686"/>
            <a:ext cx="4572000" cy="769441"/>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chemeClr val="bg1"/>
                </a:solidFill>
                <a:effectLst/>
                <a:uLnTx/>
                <a:uFillTx/>
                <a:latin typeface="Arial" pitchFamily="34" charset="0"/>
                <a:ea typeface="+mn-ea"/>
                <a:cs typeface="+mn-cs"/>
              </a:rPr>
              <a:t>Why?</a:t>
            </a:r>
          </a:p>
        </p:txBody>
      </p:sp>
      <p:sp>
        <p:nvSpPr>
          <p:cNvPr id="9" name="Rectangle 8">
            <a:extLst>
              <a:ext uri="{FF2B5EF4-FFF2-40B4-BE49-F238E27FC236}">
                <a16:creationId xmlns:a16="http://schemas.microsoft.com/office/drawing/2014/main" id="{94B0B1CB-59E1-3646-0C22-773BCA302F60}"/>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36544393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226DAC8C-4587-B2D6-18D4-03C3AA3448FA}"/>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80260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2554545"/>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99E86CA5-DBE9-686A-B9DE-BA77354A2758}"/>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425709664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1784822"/>
            <a:ext cx="6879074" cy="3539430"/>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Is the reason biological?</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lumMod val="65000"/>
                  </a:srgbClr>
                </a:solidFill>
                <a:effectLst/>
                <a:uLnTx/>
                <a:uFillTx/>
                <a:latin typeface="Arial" pitchFamily="34" charset="0"/>
                <a:ea typeface="+mn-ea"/>
                <a:cs typeface="+mn-cs"/>
              </a:rPr>
              <a:t>Or does it have something to do with “life style?” (culture)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Or is it a combination of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biology and culture?</a:t>
            </a:r>
          </a:p>
        </p:txBody>
      </p:sp>
      <p:sp>
        <p:nvSpPr>
          <p:cNvPr id="7" name="Rectangle 6">
            <a:extLst>
              <a:ext uri="{FF2B5EF4-FFF2-40B4-BE49-F238E27FC236}">
                <a16:creationId xmlns:a16="http://schemas.microsoft.com/office/drawing/2014/main" id="{C0A7DFEF-8AE9-373B-CCEF-81D6644C05B6}"/>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1683104017"/>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66824" y="247503"/>
            <a:ext cx="8229600" cy="6348549"/>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4"/>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6" name="Rectangle 5"/>
          <p:cNvSpPr/>
          <p:nvPr/>
        </p:nvSpPr>
        <p:spPr>
          <a:xfrm>
            <a:off x="1129143" y="3401868"/>
            <a:ext cx="6879074" cy="1077218"/>
          </a:xfrm>
          <a:prstGeom prst="rect">
            <a:avLst/>
          </a:prstGeom>
          <a:noFill/>
          <a:ln w="76200">
            <a:noFill/>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rPr>
              <a:t>Is it NATURE or NURTURE?</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3200" b="1" i="0" u="none" strike="noStrike" kern="1200" cap="none" spc="0" normalizeH="0" baseline="0" noProof="0" dirty="0">
              <a:ln>
                <a:noFill/>
              </a:ln>
              <a:solidFill>
                <a:srgbClr val="BADDE1"/>
              </a:solidFill>
              <a:effectLst/>
              <a:uLnTx/>
              <a:uFillTx/>
              <a:latin typeface="Arial" pitchFamily="34" charset="0"/>
              <a:ea typeface="+mn-ea"/>
              <a:cs typeface="+mn-cs"/>
            </a:endParaRPr>
          </a:p>
        </p:txBody>
      </p:sp>
      <p:sp>
        <p:nvSpPr>
          <p:cNvPr id="7" name="Rectangle 6">
            <a:extLst>
              <a:ext uri="{FF2B5EF4-FFF2-40B4-BE49-F238E27FC236}">
                <a16:creationId xmlns:a16="http://schemas.microsoft.com/office/drawing/2014/main" id="{487B1737-A305-6766-A37F-03BAB6A5E877}"/>
              </a:ext>
            </a:extLst>
          </p:cNvPr>
          <p:cNvSpPr/>
          <p:nvPr/>
        </p:nvSpPr>
        <p:spPr>
          <a:xfrm>
            <a:off x="1638396" y="6150503"/>
            <a:ext cx="1399742"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73D62"/>
                </a:solidFill>
                <a:effectLst/>
                <a:uLnTx/>
                <a:uFillTx/>
                <a:latin typeface="Arial Nova" panose="020F0502020204030204" pitchFamily="34" charset="0"/>
              </a:rPr>
              <a:t>12 April 2020</a:t>
            </a:r>
          </a:p>
        </p:txBody>
      </p:sp>
    </p:spTree>
    <p:extLst>
      <p:ext uri="{BB962C8B-B14F-4D97-AF65-F5344CB8AC3E}">
        <p14:creationId xmlns:p14="http://schemas.microsoft.com/office/powerpoint/2010/main" val="33309850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7" name="Rectangle 6"/>
          <p:cNvSpPr/>
          <p:nvPr/>
        </p:nvSpPr>
        <p:spPr>
          <a:xfrm>
            <a:off x="381145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99CC"/>
                </a:solidFill>
                <a:effectLst/>
                <a:uLnTx/>
                <a:uFillTx/>
                <a:latin typeface="Arial" charset="0"/>
                <a:ea typeface="+mn-ea"/>
                <a:cs typeface="+mn-cs"/>
              </a:rPr>
              <a:t>12 April 2020</a:t>
            </a:r>
          </a:p>
        </p:txBody>
      </p:sp>
      <p:sp>
        <p:nvSpPr>
          <p:cNvPr id="4" name="Rectangle 3"/>
          <p:cNvSpPr/>
          <p:nvPr/>
        </p:nvSpPr>
        <p:spPr>
          <a:xfrm>
            <a:off x="1126155" y="1119806"/>
            <a:ext cx="6925645" cy="5016758"/>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99CC"/>
                </a:solidFill>
                <a:effectLst/>
                <a:uLnTx/>
                <a:uFillTx/>
                <a:latin typeface="Arial" charset="0"/>
                <a:ea typeface="+mn-ea"/>
                <a:cs typeface="+mn-cs"/>
              </a:rPr>
              <a:t>One theory is that women’s immune response to the virus is stronger, says Philip </a:t>
            </a:r>
            <a:r>
              <a:rPr kumimoji="0" lang="en-US" sz="3200" b="1" i="0" u="none" strike="noStrike" kern="1200" cap="none" spc="0" normalizeH="0" baseline="0" noProof="0" dirty="0" err="1">
                <a:ln>
                  <a:noFill/>
                </a:ln>
                <a:solidFill>
                  <a:srgbClr val="0099CC"/>
                </a:solidFill>
                <a:effectLst/>
                <a:uLnTx/>
                <a:uFillTx/>
                <a:latin typeface="Arial" charset="0"/>
                <a:ea typeface="+mn-ea"/>
                <a:cs typeface="+mn-cs"/>
              </a:rPr>
              <a:t>Goulder</a:t>
            </a:r>
            <a:r>
              <a:rPr kumimoji="0" lang="en-US" sz="3200" b="1" i="0" u="none" strike="noStrike" kern="1200" cap="none" spc="0" normalizeH="0" baseline="0" noProof="0" dirty="0">
                <a:ln>
                  <a:noFill/>
                </a:ln>
                <a:solidFill>
                  <a:srgbClr val="0099CC"/>
                </a:solidFill>
                <a:effectLst/>
                <a:uLnTx/>
                <a:uFillTx/>
                <a:latin typeface="Arial" charset="0"/>
                <a:ea typeface="+mn-ea"/>
                <a:cs typeface="+mn-cs"/>
              </a:rPr>
              <a:t>, professor of immunology at the University of Oxford. “The immune response throughout life to vaccines and infections is typically more aggressive and more effective in females compared to males,” he says.</a:t>
            </a:r>
          </a:p>
        </p:txBody>
      </p:sp>
    </p:spTree>
    <p:extLst>
      <p:ext uri="{BB962C8B-B14F-4D97-AF65-F5344CB8AC3E}">
        <p14:creationId xmlns:p14="http://schemas.microsoft.com/office/powerpoint/2010/main" val="2522995334"/>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8" name="Picture 7"/>
          <p:cNvPicPr>
            <a:picLocks noChangeAspect="1"/>
          </p:cNvPicPr>
          <p:nvPr/>
        </p:nvPicPr>
        <p:blipFill>
          <a:blip r:embed="rId4"/>
          <a:stretch>
            <a:fillRect/>
          </a:stretch>
        </p:blipFill>
        <p:spPr>
          <a:xfrm>
            <a:off x="233680" y="861265"/>
            <a:ext cx="8686800" cy="5630779"/>
          </a:xfrm>
          <a:prstGeom prst="rect">
            <a:avLst/>
          </a:prstGeom>
        </p:spPr>
      </p:pic>
      <p:sp>
        <p:nvSpPr>
          <p:cNvPr id="2" name="Rectangle 1">
            <a:extLst>
              <a:ext uri="{FF2B5EF4-FFF2-40B4-BE49-F238E27FC236}">
                <a16:creationId xmlns:a16="http://schemas.microsoft.com/office/drawing/2014/main" id="{1CED813D-018C-D255-DD81-E4138BD4FF05}"/>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35111484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030" name="Picture 6"/>
          <p:cNvPicPr>
            <a:picLocks noChangeAspect="1" noChangeArrowheads="1"/>
          </p:cNvPicPr>
          <p:nvPr/>
        </p:nvPicPr>
        <p:blipFill>
          <a:blip r:embed="rId3" cstate="print"/>
          <a:srcRect/>
          <a:stretch>
            <a:fillRect/>
          </a:stretch>
        </p:blipFill>
        <p:spPr bwMode="auto">
          <a:xfrm>
            <a:off x="1355725" y="0"/>
            <a:ext cx="6439831" cy="6858000"/>
          </a:xfrm>
          <a:prstGeom prst="rect">
            <a:avLst/>
          </a:prstGeom>
          <a:noFill/>
          <a:ln w="9525">
            <a:noFill/>
            <a:miter lim="800000"/>
            <a:headEnd/>
            <a:tailEnd/>
          </a:ln>
        </p:spPr>
      </p:pic>
      <p:sp>
        <p:nvSpPr>
          <p:cNvPr id="10" name="Rectangle 9"/>
          <p:cNvSpPr/>
          <p:nvPr/>
        </p:nvSpPr>
        <p:spPr>
          <a:xfrm>
            <a:off x="4185275" y="6235184"/>
            <a:ext cx="7489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en-US" sz="1800" b="1" i="0" u="none" strike="noStrike" kern="1200" cap="none" spc="0" normalizeH="0" baseline="0" noProof="0" dirty="0">
                <a:ln>
                  <a:noFill/>
                </a:ln>
                <a:solidFill>
                  <a:srgbClr val="000000"/>
                </a:solidFill>
                <a:effectLst/>
                <a:uLnTx/>
                <a:uFillTx/>
                <a:latin typeface="Arial" charset="0"/>
                <a:ea typeface="+mn-ea"/>
                <a:cs typeface="+mn-cs"/>
                <a:hlinkClick r:id="rId4"/>
              </a:rPr>
              <a:t>Plato</a:t>
            </a:r>
            <a:endPar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pic>
        <p:nvPicPr>
          <p:cNvPr id="6" name="Picture 5"/>
          <p:cNvPicPr>
            <a:picLocks noChangeAspect="1"/>
          </p:cNvPicPr>
          <p:nvPr/>
        </p:nvPicPr>
        <p:blipFill>
          <a:blip r:embed="rId5"/>
          <a:stretch>
            <a:fillRect/>
          </a:stretch>
        </p:blipFill>
        <p:spPr>
          <a:xfrm>
            <a:off x="3349597" y="3390698"/>
            <a:ext cx="3971066" cy="2591002"/>
          </a:xfrm>
          <a:prstGeom prst="rect">
            <a:avLst/>
          </a:prstGeom>
        </p:spPr>
      </p:pic>
      <p:sp>
        <p:nvSpPr>
          <p:cNvPr id="7" name="Rectangle 6"/>
          <p:cNvSpPr/>
          <p:nvPr/>
        </p:nvSpPr>
        <p:spPr>
          <a:xfrm>
            <a:off x="2894967" y="6177260"/>
            <a:ext cx="4572000" cy="369332"/>
          </a:xfrm>
          <a:prstGeom prst="rect">
            <a:avLst/>
          </a:prstGeom>
        </p:spPr>
        <p:txBody>
          <a:bodyPr>
            <a:spAutoFit/>
          </a:bodyPr>
          <a:lstStyle/>
          <a:p>
            <a:pPr lvl="0" algn="ctr">
              <a:spcBef>
                <a:spcPct val="20000"/>
              </a:spcBef>
            </a:pPr>
            <a:r>
              <a:rPr kumimoji="1" lang="en-US" b="1" i="1" kern="0" dirty="0">
                <a:ln w="6350">
                  <a:solidFill>
                    <a:srgbClr val="0C0600"/>
                  </a:solidFill>
                  <a:prstDash val="solid"/>
                  <a:miter lim="800000"/>
                </a:ln>
                <a:solidFill>
                  <a:srgbClr val="FFFFFF"/>
                </a:solidFill>
                <a:effectLst>
                  <a:outerShdw blurRad="50800" dist="165100" dir="18900000" algn="bl" rotWithShape="0">
                    <a:prstClr val="black">
                      <a:alpha val="40000"/>
                    </a:prstClr>
                  </a:outerShdw>
                </a:effectLst>
                <a:latin typeface="Arial"/>
              </a:rPr>
              <a:t>Global Cultures</a:t>
            </a:r>
          </a:p>
        </p:txBody>
      </p:sp>
    </p:spTree>
    <p:extLst>
      <p:ext uri="{BB962C8B-B14F-4D97-AF65-F5344CB8AC3E}">
        <p14:creationId xmlns:p14="http://schemas.microsoft.com/office/powerpoint/2010/main" val="2305144961"/>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3680" y="800634"/>
            <a:ext cx="8686800" cy="5737328"/>
          </a:xfrm>
          <a:prstGeom prst="rect">
            <a:avLst/>
          </a:prstGeom>
        </p:spPr>
      </p:pic>
      <p:sp>
        <p:nvSpPr>
          <p:cNvPr id="4" name="Rectangle 3">
            <a:extLst>
              <a:ext uri="{FF2B5EF4-FFF2-40B4-BE49-F238E27FC236}">
                <a16:creationId xmlns:a16="http://schemas.microsoft.com/office/drawing/2014/main" id="{6817DEB2-A2AC-A06E-BD38-84E06E245C08}"/>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03492230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4" name="Picture 3"/>
          <p:cNvPicPr>
            <a:picLocks noChangeAspect="1"/>
          </p:cNvPicPr>
          <p:nvPr/>
        </p:nvPicPr>
        <p:blipFill>
          <a:blip r:embed="rId4"/>
          <a:stretch>
            <a:fillRect/>
          </a:stretch>
        </p:blipFill>
        <p:spPr>
          <a:xfrm>
            <a:off x="246344" y="584351"/>
            <a:ext cx="8686800" cy="5734582"/>
          </a:xfrm>
          <a:prstGeom prst="rect">
            <a:avLst/>
          </a:prstGeom>
        </p:spPr>
      </p:pic>
      <p:sp>
        <p:nvSpPr>
          <p:cNvPr id="2" name="Rectangle 1">
            <a:extLst>
              <a:ext uri="{FF2B5EF4-FFF2-40B4-BE49-F238E27FC236}">
                <a16:creationId xmlns:a16="http://schemas.microsoft.com/office/drawing/2014/main" id="{24BFB47A-6DCA-58F2-92B5-32DD7DEB23EF}"/>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252711370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1800" y="160878"/>
            <a:ext cx="635000" cy="304800"/>
          </a:xfrm>
          <a:prstGeom prst="rect">
            <a:avLst/>
          </a:prstGeom>
        </p:spPr>
      </p:pic>
      <p:sp>
        <p:nvSpPr>
          <p:cNvPr id="5" name="Rectangle 4"/>
          <p:cNvSpPr/>
          <p:nvPr/>
        </p:nvSpPr>
        <p:spPr>
          <a:xfrm>
            <a:off x="1371868" y="6540316"/>
            <a:ext cx="6410424" cy="24622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charset="0"/>
                <a:ea typeface="+mn-ea"/>
                <a:cs typeface="+mn-cs"/>
                <a:hlinkClick r:id="rId3"/>
              </a:rPr>
              <a:t>https://www.bbc.com/future/article/20200409-why-covid-19-is-different-for-men-and-women</a:t>
            </a:r>
            <a:endParaRPr kumimoji="0" lang="en-US" sz="10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2" name="Picture 1"/>
          <p:cNvPicPr>
            <a:picLocks noChangeAspect="1"/>
          </p:cNvPicPr>
          <p:nvPr/>
        </p:nvPicPr>
        <p:blipFill>
          <a:blip r:embed="rId4"/>
          <a:stretch>
            <a:fillRect/>
          </a:stretch>
        </p:blipFill>
        <p:spPr>
          <a:xfrm>
            <a:off x="235818" y="780254"/>
            <a:ext cx="8686800" cy="5492405"/>
          </a:xfrm>
          <a:prstGeom prst="rect">
            <a:avLst/>
          </a:prstGeom>
        </p:spPr>
      </p:pic>
      <p:sp>
        <p:nvSpPr>
          <p:cNvPr id="4" name="Rectangle 3">
            <a:extLst>
              <a:ext uri="{FF2B5EF4-FFF2-40B4-BE49-F238E27FC236}">
                <a16:creationId xmlns:a16="http://schemas.microsoft.com/office/drawing/2014/main" id="{DBEBAE58-442C-3AAC-D343-436670ED0882}"/>
              </a:ext>
            </a:extLst>
          </p:cNvPr>
          <p:cNvSpPr/>
          <p:nvPr/>
        </p:nvSpPr>
        <p:spPr>
          <a:xfrm>
            <a:off x="3806373" y="6187737"/>
            <a:ext cx="153125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charset="0"/>
                <a:ea typeface="+mn-ea"/>
                <a:cs typeface="+mn-cs"/>
              </a:rPr>
              <a:t>12 April 2020</a:t>
            </a:r>
          </a:p>
        </p:txBody>
      </p:sp>
    </p:spTree>
    <p:extLst>
      <p:ext uri="{BB962C8B-B14F-4D97-AF65-F5344CB8AC3E}">
        <p14:creationId xmlns:p14="http://schemas.microsoft.com/office/powerpoint/2010/main" val="131000706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MasterPhAnim="0">
  <p:cSld>
    <p:bg>
      <p:bgPr>
        <a:solidFill>
          <a:srgbClr val="000000"/>
        </a:solidFill>
        <a:effectLst/>
      </p:bgPr>
    </p:bg>
    <p:spTree>
      <p:nvGrpSpPr>
        <p:cNvPr id="1" name=""/>
        <p:cNvGrpSpPr/>
        <p:nvPr/>
      </p:nvGrpSpPr>
      <p:grpSpPr>
        <a:xfrm>
          <a:off x="0" y="0"/>
          <a:ext cx="0" cy="0"/>
          <a:chOff x="0" y="0"/>
          <a:chExt cx="0" cy="0"/>
        </a:xfrm>
      </p:grpSpPr>
      <p:sp>
        <p:nvSpPr>
          <p:cNvPr id="411649" name="Rectangle 2"/>
          <p:cNvSpPr>
            <a:spLocks noGrp="1" noChangeArrowheads="1"/>
          </p:cNvSpPr>
          <p:nvPr>
            <p:ph type="ctrTitle" idx="4294967295"/>
          </p:nvPr>
        </p:nvSpPr>
        <p:spPr>
          <a:xfrm>
            <a:off x="871547" y="434975"/>
            <a:ext cx="7431087" cy="1143000"/>
          </a:xfrm>
        </p:spPr>
        <p:txBody>
          <a:bodyPr/>
          <a:lstStyle/>
          <a:p>
            <a:pPr eaLnBrk="1" hangingPunct="1"/>
            <a:r>
              <a:rPr lang="en-US" sz="2800" b="1" dirty="0">
                <a:solidFill>
                  <a:srgbClr val="BADDE1"/>
                </a:solidFill>
              </a:rPr>
              <a:t>three major perennial debates</a:t>
            </a:r>
          </a:p>
        </p:txBody>
      </p:sp>
      <p:sp>
        <p:nvSpPr>
          <p:cNvPr id="398339" name="Rectangle 3"/>
          <p:cNvSpPr>
            <a:spLocks noGrp="1" noChangeArrowheads="1"/>
          </p:cNvSpPr>
          <p:nvPr>
            <p:ph type="subTitle" idx="4294967295"/>
          </p:nvPr>
        </p:nvSpPr>
        <p:spPr>
          <a:xfrm>
            <a:off x="871538" y="2006610"/>
            <a:ext cx="6400800" cy="3994940"/>
          </a:xfrm>
        </p:spPr>
        <p:txBody>
          <a:bodyPr>
            <a:spAutoFit/>
          </a:bodyPr>
          <a:lstStyle/>
          <a:p>
            <a:pPr marL="514350" indent="-514350" eaLnBrk="1" hangingPunct="1">
              <a:spcBef>
                <a:spcPts val="0"/>
              </a:spcBef>
              <a:spcAft>
                <a:spcPts val="0"/>
              </a:spcAft>
              <a:buFont typeface="+mj-lt"/>
              <a:buAutoNum type="arabicPeriod"/>
              <a:tabLst>
                <a:tab pos="0" algn="l"/>
              </a:tabLst>
              <a:defRPr/>
            </a:pPr>
            <a:r>
              <a:rPr lang="en-US" sz="2800" b="1" i="1" dirty="0">
                <a:solidFill>
                  <a:srgbClr val="FF0000"/>
                </a:solidFill>
              </a:rPr>
              <a:t>Biological Determinism </a:t>
            </a:r>
            <a:br>
              <a:rPr lang="en-US" sz="2800" b="1" i="1" dirty="0">
                <a:solidFill>
                  <a:srgbClr val="FF0000"/>
                </a:solidFill>
              </a:rPr>
            </a:br>
            <a:r>
              <a:rPr lang="en-US" sz="2800" b="1" i="1" dirty="0">
                <a:solidFill>
                  <a:srgbClr val="FF0000"/>
                </a:solidFill>
              </a:rPr>
              <a:t>	vs. Cultural </a:t>
            </a:r>
            <a:r>
              <a:rPr lang="en-US" sz="2800" b="1" i="1" dirty="0" err="1">
                <a:solidFill>
                  <a:srgbClr val="FF0000"/>
                </a:solidFill>
              </a:rPr>
              <a:t>Constructionism</a:t>
            </a:r>
            <a:br>
              <a:rPr lang="en-US" sz="2800" b="1" i="1" dirty="0"/>
            </a:br>
            <a:r>
              <a:rPr lang="en-US" sz="2800" b="1" dirty="0"/>
              <a:t> 		</a:t>
            </a:r>
            <a:r>
              <a:rPr lang="en-US" sz="2400" dirty="0">
                <a:solidFill>
                  <a:schemeClr val="bg1"/>
                </a:solidFill>
              </a:rPr>
              <a:t>(“nature” vs. “nurture”)</a:t>
            </a:r>
            <a:br>
              <a:rPr lang="en-US" sz="2400" b="1" dirty="0"/>
            </a:br>
            <a:endParaRPr lang="en-US" sz="2800" b="1" dirty="0">
              <a:solidFill>
                <a:srgbClr val="000000"/>
              </a:solidFill>
            </a:endParaRPr>
          </a:p>
          <a:p>
            <a:pPr marL="514350" indent="-514350" eaLnBrk="1" hangingPunct="1">
              <a:spcBef>
                <a:spcPts val="0"/>
              </a:spcBef>
              <a:spcAft>
                <a:spcPts val="0"/>
              </a:spcAft>
              <a:buFont typeface="+mj-lt"/>
              <a:buAutoNum type="arabicPeriod"/>
              <a:tabLst>
                <a:tab pos="0" algn="l"/>
              </a:tabLst>
              <a:defRPr/>
            </a:pPr>
            <a:r>
              <a:rPr lang="en-US" sz="2800" b="1" i="1" dirty="0" err="1">
                <a:solidFill>
                  <a:srgbClr val="000000"/>
                </a:solidFill>
              </a:rPr>
              <a:t>Ideationism</a:t>
            </a:r>
            <a:r>
              <a:rPr lang="en-US" sz="2800" b="1" i="1" dirty="0">
                <a:solidFill>
                  <a:srgbClr val="000000"/>
                </a:solidFill>
              </a:rPr>
              <a:t> vs. Cultural Materialism</a:t>
            </a:r>
            <a:br>
              <a:rPr lang="en-US" sz="2800" b="1" i="1" dirty="0">
                <a:solidFill>
                  <a:srgbClr val="000000"/>
                </a:solidFill>
              </a:rPr>
            </a:br>
            <a:r>
              <a:rPr lang="en-US" sz="2400" b="1" dirty="0">
                <a:solidFill>
                  <a:srgbClr val="000000"/>
                </a:solidFill>
              </a:rPr>
              <a:t> 		    (ideas vs. things)</a:t>
            </a:r>
            <a:br>
              <a:rPr lang="en-US" sz="2400" b="1" dirty="0">
                <a:solidFill>
                  <a:srgbClr val="000000"/>
                </a:solidFill>
              </a:rPr>
            </a:br>
            <a:endParaRPr lang="en-US" sz="2800" b="1" i="1" dirty="0">
              <a:solidFill>
                <a:srgbClr val="000000"/>
              </a:solidFill>
            </a:endParaRPr>
          </a:p>
          <a:p>
            <a:pPr marL="508000" indent="-508000" eaLnBrk="1" hangingPunct="1">
              <a:spcAft>
                <a:spcPts val="500"/>
              </a:spcAft>
              <a:buFont typeface="+mj-lt"/>
              <a:buAutoNum type="arabicPeriod"/>
              <a:tabLst>
                <a:tab pos="0" algn="l"/>
              </a:tabLst>
              <a:defRPr/>
            </a:pPr>
            <a:r>
              <a:rPr lang="en-US" sz="2800" b="1" i="1" dirty="0">
                <a:solidFill>
                  <a:srgbClr val="000000"/>
                </a:solidFill>
              </a:rPr>
              <a:t>Individual Agency vs. Structuralism</a:t>
            </a:r>
            <a:br>
              <a:rPr lang="en-US" sz="2800" b="1" i="1" dirty="0">
                <a:solidFill>
                  <a:srgbClr val="000000"/>
                </a:solidFill>
              </a:rPr>
            </a:br>
            <a:r>
              <a:rPr lang="en-US" sz="2800" b="1" i="1" dirty="0">
                <a:solidFill>
                  <a:srgbClr val="000000"/>
                </a:solidFill>
              </a:rPr>
              <a:t>	</a:t>
            </a:r>
            <a:r>
              <a:rPr lang="en-US" sz="2400" b="1" dirty="0">
                <a:solidFill>
                  <a:srgbClr val="000000"/>
                </a:solidFill>
              </a:rPr>
              <a:t>(“free will” vs. “power structures”)</a:t>
            </a:r>
            <a:endParaRPr lang="en-US" sz="2800" b="1" i="1" dirty="0">
              <a:solidFill>
                <a:srgbClr val="000000"/>
              </a:solidFill>
            </a:endParaRPr>
          </a:p>
        </p:txBody>
      </p:sp>
      <p:sp>
        <p:nvSpPr>
          <p:cNvPr id="3" name="TextBox 2">
            <a:extLst>
              <a:ext uri="{FF2B5EF4-FFF2-40B4-BE49-F238E27FC236}">
                <a16:creationId xmlns:a16="http://schemas.microsoft.com/office/drawing/2014/main" id="{B0BC29D6-92D8-DCA1-339A-51E659C6224F}"/>
              </a:ext>
            </a:extLst>
          </p:cNvPr>
          <p:cNvSpPr txBox="1"/>
          <p:nvPr/>
        </p:nvSpPr>
        <p:spPr>
          <a:xfrm>
            <a:off x="943275" y="3814631"/>
            <a:ext cx="6535556" cy="707886"/>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4000" dirty="0">
                <a:solidFill>
                  <a:srgbClr val="FFFFFF"/>
                </a:solidFill>
              </a:rPr>
              <a:t>Food related items . . .</a:t>
            </a:r>
            <a:endParaRPr kumimoji="0" lang="en-US" sz="4000" b="0" i="0" u="none" strike="noStrike" kern="1200" cap="none" spc="0" normalizeH="0" baseline="0" noProof="0" dirty="0">
              <a:ln>
                <a:noFill/>
              </a:ln>
              <a:solidFill>
                <a:srgbClr val="FFFFFF"/>
              </a:solidFill>
              <a:effectLst/>
              <a:uLnTx/>
              <a:uFillTx/>
              <a:latin typeface="Arial" pitchFamily="34" charset="0"/>
              <a:ea typeface="+mn-ea"/>
              <a:cs typeface="+mn-cs"/>
            </a:endParaRPr>
          </a:p>
        </p:txBody>
      </p:sp>
    </p:spTree>
    <p:extLst>
      <p:ext uri="{BB962C8B-B14F-4D97-AF65-F5344CB8AC3E}">
        <p14:creationId xmlns:p14="http://schemas.microsoft.com/office/powerpoint/2010/main" val="1134493833"/>
      </p:ext>
    </p:extLst>
  </p:cSld>
  <p:clrMapOvr>
    <a:masterClrMapping/>
  </p:clrMapOvr>
  <p:transition/>
</p:sld>
</file>

<file path=ppt/slides/slide94.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pic>
        <p:nvPicPr>
          <p:cNvPr id="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1757" y="396240"/>
            <a:ext cx="6880485" cy="594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p:cNvSpPr/>
          <p:nvPr/>
        </p:nvSpPr>
        <p:spPr>
          <a:xfrm>
            <a:off x="2287518" y="96458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 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7" name="Text Box 2"/>
          <p:cNvSpPr txBox="1">
            <a:spLocks noChangeArrowheads="1"/>
          </p:cNvSpPr>
          <p:nvPr/>
        </p:nvSpPr>
        <p:spPr bwMode="auto">
          <a:xfrm>
            <a:off x="3053125" y="6534785"/>
            <a:ext cx="3010761"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4"/>
              </a:rPr>
              <a:t>http://www.pbs.org/wgbh/nova/body/science-picky-eaters.html</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sp>
        <p:nvSpPr>
          <p:cNvPr id="3" name="AutoShape 8">
            <a:extLst>
              <a:ext uri="{FF2B5EF4-FFF2-40B4-BE49-F238E27FC236}">
                <a16:creationId xmlns:a16="http://schemas.microsoft.com/office/drawing/2014/main" id="{433B072B-58C6-259B-9F2E-B654126DE8B6}"/>
              </a:ext>
            </a:extLst>
          </p:cNvPr>
          <p:cNvSpPr>
            <a:spLocks noChangeArrowheads="1"/>
          </p:cNvSpPr>
          <p:nvPr/>
        </p:nvSpPr>
        <p:spPr bwMode="auto">
          <a:xfrm rot="6880082">
            <a:off x="7707207" y="15890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96449338"/>
      </p:ext>
    </p:extLst>
  </p:cSld>
  <p:clrMapOvr>
    <a:masterClrMapping/>
  </p:clrMapOvr>
  <p:transition/>
</p:sld>
</file>

<file path=ppt/slides/slide9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24962" name="Rectangle 3"/>
          <p:cNvSpPr>
            <a:spLocks noChangeArrowheads="1"/>
          </p:cNvSpPr>
          <p:nvPr/>
        </p:nvSpPr>
        <p:spPr bwMode="auto">
          <a:xfrm>
            <a:off x="1247492" y="6527211"/>
            <a:ext cx="6678304" cy="276999"/>
          </a:xfrm>
          <a:prstGeom prst="rect">
            <a:avLst/>
          </a:prstGeom>
          <a:noFill/>
          <a:ln w="9525">
            <a:noFill/>
            <a:miter lim="800000"/>
            <a:headEnd/>
            <a:tailEnd/>
          </a:ln>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Arial" charset="0"/>
                <a:hlinkClick r:id="rId2"/>
              </a:rPr>
              <a:t>https://news.illinoisstate.edu/2021/04/social-media-effects-on-body-image-and-eating-disorders/</a:t>
            </a:r>
            <a:endParaRPr kumimoji="0" lang="en-US" sz="1200" b="0" i="0" u="none" strike="noStrike" kern="1200" cap="none" spc="0" normalizeH="0" baseline="0" noProof="0" dirty="0">
              <a:ln>
                <a:noFill/>
              </a:ln>
              <a:solidFill>
                <a:srgbClr val="000000"/>
              </a:solidFill>
              <a:effectLst/>
              <a:uLnTx/>
              <a:uFillTx/>
              <a:latin typeface="Arial" charset="0"/>
              <a:ea typeface="+mn-ea"/>
              <a:cs typeface="Arial" charset="0"/>
            </a:endParaRPr>
          </a:p>
        </p:txBody>
      </p:sp>
      <p:pic>
        <p:nvPicPr>
          <p:cNvPr id="7" name="Picture 6">
            <a:extLst>
              <a:ext uri="{FF2B5EF4-FFF2-40B4-BE49-F238E27FC236}">
                <a16:creationId xmlns:a16="http://schemas.microsoft.com/office/drawing/2014/main" id="{A9C6C208-E4C9-4EB9-9107-0C187450898D}"/>
              </a:ext>
            </a:extLst>
          </p:cNvPr>
          <p:cNvPicPr>
            <a:picLocks noChangeAspect="1"/>
          </p:cNvPicPr>
          <p:nvPr/>
        </p:nvPicPr>
        <p:blipFill>
          <a:blip r:embed="rId3"/>
          <a:stretch>
            <a:fillRect/>
          </a:stretch>
        </p:blipFill>
        <p:spPr>
          <a:xfrm>
            <a:off x="1028832" y="457200"/>
            <a:ext cx="7079763" cy="5943600"/>
          </a:xfrm>
          <a:prstGeom prst="rect">
            <a:avLst/>
          </a:prstGeom>
        </p:spPr>
      </p:pic>
      <p:sp>
        <p:nvSpPr>
          <p:cNvPr id="10" name="TextBox 9">
            <a:extLst>
              <a:ext uri="{FF2B5EF4-FFF2-40B4-BE49-F238E27FC236}">
                <a16:creationId xmlns:a16="http://schemas.microsoft.com/office/drawing/2014/main" id="{3F30597A-CF15-40B3-B3FE-F28B968F149E}"/>
              </a:ext>
            </a:extLst>
          </p:cNvPr>
          <p:cNvSpPr txBox="1"/>
          <p:nvPr/>
        </p:nvSpPr>
        <p:spPr>
          <a:xfrm>
            <a:off x="927343" y="958876"/>
            <a:ext cx="2209800" cy="369332"/>
          </a:xfrm>
          <a:prstGeom prst="rect">
            <a:avLst/>
          </a:prstGeom>
          <a:solidFill>
            <a:schemeClr val="bg1"/>
          </a:solid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rial" charset="0"/>
                <a:ea typeface="+mn-ea"/>
                <a:cs typeface="+mn-cs"/>
              </a:rPr>
              <a:t>20 October 2021</a:t>
            </a:r>
          </a:p>
        </p:txBody>
      </p:sp>
      <p:pic>
        <p:nvPicPr>
          <p:cNvPr id="11" name="Picture 10" descr="A black and white logo&#10;&#10;Description automatically generated with low confidence">
            <a:extLst>
              <a:ext uri="{FF2B5EF4-FFF2-40B4-BE49-F238E27FC236}">
                <a16:creationId xmlns:a16="http://schemas.microsoft.com/office/drawing/2014/main" id="{A3C462D5-39F5-4238-A40D-C8017CD62B04}"/>
              </a:ext>
            </a:extLst>
          </p:cNvPr>
          <p:cNvPicPr>
            <a:picLocks noChangeAspect="1"/>
          </p:cNvPicPr>
          <p:nvPr/>
        </p:nvPicPr>
        <p:blipFill>
          <a:blip r:embed="rId4"/>
          <a:stretch>
            <a:fillRect/>
          </a:stretch>
        </p:blipFill>
        <p:spPr>
          <a:xfrm>
            <a:off x="977900" y="457200"/>
            <a:ext cx="2159111" cy="514376"/>
          </a:xfrm>
          <a:prstGeom prst="rect">
            <a:avLst/>
          </a:prstGeom>
        </p:spPr>
      </p:pic>
      <p:sp>
        <p:nvSpPr>
          <p:cNvPr id="6" name="Rectangle 5">
            <a:extLst>
              <a:ext uri="{FF2B5EF4-FFF2-40B4-BE49-F238E27FC236}">
                <a16:creationId xmlns:a16="http://schemas.microsoft.com/office/drawing/2014/main" id="{1F505FC6-C8B4-4948-BB48-ACED93A1974F}"/>
              </a:ext>
            </a:extLst>
          </p:cNvPr>
          <p:cNvSpPr/>
          <p:nvPr/>
        </p:nvSpPr>
        <p:spPr>
          <a:xfrm>
            <a:off x="2297955" y="3429000"/>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AutoShape 8">
            <a:extLst>
              <a:ext uri="{FF2B5EF4-FFF2-40B4-BE49-F238E27FC236}">
                <a16:creationId xmlns:a16="http://schemas.microsoft.com/office/drawing/2014/main" id="{125405CF-8C08-04B6-0F91-0F3B025F0EC0}"/>
              </a:ext>
            </a:extLst>
          </p:cNvPr>
          <p:cNvSpPr>
            <a:spLocks noChangeArrowheads="1"/>
          </p:cNvSpPr>
          <p:nvPr/>
        </p:nvSpPr>
        <p:spPr bwMode="auto">
          <a:xfrm rot="4197302">
            <a:off x="7453207" y="36083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66703869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showMasterSp="0">
  <p:cSld>
    <p:bg>
      <p:bgPr>
        <a:solidFill>
          <a:srgbClr val="CEC2C4"/>
        </a:solidFill>
        <a:effectLst/>
      </p:bgPr>
    </p:bg>
    <p:spTree>
      <p:nvGrpSpPr>
        <p:cNvPr id="1" name=""/>
        <p:cNvGrpSpPr/>
        <p:nvPr/>
      </p:nvGrpSpPr>
      <p:grpSpPr>
        <a:xfrm>
          <a:off x="0" y="0"/>
          <a:ext cx="0" cy="0"/>
          <a:chOff x="0" y="0"/>
          <a:chExt cx="0" cy="0"/>
        </a:xfrm>
      </p:grpSpPr>
      <p:sp>
        <p:nvSpPr>
          <p:cNvPr id="559108" name="Rectangle 6"/>
          <p:cNvSpPr>
            <a:spLocks noChangeArrowheads="1"/>
          </p:cNvSpPr>
          <p:nvPr/>
        </p:nvSpPr>
        <p:spPr bwMode="auto">
          <a:xfrm>
            <a:off x="6629400" y="1763714"/>
            <a:ext cx="1556836" cy="369332"/>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000000"/>
                </a:solidFill>
                <a:effectLst/>
                <a:uLnTx/>
                <a:uFillTx/>
                <a:latin typeface="Arial" charset="0"/>
                <a:ea typeface="+mn-ea"/>
                <a:cs typeface="+mn-cs"/>
              </a:rPr>
              <a:t>July 19, 2009</a:t>
            </a:r>
          </a:p>
        </p:txBody>
      </p:sp>
      <p:sp>
        <p:nvSpPr>
          <p:cNvPr id="7" name="Text Box 2"/>
          <p:cNvSpPr txBox="1">
            <a:spLocks noChangeArrowheads="1"/>
          </p:cNvSpPr>
          <p:nvPr/>
        </p:nvSpPr>
        <p:spPr bwMode="auto">
          <a:xfrm>
            <a:off x="3453074" y="6534785"/>
            <a:ext cx="2210863" cy="215444"/>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charset="0"/>
                <a:ea typeface="+mn-ea"/>
                <a:cs typeface="+mn-cs"/>
                <a:hlinkClick r:id="rId3"/>
              </a:rPr>
              <a:t>https://www.bbc.com/news/health-44520122</a:t>
            </a:r>
            <a:endParaRPr kumimoji="0" lang="en-US" sz="800" b="0" i="0" u="none" strike="noStrike" kern="1200" cap="none" spc="0" normalizeH="0" baseline="0" noProof="0" dirty="0">
              <a:ln>
                <a:noFill/>
              </a:ln>
              <a:solidFill>
                <a:srgbClr val="000000"/>
              </a:solidFill>
              <a:effectLst/>
              <a:uLnTx/>
              <a:uFillTx/>
              <a:latin typeface="Arial" charset="0"/>
              <a:ea typeface="+mn-ea"/>
              <a:cs typeface="+mn-cs"/>
            </a:endParaRPr>
          </a:p>
        </p:txBody>
      </p:sp>
      <p:pic>
        <p:nvPicPr>
          <p:cNvPr id="3" name="Picture 2">
            <a:extLst>
              <a:ext uri="{FF2B5EF4-FFF2-40B4-BE49-F238E27FC236}">
                <a16:creationId xmlns:a16="http://schemas.microsoft.com/office/drawing/2014/main" id="{C85F0315-949B-4C76-260D-49F85DC48135}"/>
              </a:ext>
            </a:extLst>
          </p:cNvPr>
          <p:cNvPicPr>
            <a:picLocks noChangeAspect="1"/>
          </p:cNvPicPr>
          <p:nvPr/>
        </p:nvPicPr>
        <p:blipFill>
          <a:blip r:embed="rId4"/>
          <a:stretch>
            <a:fillRect/>
          </a:stretch>
        </p:blipFill>
        <p:spPr>
          <a:xfrm>
            <a:off x="0" y="857250"/>
            <a:ext cx="9144000" cy="5143500"/>
          </a:xfrm>
          <a:prstGeom prst="rect">
            <a:avLst/>
          </a:prstGeom>
        </p:spPr>
      </p:pic>
      <p:sp>
        <p:nvSpPr>
          <p:cNvPr id="5" name="TextBox 4">
            <a:extLst>
              <a:ext uri="{FF2B5EF4-FFF2-40B4-BE49-F238E27FC236}">
                <a16:creationId xmlns:a16="http://schemas.microsoft.com/office/drawing/2014/main" id="{2342FF6C-64CC-662C-52F3-55F7A4A9DEBB}"/>
              </a:ext>
            </a:extLst>
          </p:cNvPr>
          <p:cNvSpPr txBox="1"/>
          <p:nvPr/>
        </p:nvSpPr>
        <p:spPr>
          <a:xfrm>
            <a:off x="697835" y="3021168"/>
            <a:ext cx="7757912" cy="2800767"/>
          </a:xfrm>
          <a:prstGeom prst="rect">
            <a:avLst/>
          </a:prstGeom>
          <a:noFill/>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But . .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emotional eating is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'learned by children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Arial" pitchFamily="34" charset="0"/>
                <a:ea typeface="+mn-ea"/>
                <a:cs typeface="+mn-cs"/>
              </a:rPr>
              <a:t>not inherited</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9" name="TextBox 8">
            <a:extLst>
              <a:ext uri="{FF2B5EF4-FFF2-40B4-BE49-F238E27FC236}">
                <a16:creationId xmlns:a16="http://schemas.microsoft.com/office/drawing/2014/main" id="{E4160977-D27D-C1C3-A5EE-7EB63FF00B0F}"/>
              </a:ext>
            </a:extLst>
          </p:cNvPr>
          <p:cNvSpPr txBox="1"/>
          <p:nvPr/>
        </p:nvSpPr>
        <p:spPr>
          <a:xfrm>
            <a:off x="774834" y="1254310"/>
            <a:ext cx="1698859" cy="369332"/>
          </a:xfrm>
          <a:prstGeom prst="rect">
            <a:avLst/>
          </a:prstGeom>
          <a:noFill/>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itchFamily="34" charset="0"/>
                <a:ea typeface="+mn-ea"/>
                <a:cs typeface="+mn-cs"/>
              </a:rPr>
              <a:t>18 June 2018</a:t>
            </a:r>
          </a:p>
        </p:txBody>
      </p:sp>
      <p:pic>
        <p:nvPicPr>
          <p:cNvPr id="11" name="Picture 10">
            <a:extLst>
              <a:ext uri="{FF2B5EF4-FFF2-40B4-BE49-F238E27FC236}">
                <a16:creationId xmlns:a16="http://schemas.microsoft.com/office/drawing/2014/main" id="{D2B92700-D136-5632-0AA1-F93ABC7E28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67" y="631436"/>
            <a:ext cx="1270000" cy="609600"/>
          </a:xfrm>
          <a:prstGeom prst="rect">
            <a:avLst/>
          </a:prstGeom>
        </p:spPr>
      </p:pic>
    </p:spTree>
    <p:extLst>
      <p:ext uri="{BB962C8B-B14F-4D97-AF65-F5344CB8AC3E}">
        <p14:creationId xmlns:p14="http://schemas.microsoft.com/office/powerpoint/2010/main" val="1241659390"/>
      </p:ext>
    </p:extLst>
  </p:cSld>
  <p:clrMapOvr>
    <a:masterClrMapping/>
  </p:clrMapOvr>
  <p:transition/>
</p:sld>
</file>

<file path=ppt/slides/slide97.xml><?xml version="1.0" encoding="utf-8"?>
<p:sld xmlns:a="http://schemas.openxmlformats.org/drawingml/2006/main" xmlns:r="http://schemas.openxmlformats.org/officeDocument/2006/relationships" xmlns:p="http://schemas.openxmlformats.org/presentationml/2006/main" showMasterSp="0">
  <p:cSld>
    <p:bg>
      <p:bgPr>
        <a:solidFill>
          <a:srgbClr val="0C0600"/>
        </a:solidFill>
        <a:effectLst/>
      </p:bgPr>
    </p:bg>
    <p:spTree>
      <p:nvGrpSpPr>
        <p:cNvPr id="1" name=""/>
        <p:cNvGrpSpPr/>
        <p:nvPr/>
      </p:nvGrpSpPr>
      <p:grpSpPr>
        <a:xfrm>
          <a:off x="0" y="0"/>
          <a:ext cx="0" cy="0"/>
          <a:chOff x="0" y="0"/>
          <a:chExt cx="0" cy="0"/>
        </a:xfrm>
      </p:grpSpPr>
      <p:sp>
        <p:nvSpPr>
          <p:cNvPr id="76802" name="Text Box 2"/>
          <p:cNvSpPr txBox="1">
            <a:spLocks noChangeArrowheads="1"/>
          </p:cNvSpPr>
          <p:nvPr/>
        </p:nvSpPr>
        <p:spPr bwMode="auto">
          <a:xfrm>
            <a:off x="2579465" y="6400800"/>
            <a:ext cx="3953326" cy="215444"/>
          </a:xfrm>
          <a:prstGeom prst="rect">
            <a:avLst/>
          </a:prstGeom>
          <a:noFill/>
          <a:ln w="952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charset="0"/>
                <a:ea typeface="+mn-ea"/>
                <a:cs typeface="+mn-cs"/>
                <a:hlinkClick r:id="rId3"/>
              </a:rPr>
              <a:t>http://www.forbes.com/lifestyle/health/feeds/hscout/2006/03/07/hscout531389.html</a:t>
            </a:r>
            <a:endParaRPr kumimoji="0" lang="en-US" sz="800" b="0" i="0" u="none" strike="noStrike" kern="1200" cap="none" spc="0" normalizeH="0" baseline="0" noProof="0" dirty="0">
              <a:ln>
                <a:noFill/>
              </a:ln>
              <a:solidFill>
                <a:srgbClr val="FFFFFF"/>
              </a:solidFill>
              <a:effectLst/>
              <a:uLnTx/>
              <a:uFillTx/>
              <a:latin typeface="Arial" charset="0"/>
              <a:ea typeface="+mn-ea"/>
              <a:cs typeface="+mn-cs"/>
            </a:endParaRPr>
          </a:p>
        </p:txBody>
      </p:sp>
      <p:pic>
        <p:nvPicPr>
          <p:cNvPr id="76803" name="Picture 3"/>
          <p:cNvPicPr>
            <a:picLocks noChangeAspect="1" noChangeArrowheads="1"/>
          </p:cNvPicPr>
          <p:nvPr/>
        </p:nvPicPr>
        <p:blipFill>
          <a:blip r:embed="rId4" cstate="print"/>
          <a:srcRect/>
          <a:stretch>
            <a:fillRect/>
          </a:stretch>
        </p:blipFill>
        <p:spPr bwMode="auto">
          <a:xfrm>
            <a:off x="685800" y="330200"/>
            <a:ext cx="7772400" cy="5829300"/>
          </a:xfrm>
          <a:prstGeom prst="rect">
            <a:avLst/>
          </a:prstGeom>
          <a:noFill/>
          <a:ln w="9525">
            <a:noFill/>
            <a:miter lim="800000"/>
            <a:headEnd/>
            <a:tailEnd/>
          </a:ln>
        </p:spPr>
      </p:pic>
      <p:sp>
        <p:nvSpPr>
          <p:cNvPr id="4" name="Rectangle 3"/>
          <p:cNvSpPr/>
          <p:nvPr/>
        </p:nvSpPr>
        <p:spPr>
          <a:xfrm>
            <a:off x="2275752" y="3890664"/>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2" name="Freeform 1"/>
          <p:cNvSpPr/>
          <p:nvPr/>
        </p:nvSpPr>
        <p:spPr bwMode="auto">
          <a:xfrm>
            <a:off x="667657" y="435429"/>
            <a:ext cx="3019797" cy="929771"/>
          </a:xfrm>
          <a:custGeom>
            <a:avLst/>
            <a:gdLst>
              <a:gd name="connsiteX0" fmla="*/ 711200 w 3019797"/>
              <a:gd name="connsiteY0" fmla="*/ 885371 h 929771"/>
              <a:gd name="connsiteX1" fmla="*/ 783772 w 3019797"/>
              <a:gd name="connsiteY1" fmla="*/ 856342 h 929771"/>
              <a:gd name="connsiteX2" fmla="*/ 1248229 w 3019797"/>
              <a:gd name="connsiteY2" fmla="*/ 899885 h 929771"/>
              <a:gd name="connsiteX3" fmla="*/ 1901372 w 3019797"/>
              <a:gd name="connsiteY3" fmla="*/ 885371 h 929771"/>
              <a:gd name="connsiteX4" fmla="*/ 2061029 w 3019797"/>
              <a:gd name="connsiteY4" fmla="*/ 856342 h 929771"/>
              <a:gd name="connsiteX5" fmla="*/ 2162629 w 3019797"/>
              <a:gd name="connsiteY5" fmla="*/ 841828 h 929771"/>
              <a:gd name="connsiteX6" fmla="*/ 2235200 w 3019797"/>
              <a:gd name="connsiteY6" fmla="*/ 827314 h 929771"/>
              <a:gd name="connsiteX7" fmla="*/ 2293257 w 3019797"/>
              <a:gd name="connsiteY7" fmla="*/ 812800 h 929771"/>
              <a:gd name="connsiteX8" fmla="*/ 2452914 w 3019797"/>
              <a:gd name="connsiteY8" fmla="*/ 798285 h 929771"/>
              <a:gd name="connsiteX9" fmla="*/ 2496457 w 3019797"/>
              <a:gd name="connsiteY9" fmla="*/ 783771 h 929771"/>
              <a:gd name="connsiteX10" fmla="*/ 2656114 w 3019797"/>
              <a:gd name="connsiteY10" fmla="*/ 754742 h 929771"/>
              <a:gd name="connsiteX11" fmla="*/ 2743200 w 3019797"/>
              <a:gd name="connsiteY11" fmla="*/ 725714 h 929771"/>
              <a:gd name="connsiteX12" fmla="*/ 2801257 w 3019797"/>
              <a:gd name="connsiteY12" fmla="*/ 682171 h 929771"/>
              <a:gd name="connsiteX13" fmla="*/ 2844800 w 3019797"/>
              <a:gd name="connsiteY13" fmla="*/ 653142 h 929771"/>
              <a:gd name="connsiteX14" fmla="*/ 2931886 w 3019797"/>
              <a:gd name="connsiteY14" fmla="*/ 580571 h 929771"/>
              <a:gd name="connsiteX15" fmla="*/ 2989943 w 3019797"/>
              <a:gd name="connsiteY15" fmla="*/ 435428 h 929771"/>
              <a:gd name="connsiteX16" fmla="*/ 3004457 w 3019797"/>
              <a:gd name="connsiteY16" fmla="*/ 362857 h 929771"/>
              <a:gd name="connsiteX17" fmla="*/ 2989943 w 3019797"/>
              <a:gd name="connsiteY17" fmla="*/ 232228 h 929771"/>
              <a:gd name="connsiteX18" fmla="*/ 2946400 w 3019797"/>
              <a:gd name="connsiteY18" fmla="*/ 217714 h 929771"/>
              <a:gd name="connsiteX19" fmla="*/ 2902857 w 3019797"/>
              <a:gd name="connsiteY19" fmla="*/ 188685 h 929771"/>
              <a:gd name="connsiteX20" fmla="*/ 2859314 w 3019797"/>
              <a:gd name="connsiteY20" fmla="*/ 174171 h 929771"/>
              <a:gd name="connsiteX21" fmla="*/ 2685143 w 3019797"/>
              <a:gd name="connsiteY21" fmla="*/ 145142 h 929771"/>
              <a:gd name="connsiteX22" fmla="*/ 2510972 w 3019797"/>
              <a:gd name="connsiteY22" fmla="*/ 116114 h 929771"/>
              <a:gd name="connsiteX23" fmla="*/ 2235200 w 3019797"/>
              <a:gd name="connsiteY23" fmla="*/ 101600 h 929771"/>
              <a:gd name="connsiteX24" fmla="*/ 2046514 w 3019797"/>
              <a:gd name="connsiteY24" fmla="*/ 72571 h 929771"/>
              <a:gd name="connsiteX25" fmla="*/ 1973943 w 3019797"/>
              <a:gd name="connsiteY25" fmla="*/ 58057 h 929771"/>
              <a:gd name="connsiteX26" fmla="*/ 1843314 w 3019797"/>
              <a:gd name="connsiteY26" fmla="*/ 43542 h 929771"/>
              <a:gd name="connsiteX27" fmla="*/ 1770743 w 3019797"/>
              <a:gd name="connsiteY27" fmla="*/ 29028 h 929771"/>
              <a:gd name="connsiteX28" fmla="*/ 1625600 w 3019797"/>
              <a:gd name="connsiteY28" fmla="*/ 14514 h 929771"/>
              <a:gd name="connsiteX29" fmla="*/ 1509486 w 3019797"/>
              <a:gd name="connsiteY29" fmla="*/ 0 h 929771"/>
              <a:gd name="connsiteX30" fmla="*/ 1233714 w 3019797"/>
              <a:gd name="connsiteY30" fmla="*/ 14514 h 929771"/>
              <a:gd name="connsiteX31" fmla="*/ 1117600 w 3019797"/>
              <a:gd name="connsiteY31" fmla="*/ 43542 h 929771"/>
              <a:gd name="connsiteX32" fmla="*/ 914400 w 3019797"/>
              <a:gd name="connsiteY32" fmla="*/ 72571 h 929771"/>
              <a:gd name="connsiteX33" fmla="*/ 696686 w 3019797"/>
              <a:gd name="connsiteY33" fmla="*/ 101600 h 929771"/>
              <a:gd name="connsiteX34" fmla="*/ 609600 w 3019797"/>
              <a:gd name="connsiteY34" fmla="*/ 116114 h 929771"/>
              <a:gd name="connsiteX35" fmla="*/ 478972 w 3019797"/>
              <a:gd name="connsiteY35" fmla="*/ 130628 h 929771"/>
              <a:gd name="connsiteX36" fmla="*/ 275772 w 3019797"/>
              <a:gd name="connsiteY36" fmla="*/ 159657 h 929771"/>
              <a:gd name="connsiteX37" fmla="*/ 87086 w 3019797"/>
              <a:gd name="connsiteY37" fmla="*/ 174171 h 929771"/>
              <a:gd name="connsiteX38" fmla="*/ 43543 w 3019797"/>
              <a:gd name="connsiteY38" fmla="*/ 188685 h 929771"/>
              <a:gd name="connsiteX39" fmla="*/ 0 w 3019797"/>
              <a:gd name="connsiteY39" fmla="*/ 275771 h 929771"/>
              <a:gd name="connsiteX40" fmla="*/ 29029 w 3019797"/>
              <a:gd name="connsiteY40" fmla="*/ 653142 h 929771"/>
              <a:gd name="connsiteX41" fmla="*/ 58057 w 3019797"/>
              <a:gd name="connsiteY41" fmla="*/ 798285 h 929771"/>
              <a:gd name="connsiteX42" fmla="*/ 43543 w 3019797"/>
              <a:gd name="connsiteY42" fmla="*/ 899885 h 929771"/>
              <a:gd name="connsiteX43" fmla="*/ 101600 w 3019797"/>
              <a:gd name="connsiteY43" fmla="*/ 928914 h 929771"/>
              <a:gd name="connsiteX44" fmla="*/ 420914 w 3019797"/>
              <a:gd name="connsiteY44" fmla="*/ 914400 h 929771"/>
              <a:gd name="connsiteX45" fmla="*/ 754743 w 3019797"/>
              <a:gd name="connsiteY45" fmla="*/ 885371 h 929771"/>
              <a:gd name="connsiteX46" fmla="*/ 870857 w 3019797"/>
              <a:gd name="connsiteY46" fmla="*/ 856342 h 929771"/>
              <a:gd name="connsiteX47" fmla="*/ 943429 w 3019797"/>
              <a:gd name="connsiteY47" fmla="*/ 856342 h 9297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3019797" h="929771">
                <a:moveTo>
                  <a:pt x="711200" y="885371"/>
                </a:moveTo>
                <a:cubicBezTo>
                  <a:pt x="735391" y="875695"/>
                  <a:pt x="757740" y="857427"/>
                  <a:pt x="783772" y="856342"/>
                </a:cubicBezTo>
                <a:cubicBezTo>
                  <a:pt x="941547" y="849768"/>
                  <a:pt x="1094213" y="874216"/>
                  <a:pt x="1248229" y="899885"/>
                </a:cubicBezTo>
                <a:lnTo>
                  <a:pt x="1901372" y="885371"/>
                </a:lnTo>
                <a:cubicBezTo>
                  <a:pt x="2008791" y="881240"/>
                  <a:pt x="1977905" y="871456"/>
                  <a:pt x="2061029" y="856342"/>
                </a:cubicBezTo>
                <a:cubicBezTo>
                  <a:pt x="2094688" y="850222"/>
                  <a:pt x="2128884" y="847452"/>
                  <a:pt x="2162629" y="841828"/>
                </a:cubicBezTo>
                <a:cubicBezTo>
                  <a:pt x="2186963" y="837772"/>
                  <a:pt x="2211118" y="832665"/>
                  <a:pt x="2235200" y="827314"/>
                </a:cubicBezTo>
                <a:cubicBezTo>
                  <a:pt x="2254673" y="822987"/>
                  <a:pt x="2273484" y="815436"/>
                  <a:pt x="2293257" y="812800"/>
                </a:cubicBezTo>
                <a:cubicBezTo>
                  <a:pt x="2346227" y="805737"/>
                  <a:pt x="2399695" y="803123"/>
                  <a:pt x="2452914" y="798285"/>
                </a:cubicBezTo>
                <a:cubicBezTo>
                  <a:pt x="2467428" y="793447"/>
                  <a:pt x="2481455" y="786771"/>
                  <a:pt x="2496457" y="783771"/>
                </a:cubicBezTo>
                <a:cubicBezTo>
                  <a:pt x="2608921" y="761279"/>
                  <a:pt x="2570048" y="780562"/>
                  <a:pt x="2656114" y="754742"/>
                </a:cubicBezTo>
                <a:cubicBezTo>
                  <a:pt x="2685422" y="745949"/>
                  <a:pt x="2743200" y="725714"/>
                  <a:pt x="2743200" y="725714"/>
                </a:cubicBezTo>
                <a:cubicBezTo>
                  <a:pt x="2762552" y="711200"/>
                  <a:pt x="2781572" y="696231"/>
                  <a:pt x="2801257" y="682171"/>
                </a:cubicBezTo>
                <a:cubicBezTo>
                  <a:pt x="2815452" y="672032"/>
                  <a:pt x="2831399" y="664309"/>
                  <a:pt x="2844800" y="653142"/>
                </a:cubicBezTo>
                <a:cubicBezTo>
                  <a:pt x="2956556" y="560013"/>
                  <a:pt x="2823776" y="652645"/>
                  <a:pt x="2931886" y="580571"/>
                </a:cubicBezTo>
                <a:cubicBezTo>
                  <a:pt x="2967756" y="472959"/>
                  <a:pt x="2947230" y="520853"/>
                  <a:pt x="2989943" y="435428"/>
                </a:cubicBezTo>
                <a:cubicBezTo>
                  <a:pt x="2994781" y="411238"/>
                  <a:pt x="3000044" y="387128"/>
                  <a:pt x="3004457" y="362857"/>
                </a:cubicBezTo>
                <a:cubicBezTo>
                  <a:pt x="3014717" y="306425"/>
                  <a:pt x="3039518" y="271888"/>
                  <a:pt x="2989943" y="232228"/>
                </a:cubicBezTo>
                <a:cubicBezTo>
                  <a:pt x="2977996" y="222671"/>
                  <a:pt x="2960914" y="222552"/>
                  <a:pt x="2946400" y="217714"/>
                </a:cubicBezTo>
                <a:cubicBezTo>
                  <a:pt x="2931886" y="208038"/>
                  <a:pt x="2918459" y="196486"/>
                  <a:pt x="2902857" y="188685"/>
                </a:cubicBezTo>
                <a:cubicBezTo>
                  <a:pt x="2889173" y="181843"/>
                  <a:pt x="2874157" y="177882"/>
                  <a:pt x="2859314" y="174171"/>
                </a:cubicBezTo>
                <a:cubicBezTo>
                  <a:pt x="2790909" y="157070"/>
                  <a:pt x="2758867" y="157430"/>
                  <a:pt x="2685143" y="145142"/>
                </a:cubicBezTo>
                <a:cubicBezTo>
                  <a:pt x="2606380" y="132015"/>
                  <a:pt x="2599060" y="122890"/>
                  <a:pt x="2510972" y="116114"/>
                </a:cubicBezTo>
                <a:cubicBezTo>
                  <a:pt x="2419192" y="109054"/>
                  <a:pt x="2327124" y="106438"/>
                  <a:pt x="2235200" y="101600"/>
                </a:cubicBezTo>
                <a:cubicBezTo>
                  <a:pt x="2068824" y="68323"/>
                  <a:pt x="2274952" y="107715"/>
                  <a:pt x="2046514" y="72571"/>
                </a:cubicBezTo>
                <a:cubicBezTo>
                  <a:pt x="2022131" y="68820"/>
                  <a:pt x="1998364" y="61546"/>
                  <a:pt x="1973943" y="58057"/>
                </a:cubicBezTo>
                <a:cubicBezTo>
                  <a:pt x="1930572" y="51861"/>
                  <a:pt x="1886685" y="49738"/>
                  <a:pt x="1843314" y="43542"/>
                </a:cubicBezTo>
                <a:cubicBezTo>
                  <a:pt x="1818893" y="40053"/>
                  <a:pt x="1795196" y="32288"/>
                  <a:pt x="1770743" y="29028"/>
                </a:cubicBezTo>
                <a:cubicBezTo>
                  <a:pt x="1722547" y="22602"/>
                  <a:pt x="1673925" y="19883"/>
                  <a:pt x="1625600" y="14514"/>
                </a:cubicBezTo>
                <a:cubicBezTo>
                  <a:pt x="1586833" y="10207"/>
                  <a:pt x="1548191" y="4838"/>
                  <a:pt x="1509486" y="0"/>
                </a:cubicBezTo>
                <a:cubicBezTo>
                  <a:pt x="1417562" y="4838"/>
                  <a:pt x="1325447" y="6870"/>
                  <a:pt x="1233714" y="14514"/>
                </a:cubicBezTo>
                <a:cubicBezTo>
                  <a:pt x="1153475" y="21200"/>
                  <a:pt x="1179998" y="27942"/>
                  <a:pt x="1117600" y="43542"/>
                </a:cubicBezTo>
                <a:cubicBezTo>
                  <a:pt x="1043652" y="62029"/>
                  <a:pt x="995699" y="63538"/>
                  <a:pt x="914400" y="72571"/>
                </a:cubicBezTo>
                <a:cubicBezTo>
                  <a:pt x="809371" y="107580"/>
                  <a:pt x="909780" y="77923"/>
                  <a:pt x="696686" y="101600"/>
                </a:cubicBezTo>
                <a:cubicBezTo>
                  <a:pt x="667437" y="104850"/>
                  <a:pt x="638771" y="112225"/>
                  <a:pt x="609600" y="116114"/>
                </a:cubicBezTo>
                <a:cubicBezTo>
                  <a:pt x="566174" y="121904"/>
                  <a:pt x="522515" y="125790"/>
                  <a:pt x="478972" y="130628"/>
                </a:cubicBezTo>
                <a:cubicBezTo>
                  <a:pt x="386251" y="161534"/>
                  <a:pt x="445363" y="145524"/>
                  <a:pt x="275772" y="159657"/>
                </a:cubicBezTo>
                <a:lnTo>
                  <a:pt x="87086" y="174171"/>
                </a:lnTo>
                <a:cubicBezTo>
                  <a:pt x="72572" y="179009"/>
                  <a:pt x="55490" y="179128"/>
                  <a:pt x="43543" y="188685"/>
                </a:cubicBezTo>
                <a:cubicBezTo>
                  <a:pt x="17964" y="209148"/>
                  <a:pt x="9561" y="247086"/>
                  <a:pt x="0" y="275771"/>
                </a:cubicBezTo>
                <a:cubicBezTo>
                  <a:pt x="7238" y="406064"/>
                  <a:pt x="7917" y="526467"/>
                  <a:pt x="29029" y="653142"/>
                </a:cubicBezTo>
                <a:cubicBezTo>
                  <a:pt x="37140" y="701810"/>
                  <a:pt x="58057" y="798285"/>
                  <a:pt x="58057" y="798285"/>
                </a:cubicBezTo>
                <a:cubicBezTo>
                  <a:pt x="53219" y="832152"/>
                  <a:pt x="32725" y="867430"/>
                  <a:pt x="43543" y="899885"/>
                </a:cubicBezTo>
                <a:cubicBezTo>
                  <a:pt x="50385" y="920411"/>
                  <a:pt x="79979" y="928082"/>
                  <a:pt x="101600" y="928914"/>
                </a:cubicBezTo>
                <a:cubicBezTo>
                  <a:pt x="208069" y="933009"/>
                  <a:pt x="314602" y="921487"/>
                  <a:pt x="420914" y="914400"/>
                </a:cubicBezTo>
                <a:cubicBezTo>
                  <a:pt x="532363" y="906970"/>
                  <a:pt x="754743" y="885371"/>
                  <a:pt x="754743" y="885371"/>
                </a:cubicBezTo>
                <a:cubicBezTo>
                  <a:pt x="854276" y="852194"/>
                  <a:pt x="730739" y="891372"/>
                  <a:pt x="870857" y="856342"/>
                </a:cubicBezTo>
                <a:cubicBezTo>
                  <a:pt x="930641" y="841396"/>
                  <a:pt x="896489" y="832873"/>
                  <a:pt x="943429" y="856342"/>
                </a:cubicBezTo>
              </a:path>
            </a:pathLst>
          </a:custGeom>
          <a:noFill/>
          <a:ln w="76200" cap="flat" cmpd="sng" algn="ctr">
            <a:solidFill>
              <a:srgbClr val="FFC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30000" noProof="0">
              <a:ln>
                <a:noFill/>
              </a:ln>
              <a:solidFill>
                <a:srgbClr val="003300"/>
              </a:solidFill>
              <a:effectLst/>
              <a:uLnTx/>
              <a:uFillTx/>
              <a:latin typeface="Verdana" pitchFamily="34" charset="0"/>
              <a:ea typeface="+mn-ea"/>
              <a:cs typeface="+mn-cs"/>
            </a:endParaRPr>
          </a:p>
        </p:txBody>
      </p:sp>
      <p:sp>
        <p:nvSpPr>
          <p:cNvPr id="3" name="AutoShape 8">
            <a:extLst>
              <a:ext uri="{FF2B5EF4-FFF2-40B4-BE49-F238E27FC236}">
                <a16:creationId xmlns:a16="http://schemas.microsoft.com/office/drawing/2014/main" id="{8FC941E5-E786-D50C-90B6-8C2F031F6CD9}"/>
              </a:ext>
            </a:extLst>
          </p:cNvPr>
          <p:cNvSpPr>
            <a:spLocks noChangeArrowheads="1"/>
          </p:cNvSpPr>
          <p:nvPr/>
        </p:nvSpPr>
        <p:spPr bwMode="auto">
          <a:xfrm rot="7387120">
            <a:off x="3468777" y="5930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3908058284"/>
      </p:ext>
    </p:extLst>
  </p:cSld>
  <p:clrMapOvr>
    <a:masterClrMapping/>
  </p:clrMapOvr>
  <p:transition/>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0C0600"/>
        </a:solidFill>
        <a:effectLst/>
      </p:bgPr>
    </p:bg>
    <p:spTree>
      <p:nvGrpSpPr>
        <p:cNvPr id="1" name=""/>
        <p:cNvGrpSpPr/>
        <p:nvPr/>
      </p:nvGrpSpPr>
      <p:grpSpPr>
        <a:xfrm>
          <a:off x="0" y="0"/>
          <a:ext cx="0" cy="0"/>
          <a:chOff x="0" y="0"/>
          <a:chExt cx="0" cy="0"/>
        </a:xfrm>
      </p:grpSpPr>
      <p:sp>
        <p:nvSpPr>
          <p:cNvPr id="412674" name="Text Box 2"/>
          <p:cNvSpPr txBox="1">
            <a:spLocks noChangeArrowheads="1"/>
          </p:cNvSpPr>
          <p:nvPr/>
        </p:nvSpPr>
        <p:spPr bwMode="auto">
          <a:xfrm>
            <a:off x="3414672" y="6394010"/>
            <a:ext cx="2289409" cy="215444"/>
          </a:xfrm>
          <a:prstGeom prst="rect">
            <a:avLst/>
          </a:prstGeom>
          <a:noFill/>
          <a:ln w="9525">
            <a:noFill/>
            <a:miter lim="800000"/>
            <a:headEnd/>
            <a:tailEnd/>
          </a:ln>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sz="800" b="0" i="0" u="none" strike="noStrike" kern="1200" cap="none" spc="0" normalizeH="0" baseline="0" noProof="0" dirty="0">
                <a:ln>
                  <a:noFill/>
                </a:ln>
                <a:solidFill>
                  <a:srgbClr val="99CC00"/>
                </a:solidFill>
                <a:effectLst/>
                <a:uLnTx/>
                <a:uFillTx/>
                <a:latin typeface="Arial" charset="0"/>
                <a:ea typeface="+mn-ea"/>
                <a:cs typeface="+mn-cs"/>
                <a:hlinkClick r:id="rId2"/>
              </a:rPr>
              <a:t>http://news.bbc.co.uk/2/hi/health/7120564.stm</a:t>
            </a:r>
            <a:endParaRPr kumimoji="1" lang="en-US" sz="800" b="0" i="0" u="none" strike="noStrike" kern="1200" cap="none" spc="0" normalizeH="0" baseline="0" noProof="0" dirty="0">
              <a:ln>
                <a:noFill/>
              </a:ln>
              <a:solidFill>
                <a:srgbClr val="99CC00"/>
              </a:solidFill>
              <a:effectLst/>
              <a:uLnTx/>
              <a:uFillTx/>
              <a:latin typeface="Arial" charset="0"/>
              <a:ea typeface="+mn-ea"/>
              <a:cs typeface="+mn-cs"/>
            </a:endParaRPr>
          </a:p>
        </p:txBody>
      </p:sp>
      <p:pic>
        <p:nvPicPr>
          <p:cNvPr id="4098" name="Picture 2"/>
          <p:cNvPicPr>
            <a:picLocks noChangeAspect="1" noChangeArrowheads="1"/>
          </p:cNvPicPr>
          <p:nvPr/>
        </p:nvPicPr>
        <p:blipFill>
          <a:blip r:embed="rId3" cstate="print"/>
          <a:srcRect/>
          <a:stretch>
            <a:fillRect/>
          </a:stretch>
        </p:blipFill>
        <p:spPr bwMode="auto">
          <a:xfrm>
            <a:off x="682171" y="1146628"/>
            <a:ext cx="7772400" cy="4857750"/>
          </a:xfrm>
          <a:prstGeom prst="rect">
            <a:avLst/>
          </a:prstGeom>
          <a:noFill/>
          <a:ln w="9525">
            <a:noFill/>
            <a:miter lim="800000"/>
            <a:headEnd/>
            <a:tailEnd/>
          </a:ln>
        </p:spPr>
      </p:pic>
      <p:sp>
        <p:nvSpPr>
          <p:cNvPr id="2" name="AutoShape 8">
            <a:extLst>
              <a:ext uri="{FF2B5EF4-FFF2-40B4-BE49-F238E27FC236}">
                <a16:creationId xmlns:a16="http://schemas.microsoft.com/office/drawing/2014/main" id="{C5E1B582-5C49-4E61-7513-4361887D156E}"/>
              </a:ext>
            </a:extLst>
          </p:cNvPr>
          <p:cNvSpPr>
            <a:spLocks noChangeArrowheads="1"/>
          </p:cNvSpPr>
          <p:nvPr/>
        </p:nvSpPr>
        <p:spPr bwMode="auto">
          <a:xfrm rot="6693147">
            <a:off x="5576977" y="218058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1653621126"/>
      </p:ext>
    </p:extLst>
  </p:cSld>
  <p:clrMapOvr>
    <a:masterClrMapping/>
  </p:clrMapOvr>
  <p:transition/>
</p:sld>
</file>

<file path=ppt/slides/slide99.xml><?xml version="1.0" encoding="utf-8"?>
<p:sld xmlns:a="http://schemas.openxmlformats.org/drawingml/2006/main" xmlns:r="http://schemas.openxmlformats.org/officeDocument/2006/relationships" xmlns:p="http://schemas.openxmlformats.org/presentationml/2006/main" showMasterSp="0">
  <p:cSld>
    <p:bg>
      <p:bgPr>
        <a:solidFill>
          <a:srgbClr val="FFFFFF"/>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667655" y="157844"/>
            <a:ext cx="7810500" cy="6400800"/>
          </a:xfrm>
          <a:prstGeom prst="rect">
            <a:avLst/>
          </a:prstGeom>
        </p:spPr>
      </p:pic>
      <p:sp>
        <p:nvSpPr>
          <p:cNvPr id="10" name="Rectangle 6"/>
          <p:cNvSpPr>
            <a:spLocks noChangeArrowheads="1"/>
          </p:cNvSpPr>
          <p:nvPr/>
        </p:nvSpPr>
        <p:spPr bwMode="auto">
          <a:xfrm>
            <a:off x="7262717" y="1361353"/>
            <a:ext cx="1712328" cy="338554"/>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charset="0"/>
                <a:ea typeface="+mn-ea"/>
                <a:cs typeface="+mn-cs"/>
              </a:rPr>
              <a:t>24 January 2019</a:t>
            </a:r>
          </a:p>
        </p:txBody>
      </p:sp>
      <p:sp>
        <p:nvSpPr>
          <p:cNvPr id="11" name="Text Box 2"/>
          <p:cNvSpPr txBox="1">
            <a:spLocks noChangeArrowheads="1"/>
          </p:cNvSpPr>
          <p:nvPr/>
        </p:nvSpPr>
        <p:spPr bwMode="auto">
          <a:xfrm>
            <a:off x="511790" y="6534785"/>
            <a:ext cx="8093434" cy="276999"/>
          </a:xfrm>
          <a:prstGeom prst="rect">
            <a:avLst/>
          </a:prstGeom>
          <a:noFill/>
          <a:ln w="28575">
            <a:noFill/>
            <a:miter lim="800000"/>
            <a:headEnd/>
            <a:tailEnd/>
          </a:ln>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charset="0"/>
                <a:ea typeface="+mn-ea"/>
                <a:cs typeface="+mn-cs"/>
              </a:rPr>
              <a:t>https://www.theguardian.com/society/2019/jan/24/thinness-and-obesity-its-in-the-genes?CMP=Share_iOSApp_Other</a:t>
            </a:r>
          </a:p>
        </p:txBody>
      </p:sp>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71657" y="742526"/>
            <a:ext cx="1727200" cy="380201"/>
          </a:xfrm>
          <a:prstGeom prst="rect">
            <a:avLst/>
          </a:prstGeom>
        </p:spPr>
      </p:pic>
      <p:sp>
        <p:nvSpPr>
          <p:cNvPr id="6" name="Rectangle 5"/>
          <p:cNvSpPr/>
          <p:nvPr/>
        </p:nvSpPr>
        <p:spPr>
          <a:xfrm>
            <a:off x="2275752" y="5025403"/>
            <a:ext cx="4570482" cy="646331"/>
          </a:xfrm>
          <a:prstGeom prst="rect">
            <a:avLst/>
          </a:prstGeom>
          <a:solidFill>
            <a:srgbClr val="FFFFFF"/>
          </a:solidFill>
          <a:ln w="76200">
            <a:solidFill>
              <a:srgbClr val="FFC000"/>
            </a:solidFill>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“nature </a:t>
            </a:r>
            <a:r>
              <a:rPr kumimoji="0" lang="en-US" sz="3600" b="1" i="0" u="none" strike="noStrike" kern="1200" cap="none" spc="0" normalizeH="0" baseline="0" noProof="0" dirty="0">
                <a:ln>
                  <a:noFill/>
                </a:ln>
                <a:solidFill>
                  <a:srgbClr val="BADDE1"/>
                </a:solidFill>
                <a:effectLst/>
                <a:uLnTx/>
                <a:uFillTx/>
                <a:latin typeface="Arial" pitchFamily="34" charset="0"/>
                <a:ea typeface="+mn-ea"/>
                <a:cs typeface="+mn-cs"/>
              </a:rPr>
              <a:t>vs. nurture</a:t>
            </a:r>
            <a:r>
              <a:rPr kumimoji="0" lang="en-US" sz="3600" b="1" i="0" u="none" strike="noStrike" kern="1200" cap="none" spc="0" normalizeH="0" baseline="0" noProof="0" dirty="0">
                <a:ln>
                  <a:noFill/>
                </a:ln>
                <a:solidFill>
                  <a:srgbClr val="000000"/>
                </a:solidFill>
                <a:effectLst/>
                <a:uLnTx/>
                <a:uFillTx/>
                <a:latin typeface="Arial" pitchFamily="34" charset="0"/>
                <a:ea typeface="+mn-ea"/>
                <a:cs typeface="+mn-cs"/>
              </a:rPr>
              <a:t>”</a:t>
            </a:r>
          </a:p>
        </p:txBody>
      </p:sp>
      <p:sp>
        <p:nvSpPr>
          <p:cNvPr id="3" name="AutoShape 8">
            <a:extLst>
              <a:ext uri="{FF2B5EF4-FFF2-40B4-BE49-F238E27FC236}">
                <a16:creationId xmlns:a16="http://schemas.microsoft.com/office/drawing/2014/main" id="{754EE08A-6A04-D8D0-E6FC-7EF55092F915}"/>
              </a:ext>
            </a:extLst>
          </p:cNvPr>
          <p:cNvSpPr>
            <a:spLocks noChangeArrowheads="1"/>
          </p:cNvSpPr>
          <p:nvPr/>
        </p:nvSpPr>
        <p:spPr bwMode="auto">
          <a:xfrm rot="7705331">
            <a:off x="6907107" y="1169924"/>
            <a:ext cx="485775" cy="1828800"/>
          </a:xfrm>
          <a:prstGeom prst="downArrow">
            <a:avLst>
              <a:gd name="adj1" fmla="val 50000"/>
              <a:gd name="adj2" fmla="val 50245"/>
            </a:avLst>
          </a:prstGeom>
          <a:solidFill>
            <a:srgbClr val="FFCC00"/>
          </a:solidFill>
          <a:ln w="57150">
            <a:solidFill>
              <a:srgbClr val="FF0000"/>
            </a:solidFill>
            <a:miter lim="800000"/>
            <a:headEnd/>
            <a:tailEnd/>
          </a:ln>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sz="4800" b="0" i="1" u="none" strike="noStrike" kern="1200" cap="none" spc="0" normalizeH="0" baseline="0" noProof="0">
              <a:ln>
                <a:noFill/>
              </a:ln>
              <a:solidFill>
                <a:srgbClr val="FF0000"/>
              </a:solidFill>
              <a:effectLst/>
              <a:uLnTx/>
              <a:uFillTx/>
              <a:latin typeface="Arial" pitchFamily="34" charset="0"/>
              <a:ea typeface="+mn-ea"/>
              <a:cs typeface="+mn-cs"/>
            </a:endParaRPr>
          </a:p>
        </p:txBody>
      </p:sp>
    </p:spTree>
    <p:extLst>
      <p:ext uri="{BB962C8B-B14F-4D97-AF65-F5344CB8AC3E}">
        <p14:creationId xmlns:p14="http://schemas.microsoft.com/office/powerpoint/2010/main" val="2732080175"/>
      </p:ext>
    </p:extLst>
  </p:cSld>
  <p:clrMapOvr>
    <a:masterClrMapping/>
  </p:clrMapOvr>
  <p:transition/>
</p:sld>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51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52_Default Design">
  <a:themeElements>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5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5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5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5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5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5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5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5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5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2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3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24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0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1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7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8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E Master">
  <a:themeElements>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C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1.xml><?xml version="1.0" encoding="utf-8"?>
<a:theme xmlns:a="http://schemas.openxmlformats.org/drawingml/2006/main" name="3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000" b="0" i="0" u="none" strike="noStrike" cap="none" normalizeH="0" baseline="30000" smtClean="0">
            <a:ln>
              <a:noFill/>
            </a:ln>
            <a:solidFill>
              <a:schemeClr val="tx1"/>
            </a:solidFill>
            <a:effectLst/>
            <a:latin typeface="Verdana" pitchFamily="34"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5_Contemporary Portrait">
  <a:themeElements>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fontScheme name="1_Contemporary Portrait">
      <a:majorFont>
        <a:latin typeface="Arial Black"/>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0" i="1" u="none" strike="noStrike" cap="none" normalizeH="0" baseline="0" smtClean="0">
            <a:ln>
              <a:noFill/>
            </a:ln>
            <a:solidFill>
              <a:srgbClr val="FF0000"/>
            </a:solidFill>
            <a:effectLst/>
            <a:latin typeface="Arial" charset="0"/>
          </a:defRPr>
        </a:defPPr>
      </a:lstStyle>
    </a:lnDef>
  </a:objectDefaults>
  <a:extraClrSchemeLst>
    <a:extraClrScheme>
      <a:clrScheme name="1_Contemporary Portrait 1">
        <a:dk1>
          <a:srgbClr val="5E574E"/>
        </a:dk1>
        <a:lt1>
          <a:srgbClr val="FFFFCC"/>
        </a:lt1>
        <a:dk2>
          <a:srgbClr val="000000"/>
        </a:dk2>
        <a:lt2>
          <a:srgbClr val="FFCC00"/>
        </a:lt2>
        <a:accent1>
          <a:srgbClr val="CC9900"/>
        </a:accent1>
        <a:accent2>
          <a:srgbClr val="FF6600"/>
        </a:accent2>
        <a:accent3>
          <a:srgbClr val="AA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
      <a:clrScheme name="1_Contemporary Portrait 2">
        <a:dk1>
          <a:srgbClr val="000000"/>
        </a:dk1>
        <a:lt1>
          <a:srgbClr val="FFFFFF"/>
        </a:lt1>
        <a:dk2>
          <a:srgbClr val="0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996633"/>
        </a:hlink>
        <a:folHlink>
          <a:srgbClr val="808000"/>
        </a:folHlink>
      </a:clrScheme>
      <a:clrMap bg1="lt1" tx1="dk1" bg2="lt2" tx2="dk2" accent1="accent1" accent2="accent2" accent3="accent3" accent4="accent4" accent5="accent5" accent6="accent6" hlink="hlink" folHlink="folHlink"/>
    </a:extraClrScheme>
    <a:extraClrScheme>
      <a:clrScheme name="1_Contemporary Portrait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Contemporary Portrait 4">
        <a:dk1>
          <a:srgbClr val="000000"/>
        </a:dk1>
        <a:lt1>
          <a:srgbClr val="FFFFFF"/>
        </a:lt1>
        <a:dk2>
          <a:srgbClr val="800000"/>
        </a:dk2>
        <a:lt2>
          <a:srgbClr val="5E574E"/>
        </a:lt2>
        <a:accent1>
          <a:srgbClr val="FF6600"/>
        </a:accent1>
        <a:accent2>
          <a:srgbClr val="FFCC00"/>
        </a:accent2>
        <a:accent3>
          <a:srgbClr val="FFFFFF"/>
        </a:accent3>
        <a:accent4>
          <a:srgbClr val="000000"/>
        </a:accent4>
        <a:accent5>
          <a:srgbClr val="FFB8AA"/>
        </a:accent5>
        <a:accent6>
          <a:srgbClr val="E7B900"/>
        </a:accent6>
        <a:hlink>
          <a:srgbClr val="FF0000"/>
        </a:hlink>
        <a:folHlink>
          <a:srgbClr val="FFFFCC"/>
        </a:folHlink>
      </a:clrScheme>
      <a:clrMap bg1="lt1" tx1="dk1" bg2="lt2" tx2="dk2" accent1="accent1" accent2="accent2" accent3="accent3" accent4="accent4" accent5="accent5" accent6="accent6" hlink="hlink" folHlink="folHlink"/>
    </a:extraClrScheme>
    <a:extraClrScheme>
      <a:clrScheme name="1_Contemporary Portrait 5">
        <a:dk1>
          <a:srgbClr val="000066"/>
        </a:dk1>
        <a:lt1>
          <a:srgbClr val="FFFFFF"/>
        </a:lt1>
        <a:dk2>
          <a:srgbClr val="0000FF"/>
        </a:dk2>
        <a:lt2>
          <a:srgbClr val="000000"/>
        </a:lt2>
        <a:accent1>
          <a:srgbClr val="0066FF"/>
        </a:accent1>
        <a:accent2>
          <a:srgbClr val="33CCCC"/>
        </a:accent2>
        <a:accent3>
          <a:srgbClr val="FFFFFF"/>
        </a:accent3>
        <a:accent4>
          <a:srgbClr val="000056"/>
        </a:accent4>
        <a:accent5>
          <a:srgbClr val="AAB8FF"/>
        </a:accent5>
        <a:accent6>
          <a:srgbClr val="2DB9B9"/>
        </a:accent6>
        <a:hlink>
          <a:srgbClr val="FF00FF"/>
        </a:hlink>
        <a:folHlink>
          <a:srgbClr val="9933FF"/>
        </a:folHlink>
      </a:clrScheme>
      <a:clrMap bg1="lt1" tx1="dk1" bg2="lt2" tx2="dk2" accent1="accent1" accent2="accent2" accent3="accent3" accent4="accent4" accent5="accent5" accent6="accent6" hlink="hlink" folHlink="folHlink"/>
    </a:extraClrScheme>
    <a:extraClrScheme>
      <a:clrScheme name="1_Contemporary Portrait 6">
        <a:dk1>
          <a:srgbClr val="000000"/>
        </a:dk1>
        <a:lt1>
          <a:srgbClr val="FFFFFF"/>
        </a:lt1>
        <a:dk2>
          <a:srgbClr val="000066"/>
        </a:dk2>
        <a:lt2>
          <a:srgbClr val="FFCC00"/>
        </a:lt2>
        <a:accent1>
          <a:srgbClr val="0066FF"/>
        </a:accent1>
        <a:accent2>
          <a:srgbClr val="33CCCC"/>
        </a:accent2>
        <a:accent3>
          <a:srgbClr val="AAAAB8"/>
        </a:accent3>
        <a:accent4>
          <a:srgbClr val="DADADA"/>
        </a:accent4>
        <a:accent5>
          <a:srgbClr val="AAB8FF"/>
        </a:accent5>
        <a:accent6>
          <a:srgbClr val="2DB9B9"/>
        </a:accent6>
        <a:hlink>
          <a:srgbClr val="FF00FF"/>
        </a:hlink>
        <a:folHlink>
          <a:srgbClr val="9933FF"/>
        </a:folHlink>
      </a:clrScheme>
      <a:clrMap bg1="dk2" tx1="lt1" bg2="dk1" tx2="lt2" accent1="accent1" accent2="accent2" accent3="accent3" accent4="accent4" accent5="accent5" accent6="accent6" hlink="hlink" folHlink="folHlink"/>
    </a:extraClrScheme>
    <a:extraClrScheme>
      <a:clrScheme name="1_Contemporary Portrait 7">
        <a:dk1>
          <a:srgbClr val="5E574E"/>
        </a:dk1>
        <a:lt1>
          <a:srgbClr val="FFFFCC"/>
        </a:lt1>
        <a:dk2>
          <a:srgbClr val="800000"/>
        </a:dk2>
        <a:lt2>
          <a:srgbClr val="FFCC00"/>
        </a:lt2>
        <a:accent1>
          <a:srgbClr val="CC9900"/>
        </a:accent1>
        <a:accent2>
          <a:srgbClr val="FF6600"/>
        </a:accent2>
        <a:accent3>
          <a:srgbClr val="C0AAAA"/>
        </a:accent3>
        <a:accent4>
          <a:srgbClr val="DADAAE"/>
        </a:accent4>
        <a:accent5>
          <a:srgbClr val="E2CAAA"/>
        </a:accent5>
        <a:accent6>
          <a:srgbClr val="E75C00"/>
        </a:accent6>
        <a:hlink>
          <a:srgbClr val="FF0000"/>
        </a:hlink>
        <a:folHlink>
          <a:srgbClr val="FFFFCC"/>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3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Tx/>
          <a:buSzTx/>
          <a:buFontTx/>
          <a:buNone/>
          <a:tabLst/>
          <a:defRPr kumimoji="0" lang="en-US" sz="32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Default Design">
  <a:themeElements>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9_Default Design">
  <a:themeElements>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9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9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9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9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9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9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9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9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9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9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9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9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9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Meadow">
  <a:themeElements>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1_Meadow">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1" lang="en-US" sz="6600" b="1" i="1" u="none" strike="noStrike" cap="none" normalizeH="0" baseline="0" smtClean="0">
            <a:ln>
              <a:noFill/>
            </a:ln>
            <a:solidFill>
              <a:srgbClr val="FF0000"/>
            </a:solidFill>
            <a:effectLst/>
            <a:latin typeface="Arial" charset="0"/>
          </a:defRPr>
        </a:defPPr>
      </a:lstStyle>
    </a:lnDef>
  </a:objectDefaults>
  <a:extraClrSchemeLst>
    <a:extraClrScheme>
      <a:clrScheme name="1_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1_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1_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white3">
  <a:themeElements>
    <a:clrScheme name="">
      <a:dk1>
        <a:srgbClr val="000000"/>
      </a:dk1>
      <a:lt1>
        <a:srgbClr val="FFFFFF"/>
      </a:lt1>
      <a:dk2>
        <a:srgbClr val="808000"/>
      </a:dk2>
      <a:lt2>
        <a:srgbClr val="666633"/>
      </a:lt2>
      <a:accent1>
        <a:srgbClr val="339933"/>
      </a:accent1>
      <a:accent2>
        <a:srgbClr val="800000"/>
      </a:accent2>
      <a:accent3>
        <a:srgbClr val="FFFFFF"/>
      </a:accent3>
      <a:accent4>
        <a:srgbClr val="000000"/>
      </a:accent4>
      <a:accent5>
        <a:srgbClr val="ADCAAD"/>
      </a:accent5>
      <a:accent6>
        <a:srgbClr val="730000"/>
      </a:accent6>
      <a:hlink>
        <a:srgbClr val="0033CC"/>
      </a:hlink>
      <a:folHlink>
        <a:srgbClr val="FFCC66"/>
      </a:folHlink>
    </a:clrScheme>
    <a:fontScheme name="1_white3">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1_white3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white3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white3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white3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white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white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white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umi Painting">
  <a:themeElements>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fontScheme name="Sumi Painting">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Sumi Painting 1">
        <a:dk1>
          <a:srgbClr val="545472"/>
        </a:dk1>
        <a:lt1>
          <a:srgbClr val="FFFFFF"/>
        </a:lt1>
        <a:dk2>
          <a:srgbClr val="660066"/>
        </a:dk2>
        <a:lt2>
          <a:srgbClr val="9797B7"/>
        </a:lt2>
        <a:accent1>
          <a:srgbClr val="A7CCD9"/>
        </a:accent1>
        <a:accent2>
          <a:srgbClr val="C7C7DF"/>
        </a:accent2>
        <a:accent3>
          <a:srgbClr val="FFFFFF"/>
        </a:accent3>
        <a:accent4>
          <a:srgbClr val="464660"/>
        </a:accent4>
        <a:accent5>
          <a:srgbClr val="D0E2E9"/>
        </a:accent5>
        <a:accent6>
          <a:srgbClr val="B4B4CA"/>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2">
        <a:dk1>
          <a:srgbClr val="545472"/>
        </a:dk1>
        <a:lt1>
          <a:srgbClr val="FFFFFF"/>
        </a:lt1>
        <a:dk2>
          <a:srgbClr val="892D5B"/>
        </a:dk2>
        <a:lt2>
          <a:srgbClr val="68A7BE"/>
        </a:lt2>
        <a:accent1>
          <a:srgbClr val="CAACCC"/>
        </a:accent1>
        <a:accent2>
          <a:srgbClr val="A7CCD9"/>
        </a:accent2>
        <a:accent3>
          <a:srgbClr val="FFFFFF"/>
        </a:accent3>
        <a:accent4>
          <a:srgbClr val="464660"/>
        </a:accent4>
        <a:accent5>
          <a:srgbClr val="E1D2E2"/>
        </a:accent5>
        <a:accent6>
          <a:srgbClr val="97B9C4"/>
        </a:accent6>
        <a:hlink>
          <a:srgbClr val="9595FF"/>
        </a:hlink>
        <a:folHlink>
          <a:srgbClr val="8888AE"/>
        </a:folHlink>
      </a:clrScheme>
      <a:clrMap bg1="lt1" tx1="dk1" bg2="lt2" tx2="dk2" accent1="accent1" accent2="accent2" accent3="accent3" accent4="accent4" accent5="accent5" accent6="accent6" hlink="hlink" folHlink="folHlink"/>
    </a:extraClrScheme>
    <a:extraClrScheme>
      <a:clrScheme name="Sumi Painting 3">
        <a:dk1>
          <a:srgbClr val="000000"/>
        </a:dk1>
        <a:lt1>
          <a:srgbClr val="FFFFFF"/>
        </a:lt1>
        <a:dk2>
          <a:srgbClr val="000000"/>
        </a:dk2>
        <a:lt2>
          <a:srgbClr val="333333"/>
        </a:lt2>
        <a:accent1>
          <a:srgbClr val="B2B2B2"/>
        </a:accent1>
        <a:accent2>
          <a:srgbClr val="DDDDDD"/>
        </a:accent2>
        <a:accent3>
          <a:srgbClr val="FFFFFF"/>
        </a:accent3>
        <a:accent4>
          <a:srgbClr val="000000"/>
        </a:accent4>
        <a:accent5>
          <a:srgbClr val="D5D5D5"/>
        </a:accent5>
        <a:accent6>
          <a:srgbClr val="C8C8C8"/>
        </a:accent6>
        <a:hlink>
          <a:srgbClr val="4D4D4D"/>
        </a:hlink>
        <a:folHlink>
          <a:srgbClr val="969696"/>
        </a:folHlink>
      </a:clrScheme>
      <a:clrMap bg1="lt1" tx1="dk1" bg2="lt2" tx2="dk2" accent1="accent1" accent2="accent2" accent3="accent3" accent4="accent4" accent5="accent5" accent6="accent6" hlink="hlink" folHlink="folHlink"/>
    </a:extraClrScheme>
    <a:extraClrScheme>
      <a:clrScheme name="Sumi Painting 4">
        <a:dk1>
          <a:srgbClr val="545472"/>
        </a:dk1>
        <a:lt1>
          <a:srgbClr val="FFFFFF"/>
        </a:lt1>
        <a:dk2>
          <a:srgbClr val="892D5B"/>
        </a:dk2>
        <a:lt2>
          <a:srgbClr val="AC3872"/>
        </a:lt2>
        <a:accent1>
          <a:srgbClr val="660066"/>
        </a:accent1>
        <a:accent2>
          <a:srgbClr val="E2A6C4"/>
        </a:accent2>
        <a:accent3>
          <a:srgbClr val="FFFFFF"/>
        </a:accent3>
        <a:accent4>
          <a:srgbClr val="464660"/>
        </a:accent4>
        <a:accent5>
          <a:srgbClr val="B8AAB8"/>
        </a:accent5>
        <a:accent6>
          <a:srgbClr val="CD96B1"/>
        </a:accent6>
        <a:hlink>
          <a:srgbClr val="8585FF"/>
        </a:hlink>
        <a:folHlink>
          <a:srgbClr val="563EE8"/>
        </a:folHlink>
      </a:clrScheme>
      <a:clrMap bg1="lt1" tx1="dk1" bg2="lt2" tx2="dk2" accent1="accent1" accent2="accent2" accent3="accent3" accent4="accent4" accent5="accent5" accent6="accent6" hlink="hlink" folHlink="folHlink"/>
    </a:extraClrScheme>
    <a:extraClrScheme>
      <a:clrScheme name="Sumi Painting 5">
        <a:dk1>
          <a:srgbClr val="545472"/>
        </a:dk1>
        <a:lt1>
          <a:srgbClr val="FFFFFF"/>
        </a:lt1>
        <a:dk2>
          <a:srgbClr val="892D5B"/>
        </a:dk2>
        <a:lt2>
          <a:srgbClr val="515BA7"/>
        </a:lt2>
        <a:accent1>
          <a:srgbClr val="8BD8E7"/>
        </a:accent1>
        <a:accent2>
          <a:srgbClr val="A5AAD3"/>
        </a:accent2>
        <a:accent3>
          <a:srgbClr val="FFFFFF"/>
        </a:accent3>
        <a:accent4>
          <a:srgbClr val="464660"/>
        </a:accent4>
        <a:accent5>
          <a:srgbClr val="C4E9F1"/>
        </a:accent5>
        <a:accent6>
          <a:srgbClr val="959ABF"/>
        </a:accent6>
        <a:hlink>
          <a:srgbClr val="B78AFA"/>
        </a:hlink>
        <a:folHlink>
          <a:srgbClr val="A0A5D0"/>
        </a:folHlink>
      </a:clrScheme>
      <a:clrMap bg1="lt1" tx1="dk1" bg2="lt2" tx2="dk2" accent1="accent1" accent2="accent2" accent3="accent3" accent4="accent4" accent5="accent5" accent6="accent6" hlink="hlink" folHlink="folHlink"/>
    </a:extraClrScheme>
    <a:extraClrScheme>
      <a:clrScheme name="Sumi Painting 6">
        <a:dk1>
          <a:srgbClr val="545472"/>
        </a:dk1>
        <a:lt1>
          <a:srgbClr val="FFFFFF"/>
        </a:lt1>
        <a:dk2>
          <a:srgbClr val="37467F"/>
        </a:dk2>
        <a:lt2>
          <a:srgbClr val="547A3C"/>
        </a:lt2>
        <a:accent1>
          <a:srgbClr val="8BD8E7"/>
        </a:accent1>
        <a:accent2>
          <a:srgbClr val="B7D3A5"/>
        </a:accent2>
        <a:accent3>
          <a:srgbClr val="FFFFFF"/>
        </a:accent3>
        <a:accent4>
          <a:srgbClr val="464660"/>
        </a:accent4>
        <a:accent5>
          <a:srgbClr val="C4E9F1"/>
        </a:accent5>
        <a:accent6>
          <a:srgbClr val="A6BF95"/>
        </a:accent6>
        <a:hlink>
          <a:srgbClr val="619147"/>
        </a:hlink>
        <a:folHlink>
          <a:srgbClr val="94BE7C"/>
        </a:folHlink>
      </a:clrScheme>
      <a:clrMap bg1="lt1" tx1="dk1" bg2="lt2" tx2="dk2" accent1="accent1" accent2="accent2" accent3="accent3" accent4="accent4" accent5="accent5" accent6="accent6" hlink="hlink" folHlink="folHlink"/>
    </a:extraClrScheme>
    <a:extraClrScheme>
      <a:clrScheme name="Sumi Painting 7">
        <a:dk1>
          <a:srgbClr val="545472"/>
        </a:dk1>
        <a:lt1>
          <a:srgbClr val="FFFFFF"/>
        </a:lt1>
        <a:dk2>
          <a:srgbClr val="655851"/>
        </a:dk2>
        <a:lt2>
          <a:srgbClr val="B49234"/>
        </a:lt2>
        <a:accent1>
          <a:srgbClr val="F8C684"/>
        </a:accent1>
        <a:accent2>
          <a:srgbClr val="E1CE97"/>
        </a:accent2>
        <a:accent3>
          <a:srgbClr val="FFFFFF"/>
        </a:accent3>
        <a:accent4>
          <a:srgbClr val="464660"/>
        </a:accent4>
        <a:accent5>
          <a:srgbClr val="FBDFC2"/>
        </a:accent5>
        <a:accent6>
          <a:srgbClr val="CCBA88"/>
        </a:accent6>
        <a:hlink>
          <a:srgbClr val="7C6148"/>
        </a:hlink>
        <a:folHlink>
          <a:srgbClr val="8E856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33_Default Design">
  <a:themeElements>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33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33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33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33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33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33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33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33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33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33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33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33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33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
  <TotalTime>18659</TotalTime>
  <Words>11797</Words>
  <Application>Microsoft Office PowerPoint</Application>
  <PresentationFormat>On-screen Show (4:3)</PresentationFormat>
  <Paragraphs>1629</Paragraphs>
  <Slides>413</Slides>
  <Notes>260</Notes>
  <HiddenSlides>0</HiddenSlides>
  <MMClips>0</MMClips>
  <ScaleCrop>false</ScaleCrop>
  <HeadingPairs>
    <vt:vector size="6" baseType="variant">
      <vt:variant>
        <vt:lpstr>Fonts Used</vt:lpstr>
      </vt:variant>
      <vt:variant>
        <vt:i4>8</vt:i4>
      </vt:variant>
      <vt:variant>
        <vt:lpstr>Theme</vt:lpstr>
      </vt:variant>
      <vt:variant>
        <vt:i4>23</vt:i4>
      </vt:variant>
      <vt:variant>
        <vt:lpstr>Slide Titles</vt:lpstr>
      </vt:variant>
      <vt:variant>
        <vt:i4>413</vt:i4>
      </vt:variant>
    </vt:vector>
  </HeadingPairs>
  <TitlesOfParts>
    <vt:vector size="444" baseType="lpstr">
      <vt:lpstr>Arial</vt:lpstr>
      <vt:lpstr>Arial Black</vt:lpstr>
      <vt:lpstr>Arial Nova</vt:lpstr>
      <vt:lpstr>Calibri</vt:lpstr>
      <vt:lpstr>Monotype Sorts</vt:lpstr>
      <vt:lpstr>Tahoma</vt:lpstr>
      <vt:lpstr>Times New Roman</vt:lpstr>
      <vt:lpstr>Verdana</vt:lpstr>
      <vt:lpstr>1_Default Design</vt:lpstr>
      <vt:lpstr>CE Master</vt:lpstr>
      <vt:lpstr>15_Default Design</vt:lpstr>
      <vt:lpstr>3_Default Design</vt:lpstr>
      <vt:lpstr>9_Default Design</vt:lpstr>
      <vt:lpstr>1_Meadow</vt:lpstr>
      <vt:lpstr>1_white3</vt:lpstr>
      <vt:lpstr>Sumi Painting</vt:lpstr>
      <vt:lpstr>33_Default Design</vt:lpstr>
      <vt:lpstr>51_Default Design</vt:lpstr>
      <vt:lpstr>52_Default Design</vt:lpstr>
      <vt:lpstr>22_Contemporary Portrait</vt:lpstr>
      <vt:lpstr>23_Contemporary Portrait</vt:lpstr>
      <vt:lpstr>24_Contemporary Portrait</vt:lpstr>
      <vt:lpstr>10_Default Design</vt:lpstr>
      <vt:lpstr>11_Default Design</vt:lpstr>
      <vt:lpstr>3_white3</vt:lpstr>
      <vt:lpstr>7_white3</vt:lpstr>
      <vt:lpstr>8_white3</vt:lpstr>
      <vt:lpstr>Office Theme</vt:lpstr>
      <vt:lpstr>3_Meadow</vt:lpstr>
      <vt:lpstr>25_Contemporary Portrait</vt:lpstr>
      <vt:lpstr>30_Office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contemporary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three major perennial debates</vt:lpstr>
      <vt:lpstr>three major perennial debates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UMD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Distincitve Qualities of Anthropology Concept of Culture Comparative Method Wholistic Approach</dc:title>
  <dc:creator>CLA</dc:creator>
  <cp:lastModifiedBy>Tim Roufs</cp:lastModifiedBy>
  <cp:revision>1302</cp:revision>
  <cp:lastPrinted>2000-04-06T19:51:41Z</cp:lastPrinted>
  <dcterms:created xsi:type="dcterms:W3CDTF">2000-03-27T15:46:35Z</dcterms:created>
  <dcterms:modified xsi:type="dcterms:W3CDTF">2026-01-05T21:07:00Z</dcterms:modified>
</cp:coreProperties>
</file>