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922" r:id="rId4"/>
    <p:sldMasterId id="2147484982" r:id="rId5"/>
    <p:sldMasterId id="2147485068" r:id="rId6"/>
    <p:sldMasterId id="2147485176" r:id="rId7"/>
    <p:sldMasterId id="2147485237" r:id="rId8"/>
    <p:sldMasterId id="2147485249" r:id="rId9"/>
    <p:sldMasterId id="2147485647" r:id="rId10"/>
    <p:sldMasterId id="2147485731" r:id="rId11"/>
    <p:sldMasterId id="2147485767" r:id="rId12"/>
    <p:sldMasterId id="2147485779" r:id="rId13"/>
    <p:sldMasterId id="2147485803" r:id="rId14"/>
    <p:sldMasterId id="2147485815" r:id="rId15"/>
    <p:sldMasterId id="2147485827" r:id="rId16"/>
    <p:sldMasterId id="2147485911" r:id="rId17"/>
    <p:sldMasterId id="2147485935" r:id="rId18"/>
    <p:sldMasterId id="2147485959" r:id="rId19"/>
    <p:sldMasterId id="2147486139" r:id="rId20"/>
  </p:sldMasterIdLst>
  <p:notesMasterIdLst>
    <p:notesMasterId r:id="rId312"/>
  </p:notesMasterIdLst>
  <p:handoutMasterIdLst>
    <p:handoutMasterId r:id="rId313"/>
  </p:handoutMasterIdLst>
  <p:sldIdLst>
    <p:sldId id="3317" r:id="rId21"/>
    <p:sldId id="3347" r:id="rId22"/>
    <p:sldId id="3322" r:id="rId23"/>
    <p:sldId id="3324" r:id="rId24"/>
    <p:sldId id="3325" r:id="rId25"/>
    <p:sldId id="464" r:id="rId26"/>
    <p:sldId id="1108" r:id="rId27"/>
    <p:sldId id="465" r:id="rId28"/>
    <p:sldId id="466" r:id="rId29"/>
    <p:sldId id="1293" r:id="rId30"/>
    <p:sldId id="1037" r:id="rId31"/>
    <p:sldId id="1020" r:id="rId32"/>
    <p:sldId id="467" r:id="rId33"/>
    <p:sldId id="1294" r:id="rId34"/>
    <p:sldId id="1469" r:id="rId35"/>
    <p:sldId id="1470" r:id="rId36"/>
    <p:sldId id="1880" r:id="rId37"/>
    <p:sldId id="1476" r:id="rId38"/>
    <p:sldId id="1509" r:id="rId39"/>
    <p:sldId id="1510" r:id="rId40"/>
    <p:sldId id="1875" r:id="rId41"/>
    <p:sldId id="2093" r:id="rId42"/>
    <p:sldId id="1513" r:id="rId43"/>
    <p:sldId id="1514" r:id="rId44"/>
    <p:sldId id="1515" r:id="rId45"/>
    <p:sldId id="3134" r:id="rId46"/>
    <p:sldId id="3144" r:id="rId47"/>
    <p:sldId id="3604" r:id="rId48"/>
    <p:sldId id="1517" r:id="rId49"/>
    <p:sldId id="1518" r:id="rId50"/>
    <p:sldId id="1519" r:id="rId51"/>
    <p:sldId id="1520" r:id="rId52"/>
    <p:sldId id="1521" r:id="rId53"/>
    <p:sldId id="1785" r:id="rId54"/>
    <p:sldId id="1522" r:id="rId55"/>
    <p:sldId id="1697" r:id="rId56"/>
    <p:sldId id="1699" r:id="rId57"/>
    <p:sldId id="1523" r:id="rId58"/>
    <p:sldId id="1524" r:id="rId59"/>
    <p:sldId id="1525" r:id="rId60"/>
    <p:sldId id="1698" r:id="rId61"/>
    <p:sldId id="1786" r:id="rId62"/>
    <p:sldId id="1527" r:id="rId63"/>
    <p:sldId id="1700" r:id="rId64"/>
    <p:sldId id="1701" r:id="rId65"/>
    <p:sldId id="1702" r:id="rId66"/>
    <p:sldId id="1703" r:id="rId67"/>
    <p:sldId id="1704" r:id="rId68"/>
    <p:sldId id="1705" r:id="rId69"/>
    <p:sldId id="1726" r:id="rId70"/>
    <p:sldId id="1706" r:id="rId71"/>
    <p:sldId id="1757" r:id="rId72"/>
    <p:sldId id="1756" r:id="rId73"/>
    <p:sldId id="1758" r:id="rId74"/>
    <p:sldId id="1707" r:id="rId75"/>
    <p:sldId id="1708" r:id="rId76"/>
    <p:sldId id="1709" r:id="rId77"/>
    <p:sldId id="1710" r:id="rId78"/>
    <p:sldId id="1711" r:id="rId79"/>
    <p:sldId id="1712" r:id="rId80"/>
    <p:sldId id="1713" r:id="rId81"/>
    <p:sldId id="1878" r:id="rId82"/>
    <p:sldId id="2097" r:id="rId83"/>
    <p:sldId id="3214" r:id="rId84"/>
    <p:sldId id="2098" r:id="rId85"/>
    <p:sldId id="2099" r:id="rId86"/>
    <p:sldId id="1532" r:id="rId87"/>
    <p:sldId id="1533" r:id="rId88"/>
    <p:sldId id="1879" r:id="rId89"/>
    <p:sldId id="2100" r:id="rId90"/>
    <p:sldId id="1788" r:id="rId91"/>
    <p:sldId id="2101" r:id="rId92"/>
    <p:sldId id="1535" r:id="rId93"/>
    <p:sldId id="3417" r:id="rId94"/>
    <p:sldId id="3607" r:id="rId95"/>
    <p:sldId id="1881" r:id="rId96"/>
    <p:sldId id="2103" r:id="rId97"/>
    <p:sldId id="2104" r:id="rId98"/>
    <p:sldId id="3178" r:id="rId99"/>
    <p:sldId id="3179" r:id="rId100"/>
    <p:sldId id="3220" r:id="rId101"/>
    <p:sldId id="3221" r:id="rId102"/>
    <p:sldId id="3180" r:id="rId103"/>
    <p:sldId id="3605" r:id="rId104"/>
    <p:sldId id="3184" r:id="rId105"/>
    <p:sldId id="1787" r:id="rId106"/>
    <p:sldId id="3185" r:id="rId107"/>
    <p:sldId id="3225" r:id="rId108"/>
    <p:sldId id="3606" r:id="rId109"/>
    <p:sldId id="3226" r:id="rId110"/>
    <p:sldId id="3227" r:id="rId111"/>
    <p:sldId id="1850" r:id="rId112"/>
    <p:sldId id="1851" r:id="rId113"/>
    <p:sldId id="3230" r:id="rId114"/>
    <p:sldId id="1949" r:id="rId115"/>
    <p:sldId id="3232" r:id="rId116"/>
    <p:sldId id="3173" r:id="rId117"/>
    <p:sldId id="2108" r:id="rId118"/>
    <p:sldId id="1663" r:id="rId119"/>
    <p:sldId id="1546" r:id="rId120"/>
    <p:sldId id="1547" r:id="rId121"/>
    <p:sldId id="1552" r:id="rId122"/>
    <p:sldId id="3603" r:id="rId123"/>
    <p:sldId id="1884" r:id="rId124"/>
    <p:sldId id="2110" r:id="rId125"/>
    <p:sldId id="1555" r:id="rId126"/>
    <p:sldId id="1834" r:id="rId127"/>
    <p:sldId id="1556" r:id="rId128"/>
    <p:sldId id="1557" r:id="rId129"/>
    <p:sldId id="1558" r:id="rId130"/>
    <p:sldId id="3174" r:id="rId131"/>
    <p:sldId id="3418" r:id="rId132"/>
    <p:sldId id="1560" r:id="rId133"/>
    <p:sldId id="1561" r:id="rId134"/>
    <p:sldId id="1664" r:id="rId135"/>
    <p:sldId id="1772" r:id="rId136"/>
    <p:sldId id="1916" r:id="rId137"/>
    <p:sldId id="1835" r:id="rId138"/>
    <p:sldId id="3146" r:id="rId139"/>
    <p:sldId id="3609" r:id="rId140"/>
    <p:sldId id="1775" r:id="rId141"/>
    <p:sldId id="1779" r:id="rId142"/>
    <p:sldId id="3135" r:id="rId143"/>
    <p:sldId id="3136" r:id="rId144"/>
    <p:sldId id="1777" r:id="rId145"/>
    <p:sldId id="3610" r:id="rId146"/>
    <p:sldId id="1780" r:id="rId147"/>
    <p:sldId id="1761" r:id="rId148"/>
    <p:sldId id="1774" r:id="rId149"/>
    <p:sldId id="1778" r:id="rId150"/>
    <p:sldId id="1771" r:id="rId151"/>
    <p:sldId id="1781" r:id="rId152"/>
    <p:sldId id="1782" r:id="rId153"/>
    <p:sldId id="3582" r:id="rId154"/>
    <p:sldId id="3583" r:id="rId155"/>
    <p:sldId id="3584" r:id="rId156"/>
    <p:sldId id="1770" r:id="rId157"/>
    <p:sldId id="1784" r:id="rId158"/>
    <p:sldId id="1768" r:id="rId159"/>
    <p:sldId id="1915" r:id="rId160"/>
    <p:sldId id="3585" r:id="rId161"/>
    <p:sldId id="1832" r:id="rId162"/>
    <p:sldId id="3608" r:id="rId163"/>
    <p:sldId id="1729" r:id="rId164"/>
    <p:sldId id="3290" r:id="rId165"/>
    <p:sldId id="1828" r:id="rId166"/>
    <p:sldId id="1830" r:id="rId167"/>
    <p:sldId id="1831" r:id="rId168"/>
    <p:sldId id="1918" r:id="rId169"/>
    <p:sldId id="3611" r:id="rId170"/>
    <p:sldId id="3586" r:id="rId171"/>
    <p:sldId id="3595" r:id="rId172"/>
    <p:sldId id="3590" r:id="rId173"/>
    <p:sldId id="3593" r:id="rId174"/>
    <p:sldId id="1799" r:id="rId175"/>
    <p:sldId id="1794" r:id="rId176"/>
    <p:sldId id="3592" r:id="rId177"/>
    <p:sldId id="1946" r:id="rId178"/>
    <p:sldId id="3596" r:id="rId179"/>
    <p:sldId id="3581" r:id="rId180"/>
    <p:sldId id="3588" r:id="rId181"/>
    <p:sldId id="3591" r:id="rId182"/>
    <p:sldId id="3598" r:id="rId183"/>
    <p:sldId id="3594" r:id="rId184"/>
    <p:sldId id="1745" r:id="rId185"/>
    <p:sldId id="1746" r:id="rId186"/>
    <p:sldId id="3612" r:id="rId187"/>
    <p:sldId id="3613" r:id="rId188"/>
    <p:sldId id="3599" r:id="rId189"/>
    <p:sldId id="3614" r:id="rId190"/>
    <p:sldId id="1933" r:id="rId191"/>
    <p:sldId id="3600" r:id="rId192"/>
    <p:sldId id="1934" r:id="rId193"/>
    <p:sldId id="1935" r:id="rId194"/>
    <p:sldId id="3601" r:id="rId195"/>
    <p:sldId id="3602" r:id="rId196"/>
    <p:sldId id="1936" r:id="rId197"/>
    <p:sldId id="1937" r:id="rId198"/>
    <p:sldId id="1938" r:id="rId199"/>
    <p:sldId id="1939" r:id="rId200"/>
    <p:sldId id="1940" r:id="rId201"/>
    <p:sldId id="1941" r:id="rId202"/>
    <p:sldId id="1942" r:id="rId203"/>
    <p:sldId id="3147" r:id="rId204"/>
    <p:sldId id="3148" r:id="rId205"/>
    <p:sldId id="1966" r:id="rId206"/>
    <p:sldId id="1955" r:id="rId207"/>
    <p:sldId id="1950" r:id="rId208"/>
    <p:sldId id="1951" r:id="rId209"/>
    <p:sldId id="1952" r:id="rId210"/>
    <p:sldId id="1953" r:id="rId211"/>
    <p:sldId id="1954" r:id="rId212"/>
    <p:sldId id="1472" r:id="rId213"/>
    <p:sldId id="728" r:id="rId214"/>
    <p:sldId id="1295" r:id="rId215"/>
    <p:sldId id="743" r:id="rId216"/>
    <p:sldId id="729" r:id="rId217"/>
    <p:sldId id="742" r:id="rId218"/>
    <p:sldId id="1435" r:id="rId219"/>
    <p:sldId id="876" r:id="rId220"/>
    <p:sldId id="1436" r:id="rId221"/>
    <p:sldId id="877" r:id="rId222"/>
    <p:sldId id="1566" r:id="rId223"/>
    <p:sldId id="1567" r:id="rId224"/>
    <p:sldId id="1666" r:id="rId225"/>
    <p:sldId id="1670" r:id="rId226"/>
    <p:sldId id="1671" r:id="rId227"/>
    <p:sldId id="1573" r:id="rId228"/>
    <p:sldId id="1856" r:id="rId229"/>
    <p:sldId id="1857" r:id="rId230"/>
    <p:sldId id="1858" r:id="rId231"/>
    <p:sldId id="1859" r:id="rId232"/>
    <p:sldId id="1860" r:id="rId233"/>
    <p:sldId id="1861" r:id="rId234"/>
    <p:sldId id="1863" r:id="rId235"/>
    <p:sldId id="1864" r:id="rId236"/>
    <p:sldId id="1865" r:id="rId237"/>
    <p:sldId id="1585" r:id="rId238"/>
    <p:sldId id="1722" r:id="rId239"/>
    <p:sldId id="1723" r:id="rId240"/>
    <p:sldId id="1724" r:id="rId241"/>
    <p:sldId id="1587" r:id="rId242"/>
    <p:sldId id="1586" r:id="rId243"/>
    <p:sldId id="1583" r:id="rId244"/>
    <p:sldId id="1584" r:id="rId245"/>
    <p:sldId id="1866" r:id="rId246"/>
    <p:sldId id="1588" r:id="rId247"/>
    <p:sldId id="1637" r:id="rId248"/>
    <p:sldId id="1589" r:id="rId249"/>
    <p:sldId id="1590" r:id="rId250"/>
    <p:sldId id="1681" r:id="rId251"/>
    <p:sldId id="1591" r:id="rId252"/>
    <p:sldId id="1592" r:id="rId253"/>
    <p:sldId id="1593" r:id="rId254"/>
    <p:sldId id="1594" r:id="rId255"/>
    <p:sldId id="1595" r:id="rId256"/>
    <p:sldId id="1596" r:id="rId257"/>
    <p:sldId id="1597" r:id="rId258"/>
    <p:sldId id="1599" r:id="rId259"/>
    <p:sldId id="1600" r:id="rId260"/>
    <p:sldId id="1959" r:id="rId261"/>
    <p:sldId id="1602" r:id="rId262"/>
    <p:sldId id="1604" r:id="rId263"/>
    <p:sldId id="1605" r:id="rId264"/>
    <p:sldId id="1640" r:id="rId265"/>
    <p:sldId id="1606" r:id="rId266"/>
    <p:sldId id="1607" r:id="rId267"/>
    <p:sldId id="1608" r:id="rId268"/>
    <p:sldId id="1609" r:id="rId269"/>
    <p:sldId id="1610" r:id="rId270"/>
    <p:sldId id="3153" r:id="rId271"/>
    <p:sldId id="3151" r:id="rId272"/>
    <p:sldId id="3152" r:id="rId273"/>
    <p:sldId id="1682" r:id="rId274"/>
    <p:sldId id="1612" r:id="rId275"/>
    <p:sldId id="1613" r:id="rId276"/>
    <p:sldId id="1614" r:id="rId277"/>
    <p:sldId id="1639" r:id="rId278"/>
    <p:sldId id="1615" r:id="rId279"/>
    <p:sldId id="1616" r:id="rId280"/>
    <p:sldId id="1617" r:id="rId281"/>
    <p:sldId id="1618" r:id="rId282"/>
    <p:sldId id="1619" r:id="rId283"/>
    <p:sldId id="1621" r:id="rId284"/>
    <p:sldId id="1622" r:id="rId285"/>
    <p:sldId id="1623" r:id="rId286"/>
    <p:sldId id="1624" r:id="rId287"/>
    <p:sldId id="1625" r:id="rId288"/>
    <p:sldId id="1626" r:id="rId289"/>
    <p:sldId id="1627" r:id="rId290"/>
    <p:sldId id="1628" r:id="rId291"/>
    <p:sldId id="1629" r:id="rId292"/>
    <p:sldId id="1631" r:id="rId293"/>
    <p:sldId id="1632" r:id="rId294"/>
    <p:sldId id="1633" r:id="rId295"/>
    <p:sldId id="1847" r:id="rId296"/>
    <p:sldId id="1848" r:id="rId297"/>
    <p:sldId id="1673" r:id="rId298"/>
    <p:sldId id="1674" r:id="rId299"/>
    <p:sldId id="1634" r:id="rId300"/>
    <p:sldId id="1683" r:id="rId301"/>
    <p:sldId id="1635" r:id="rId302"/>
    <p:sldId id="1299" r:id="rId303"/>
    <p:sldId id="1311" r:id="rId304"/>
    <p:sldId id="819" r:id="rId305"/>
    <p:sldId id="1667" r:id="rId306"/>
    <p:sldId id="1668" r:id="rId307"/>
    <p:sldId id="1669" r:id="rId308"/>
    <p:sldId id="1919" r:id="rId309"/>
    <p:sldId id="1922" r:id="rId310"/>
    <p:sldId id="3350" r:id="rId31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085">
          <p15:clr>
            <a:srgbClr val="A4A3A4"/>
          </p15:clr>
        </p15:guide>
        <p15:guide id="2" pos="289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FF"/>
    <a:srgbClr val="EEE4A6"/>
    <a:srgbClr val="3366CC"/>
    <a:srgbClr val="800000"/>
    <a:srgbClr val="990000"/>
    <a:srgbClr val="FFD700"/>
    <a:srgbClr val="000000"/>
    <a:srgbClr val="F5DA13"/>
    <a:srgbClr val="185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8" autoAdjust="0"/>
    <p:restoredTop sz="94660"/>
  </p:normalViewPr>
  <p:slideViewPr>
    <p:cSldViewPr snapToGrid="0">
      <p:cViewPr>
        <p:scale>
          <a:sx n="66" d="100"/>
          <a:sy n="66" d="100"/>
        </p:scale>
        <p:origin x="440" y="220"/>
      </p:cViewPr>
      <p:guideLst>
        <p:guide orient="horz" pos="2085"/>
        <p:guide pos="289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Lst>
  </p:outlineViewPr>
  <p:notesTextViewPr>
    <p:cViewPr>
      <p:scale>
        <a:sx n="3" d="2"/>
        <a:sy n="3" d="2"/>
      </p:scale>
      <p:origin x="0" y="0"/>
    </p:cViewPr>
  </p:notesTextViewPr>
  <p:sorterViewPr>
    <p:cViewPr varScale="1">
      <p:scale>
        <a:sx n="100" d="100"/>
        <a:sy n="100" d="100"/>
      </p:scale>
      <p:origin x="0" y="-98768"/>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99" Type="http://schemas.openxmlformats.org/officeDocument/2006/relationships/slide" Target="slides/slide279.xml"/><Relationship Id="rId21" Type="http://schemas.openxmlformats.org/officeDocument/2006/relationships/slide" Target="slides/slide1.xml"/><Relationship Id="rId63" Type="http://schemas.openxmlformats.org/officeDocument/2006/relationships/slide" Target="slides/slide43.xml"/><Relationship Id="rId159" Type="http://schemas.openxmlformats.org/officeDocument/2006/relationships/slide" Target="slides/slide139.xml"/><Relationship Id="rId170" Type="http://schemas.openxmlformats.org/officeDocument/2006/relationships/slide" Target="slides/slide150.xml"/><Relationship Id="rId226" Type="http://schemas.openxmlformats.org/officeDocument/2006/relationships/slide" Target="slides/slide206.xml"/><Relationship Id="rId268" Type="http://schemas.openxmlformats.org/officeDocument/2006/relationships/slide" Target="slides/slide248.xml"/><Relationship Id="rId32" Type="http://schemas.openxmlformats.org/officeDocument/2006/relationships/slide" Target="slides/slide12.xml"/><Relationship Id="rId74" Type="http://schemas.openxmlformats.org/officeDocument/2006/relationships/slide" Target="slides/slide54.xml"/><Relationship Id="rId128" Type="http://schemas.openxmlformats.org/officeDocument/2006/relationships/slide" Target="slides/slide108.xml"/><Relationship Id="rId5" Type="http://schemas.openxmlformats.org/officeDocument/2006/relationships/slideMaster" Target="slideMasters/slideMaster5.xml"/><Relationship Id="rId181" Type="http://schemas.openxmlformats.org/officeDocument/2006/relationships/slide" Target="slides/slide161.xml"/><Relationship Id="rId237" Type="http://schemas.openxmlformats.org/officeDocument/2006/relationships/slide" Target="slides/slide217.xml"/><Relationship Id="rId279" Type="http://schemas.openxmlformats.org/officeDocument/2006/relationships/slide" Target="slides/slide259.xml"/><Relationship Id="rId43" Type="http://schemas.openxmlformats.org/officeDocument/2006/relationships/slide" Target="slides/slide23.xml"/><Relationship Id="rId139" Type="http://schemas.openxmlformats.org/officeDocument/2006/relationships/slide" Target="slides/slide119.xml"/><Relationship Id="rId290" Type="http://schemas.openxmlformats.org/officeDocument/2006/relationships/slide" Target="slides/slide270.xml"/><Relationship Id="rId304" Type="http://schemas.openxmlformats.org/officeDocument/2006/relationships/slide" Target="slides/slide284.xml"/><Relationship Id="rId85" Type="http://schemas.openxmlformats.org/officeDocument/2006/relationships/slide" Target="slides/slide65.xml"/><Relationship Id="rId150" Type="http://schemas.openxmlformats.org/officeDocument/2006/relationships/slide" Target="slides/slide130.xml"/><Relationship Id="rId192" Type="http://schemas.openxmlformats.org/officeDocument/2006/relationships/slide" Target="slides/slide172.xml"/><Relationship Id="rId206" Type="http://schemas.openxmlformats.org/officeDocument/2006/relationships/slide" Target="slides/slide186.xml"/><Relationship Id="rId248" Type="http://schemas.openxmlformats.org/officeDocument/2006/relationships/slide" Target="slides/slide228.xml"/><Relationship Id="rId12" Type="http://schemas.openxmlformats.org/officeDocument/2006/relationships/slideMaster" Target="slideMasters/slideMaster12.xml"/><Relationship Id="rId108" Type="http://schemas.openxmlformats.org/officeDocument/2006/relationships/slide" Target="slides/slide88.xml"/><Relationship Id="rId315" Type="http://schemas.openxmlformats.org/officeDocument/2006/relationships/viewProps" Target="viewProps.xml"/><Relationship Id="rId54" Type="http://schemas.openxmlformats.org/officeDocument/2006/relationships/slide" Target="slides/slide34.xml"/><Relationship Id="rId96" Type="http://schemas.openxmlformats.org/officeDocument/2006/relationships/slide" Target="slides/slide76.xml"/><Relationship Id="rId161" Type="http://schemas.openxmlformats.org/officeDocument/2006/relationships/slide" Target="slides/slide141.xml"/><Relationship Id="rId217" Type="http://schemas.openxmlformats.org/officeDocument/2006/relationships/slide" Target="slides/slide197.xml"/><Relationship Id="rId259" Type="http://schemas.openxmlformats.org/officeDocument/2006/relationships/slide" Target="slides/slide239.xml"/><Relationship Id="rId23" Type="http://schemas.openxmlformats.org/officeDocument/2006/relationships/slide" Target="slides/slide3.xml"/><Relationship Id="rId119" Type="http://schemas.openxmlformats.org/officeDocument/2006/relationships/slide" Target="slides/slide99.xml"/><Relationship Id="rId270" Type="http://schemas.openxmlformats.org/officeDocument/2006/relationships/slide" Target="slides/slide250.xml"/><Relationship Id="rId65" Type="http://schemas.openxmlformats.org/officeDocument/2006/relationships/slide" Target="slides/slide45.xml"/><Relationship Id="rId130" Type="http://schemas.openxmlformats.org/officeDocument/2006/relationships/slide" Target="slides/slide110.xml"/><Relationship Id="rId172" Type="http://schemas.openxmlformats.org/officeDocument/2006/relationships/slide" Target="slides/slide152.xml"/><Relationship Id="rId228"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89.xml"/><Relationship Id="rId260" Type="http://schemas.openxmlformats.org/officeDocument/2006/relationships/slide" Target="slides/slide240.xml"/><Relationship Id="rId281" Type="http://schemas.openxmlformats.org/officeDocument/2006/relationships/slide" Target="slides/slide261.xml"/><Relationship Id="rId316" Type="http://schemas.openxmlformats.org/officeDocument/2006/relationships/theme" Target="theme/theme1.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18" Type="http://schemas.openxmlformats.org/officeDocument/2006/relationships/slide" Target="slides/slide198.xml"/><Relationship Id="rId239" Type="http://schemas.openxmlformats.org/officeDocument/2006/relationships/slide" Target="slides/slide219.xml"/><Relationship Id="rId250" Type="http://schemas.openxmlformats.org/officeDocument/2006/relationships/slide" Target="slides/slide230.xml"/><Relationship Id="rId271" Type="http://schemas.openxmlformats.org/officeDocument/2006/relationships/slide" Target="slides/slide251.xml"/><Relationship Id="rId292" Type="http://schemas.openxmlformats.org/officeDocument/2006/relationships/slide" Target="slides/slide272.xml"/><Relationship Id="rId306" Type="http://schemas.openxmlformats.org/officeDocument/2006/relationships/slide" Target="slides/slide286.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208" Type="http://schemas.openxmlformats.org/officeDocument/2006/relationships/slide" Target="slides/slide188.xml"/><Relationship Id="rId229" Type="http://schemas.openxmlformats.org/officeDocument/2006/relationships/slide" Target="slides/slide209.xml"/><Relationship Id="rId240" Type="http://schemas.openxmlformats.org/officeDocument/2006/relationships/slide" Target="slides/slide220.xml"/><Relationship Id="rId261" Type="http://schemas.openxmlformats.org/officeDocument/2006/relationships/slide" Target="slides/slide241.xml"/><Relationship Id="rId14" Type="http://schemas.openxmlformats.org/officeDocument/2006/relationships/slideMaster" Target="slideMasters/slideMaster14.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282" Type="http://schemas.openxmlformats.org/officeDocument/2006/relationships/slide" Target="slides/slide262.xml"/><Relationship Id="rId317"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219" Type="http://schemas.openxmlformats.org/officeDocument/2006/relationships/slide" Target="slides/slide199.xml"/><Relationship Id="rId230" Type="http://schemas.openxmlformats.org/officeDocument/2006/relationships/slide" Target="slides/slide210.xml"/><Relationship Id="rId251" Type="http://schemas.openxmlformats.org/officeDocument/2006/relationships/slide" Target="slides/slide231.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72" Type="http://schemas.openxmlformats.org/officeDocument/2006/relationships/slide" Target="slides/slide252.xml"/><Relationship Id="rId293" Type="http://schemas.openxmlformats.org/officeDocument/2006/relationships/slide" Target="slides/slide273.xml"/><Relationship Id="rId307" Type="http://schemas.openxmlformats.org/officeDocument/2006/relationships/slide" Target="slides/slide287.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95" Type="http://schemas.openxmlformats.org/officeDocument/2006/relationships/slide" Target="slides/slide175.xml"/><Relationship Id="rId209" Type="http://schemas.openxmlformats.org/officeDocument/2006/relationships/slide" Target="slides/slide189.xml"/><Relationship Id="rId220" Type="http://schemas.openxmlformats.org/officeDocument/2006/relationships/slide" Target="slides/slide200.xml"/><Relationship Id="rId241" Type="http://schemas.openxmlformats.org/officeDocument/2006/relationships/slide" Target="slides/slide22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262" Type="http://schemas.openxmlformats.org/officeDocument/2006/relationships/slide" Target="slides/slide242.xml"/><Relationship Id="rId283" Type="http://schemas.openxmlformats.org/officeDocument/2006/relationships/slide" Target="slides/slide263.xml"/><Relationship Id="rId78" Type="http://schemas.openxmlformats.org/officeDocument/2006/relationships/slide" Target="slides/slide58.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64" Type="http://schemas.openxmlformats.org/officeDocument/2006/relationships/slide" Target="slides/slide144.xml"/><Relationship Id="rId185" Type="http://schemas.openxmlformats.org/officeDocument/2006/relationships/slide" Target="slides/slide165.xml"/><Relationship Id="rId9" Type="http://schemas.openxmlformats.org/officeDocument/2006/relationships/slideMaster" Target="slideMasters/slideMaster9.xml"/><Relationship Id="rId210" Type="http://schemas.openxmlformats.org/officeDocument/2006/relationships/slide" Target="slides/slide190.xml"/><Relationship Id="rId26" Type="http://schemas.openxmlformats.org/officeDocument/2006/relationships/slide" Target="slides/slide6.xml"/><Relationship Id="rId231" Type="http://schemas.openxmlformats.org/officeDocument/2006/relationships/slide" Target="slides/slide211.xml"/><Relationship Id="rId252" Type="http://schemas.openxmlformats.org/officeDocument/2006/relationships/slide" Target="slides/slide232.xml"/><Relationship Id="rId273" Type="http://schemas.openxmlformats.org/officeDocument/2006/relationships/slide" Target="slides/slide253.xml"/><Relationship Id="rId294" Type="http://schemas.openxmlformats.org/officeDocument/2006/relationships/slide" Target="slides/slide274.xml"/><Relationship Id="rId308" Type="http://schemas.openxmlformats.org/officeDocument/2006/relationships/slide" Target="slides/slide288.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1.xml"/><Relationship Id="rId242" Type="http://schemas.openxmlformats.org/officeDocument/2006/relationships/slide" Target="slides/slide222.xml"/><Relationship Id="rId263" Type="http://schemas.openxmlformats.org/officeDocument/2006/relationships/slide" Target="slides/slide243.xml"/><Relationship Id="rId284" Type="http://schemas.openxmlformats.org/officeDocument/2006/relationships/slide" Target="slides/slide264.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slide" Target="slides/slide191.xml"/><Relationship Id="rId232" Type="http://schemas.openxmlformats.org/officeDocument/2006/relationships/slide" Target="slides/slide212.xml"/><Relationship Id="rId253" Type="http://schemas.openxmlformats.org/officeDocument/2006/relationships/slide" Target="slides/slide233.xml"/><Relationship Id="rId274" Type="http://schemas.openxmlformats.org/officeDocument/2006/relationships/slide" Target="slides/slide254.xml"/><Relationship Id="rId295" Type="http://schemas.openxmlformats.org/officeDocument/2006/relationships/slide" Target="slides/slide275.xml"/><Relationship Id="rId309" Type="http://schemas.openxmlformats.org/officeDocument/2006/relationships/slide" Target="slides/slide289.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222" Type="http://schemas.openxmlformats.org/officeDocument/2006/relationships/slide" Target="slides/slide202.xml"/><Relationship Id="rId243" Type="http://schemas.openxmlformats.org/officeDocument/2006/relationships/slide" Target="slides/slide223.xml"/><Relationship Id="rId264" Type="http://schemas.openxmlformats.org/officeDocument/2006/relationships/slide" Target="slides/slide244.xml"/><Relationship Id="rId285" Type="http://schemas.openxmlformats.org/officeDocument/2006/relationships/slide" Target="slides/slide265.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310" Type="http://schemas.openxmlformats.org/officeDocument/2006/relationships/slide" Target="slides/slide290.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12" Type="http://schemas.openxmlformats.org/officeDocument/2006/relationships/slide" Target="slides/slide192.xml"/><Relationship Id="rId233" Type="http://schemas.openxmlformats.org/officeDocument/2006/relationships/slide" Target="slides/slide213.xml"/><Relationship Id="rId254" Type="http://schemas.openxmlformats.org/officeDocument/2006/relationships/slide" Target="slides/slide234.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275" Type="http://schemas.openxmlformats.org/officeDocument/2006/relationships/slide" Target="slides/slide255.xml"/><Relationship Id="rId296" Type="http://schemas.openxmlformats.org/officeDocument/2006/relationships/slide" Target="slides/slide276.xml"/><Relationship Id="rId300" Type="http://schemas.openxmlformats.org/officeDocument/2006/relationships/slide" Target="slides/slide280.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202" Type="http://schemas.openxmlformats.org/officeDocument/2006/relationships/slide" Target="slides/slide182.xml"/><Relationship Id="rId223" Type="http://schemas.openxmlformats.org/officeDocument/2006/relationships/slide" Target="slides/slide203.xml"/><Relationship Id="rId244" Type="http://schemas.openxmlformats.org/officeDocument/2006/relationships/slide" Target="slides/slide224.xml"/><Relationship Id="rId18" Type="http://schemas.openxmlformats.org/officeDocument/2006/relationships/slideMaster" Target="slideMasters/slideMaster18.xml"/><Relationship Id="rId39" Type="http://schemas.openxmlformats.org/officeDocument/2006/relationships/slide" Target="slides/slide19.xml"/><Relationship Id="rId265" Type="http://schemas.openxmlformats.org/officeDocument/2006/relationships/slide" Target="slides/slide245.xml"/><Relationship Id="rId286" Type="http://schemas.openxmlformats.org/officeDocument/2006/relationships/slide" Target="slides/slide266.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311" Type="http://schemas.openxmlformats.org/officeDocument/2006/relationships/slide" Target="slides/slide291.xml"/><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slide" Target="slides/slide193.xml"/><Relationship Id="rId234"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9.xml"/><Relationship Id="rId255" Type="http://schemas.openxmlformats.org/officeDocument/2006/relationships/slide" Target="slides/slide235.xml"/><Relationship Id="rId276" Type="http://schemas.openxmlformats.org/officeDocument/2006/relationships/slide" Target="slides/slide256.xml"/><Relationship Id="rId297" Type="http://schemas.openxmlformats.org/officeDocument/2006/relationships/slide" Target="slides/slide277.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301" Type="http://schemas.openxmlformats.org/officeDocument/2006/relationships/slide" Target="slides/slide281.xml"/><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 Id="rId19" Type="http://schemas.openxmlformats.org/officeDocument/2006/relationships/slideMaster" Target="slideMasters/slideMaster19.xml"/><Relationship Id="rId224" Type="http://schemas.openxmlformats.org/officeDocument/2006/relationships/slide" Target="slides/slide204.xml"/><Relationship Id="rId245" Type="http://schemas.openxmlformats.org/officeDocument/2006/relationships/slide" Target="slides/slide225.xml"/><Relationship Id="rId266" Type="http://schemas.openxmlformats.org/officeDocument/2006/relationships/slide" Target="slides/slide246.xml"/><Relationship Id="rId287" Type="http://schemas.openxmlformats.org/officeDocument/2006/relationships/slide" Target="slides/slide267.xml"/><Relationship Id="rId30" Type="http://schemas.openxmlformats.org/officeDocument/2006/relationships/slide" Target="slides/slide1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312" Type="http://schemas.openxmlformats.org/officeDocument/2006/relationships/notesMaster" Target="notesMasters/notesMaster1.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189" Type="http://schemas.openxmlformats.org/officeDocument/2006/relationships/slide" Target="slides/slide169.xml"/><Relationship Id="rId3" Type="http://schemas.openxmlformats.org/officeDocument/2006/relationships/slideMaster" Target="slideMasters/slideMaster3.xml"/><Relationship Id="rId214" Type="http://schemas.openxmlformats.org/officeDocument/2006/relationships/slide" Target="slides/slide194.xml"/><Relationship Id="rId235" Type="http://schemas.openxmlformats.org/officeDocument/2006/relationships/slide" Target="slides/slide215.xml"/><Relationship Id="rId256" Type="http://schemas.openxmlformats.org/officeDocument/2006/relationships/slide" Target="slides/slide236.xml"/><Relationship Id="rId277" Type="http://schemas.openxmlformats.org/officeDocument/2006/relationships/slide" Target="slides/slide257.xml"/><Relationship Id="rId298" Type="http://schemas.openxmlformats.org/officeDocument/2006/relationships/slide" Target="slides/slide278.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302" Type="http://schemas.openxmlformats.org/officeDocument/2006/relationships/slide" Target="slides/slide282.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179" Type="http://schemas.openxmlformats.org/officeDocument/2006/relationships/slide" Target="slides/slide159.xml"/><Relationship Id="rId190" Type="http://schemas.openxmlformats.org/officeDocument/2006/relationships/slide" Target="slides/slide170.xml"/><Relationship Id="rId204" Type="http://schemas.openxmlformats.org/officeDocument/2006/relationships/slide" Target="slides/slide184.xml"/><Relationship Id="rId225" Type="http://schemas.openxmlformats.org/officeDocument/2006/relationships/slide" Target="slides/slide205.xml"/><Relationship Id="rId246" Type="http://schemas.openxmlformats.org/officeDocument/2006/relationships/slide" Target="slides/slide226.xml"/><Relationship Id="rId267" Type="http://schemas.openxmlformats.org/officeDocument/2006/relationships/slide" Target="slides/slide247.xml"/><Relationship Id="rId288" Type="http://schemas.openxmlformats.org/officeDocument/2006/relationships/slide" Target="slides/slide268.xml"/><Relationship Id="rId106" Type="http://schemas.openxmlformats.org/officeDocument/2006/relationships/slide" Target="slides/slide86.xml"/><Relationship Id="rId127" Type="http://schemas.openxmlformats.org/officeDocument/2006/relationships/slide" Target="slides/slide107.xml"/><Relationship Id="rId313"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94" Type="http://schemas.openxmlformats.org/officeDocument/2006/relationships/slide" Target="slides/slide74.xml"/><Relationship Id="rId148" Type="http://schemas.openxmlformats.org/officeDocument/2006/relationships/slide" Target="slides/slide128.xml"/><Relationship Id="rId169" Type="http://schemas.openxmlformats.org/officeDocument/2006/relationships/slide" Target="slides/slide149.xml"/><Relationship Id="rId4" Type="http://schemas.openxmlformats.org/officeDocument/2006/relationships/slideMaster" Target="slideMasters/slideMaster4.xml"/><Relationship Id="rId180" Type="http://schemas.openxmlformats.org/officeDocument/2006/relationships/slide" Target="slides/slide160.xml"/><Relationship Id="rId215" Type="http://schemas.openxmlformats.org/officeDocument/2006/relationships/slide" Target="slides/slide195.xml"/><Relationship Id="rId236" Type="http://schemas.openxmlformats.org/officeDocument/2006/relationships/slide" Target="slides/slide216.xml"/><Relationship Id="rId257" Type="http://schemas.openxmlformats.org/officeDocument/2006/relationships/slide" Target="slides/slide237.xml"/><Relationship Id="rId278" Type="http://schemas.openxmlformats.org/officeDocument/2006/relationships/slide" Target="slides/slide258.xml"/><Relationship Id="rId303" Type="http://schemas.openxmlformats.org/officeDocument/2006/relationships/slide" Target="slides/slide283.xml"/><Relationship Id="rId42" Type="http://schemas.openxmlformats.org/officeDocument/2006/relationships/slide" Target="slides/slide22.xml"/><Relationship Id="rId84" Type="http://schemas.openxmlformats.org/officeDocument/2006/relationships/slide" Target="slides/slide64.xml"/><Relationship Id="rId138" Type="http://schemas.openxmlformats.org/officeDocument/2006/relationships/slide" Target="slides/slide118.xml"/><Relationship Id="rId191" Type="http://schemas.openxmlformats.org/officeDocument/2006/relationships/slide" Target="slides/slide171.xml"/><Relationship Id="rId205" Type="http://schemas.openxmlformats.org/officeDocument/2006/relationships/slide" Target="slides/slide185.xml"/><Relationship Id="rId247" Type="http://schemas.openxmlformats.org/officeDocument/2006/relationships/slide" Target="slides/slide227.xml"/><Relationship Id="rId107" Type="http://schemas.openxmlformats.org/officeDocument/2006/relationships/slide" Target="slides/slide87.xml"/><Relationship Id="rId289" Type="http://schemas.openxmlformats.org/officeDocument/2006/relationships/slide" Target="slides/slide269.xml"/><Relationship Id="rId11" Type="http://schemas.openxmlformats.org/officeDocument/2006/relationships/slideMaster" Target="slideMasters/slideMaster11.xml"/><Relationship Id="rId53" Type="http://schemas.openxmlformats.org/officeDocument/2006/relationships/slide" Target="slides/slide33.xml"/><Relationship Id="rId149" Type="http://schemas.openxmlformats.org/officeDocument/2006/relationships/slide" Target="slides/slide129.xml"/><Relationship Id="rId314" Type="http://schemas.openxmlformats.org/officeDocument/2006/relationships/presProps" Target="presProps.xml"/><Relationship Id="rId95" Type="http://schemas.openxmlformats.org/officeDocument/2006/relationships/slide" Target="slides/slide75.xml"/><Relationship Id="rId160" Type="http://schemas.openxmlformats.org/officeDocument/2006/relationships/slide" Target="slides/slide140.xml"/><Relationship Id="rId216" Type="http://schemas.openxmlformats.org/officeDocument/2006/relationships/slide" Target="slides/slide196.xml"/><Relationship Id="rId258" Type="http://schemas.openxmlformats.org/officeDocument/2006/relationships/slide" Target="slides/slide238.xml"/><Relationship Id="rId22" Type="http://schemas.openxmlformats.org/officeDocument/2006/relationships/slide" Target="slides/slide2.xml"/><Relationship Id="rId64" Type="http://schemas.openxmlformats.org/officeDocument/2006/relationships/slide" Target="slides/slide44.xml"/><Relationship Id="rId118" Type="http://schemas.openxmlformats.org/officeDocument/2006/relationships/slide" Target="slides/slide98.xml"/><Relationship Id="rId171" Type="http://schemas.openxmlformats.org/officeDocument/2006/relationships/slide" Target="slides/slide151.xml"/><Relationship Id="rId227" Type="http://schemas.openxmlformats.org/officeDocument/2006/relationships/slide" Target="slides/slide207.xml"/><Relationship Id="rId269" Type="http://schemas.openxmlformats.org/officeDocument/2006/relationships/slide" Target="slides/slide249.xml"/><Relationship Id="rId33" Type="http://schemas.openxmlformats.org/officeDocument/2006/relationships/slide" Target="slides/slide13.xml"/><Relationship Id="rId129" Type="http://schemas.openxmlformats.org/officeDocument/2006/relationships/slide" Target="slides/slide109.xml"/><Relationship Id="rId280" Type="http://schemas.openxmlformats.org/officeDocument/2006/relationships/slide" Target="slides/slide260.xml"/><Relationship Id="rId75" Type="http://schemas.openxmlformats.org/officeDocument/2006/relationships/slide" Target="slides/slide55.xml"/><Relationship Id="rId140" Type="http://schemas.openxmlformats.org/officeDocument/2006/relationships/slide" Target="slides/slide120.xml"/><Relationship Id="rId182" Type="http://schemas.openxmlformats.org/officeDocument/2006/relationships/slide" Target="slides/slide162.xml"/><Relationship Id="rId6" Type="http://schemas.openxmlformats.org/officeDocument/2006/relationships/slideMaster" Target="slideMasters/slideMaster6.xml"/><Relationship Id="rId238" Type="http://schemas.openxmlformats.org/officeDocument/2006/relationships/slide" Target="slides/slide218.xml"/><Relationship Id="rId291" Type="http://schemas.openxmlformats.org/officeDocument/2006/relationships/slide" Target="slides/slide271.xml"/><Relationship Id="rId305" Type="http://schemas.openxmlformats.org/officeDocument/2006/relationships/slide" Target="slides/slide285.xml"/><Relationship Id="rId44" Type="http://schemas.openxmlformats.org/officeDocument/2006/relationships/slide" Target="slides/slide24.xml"/><Relationship Id="rId86" Type="http://schemas.openxmlformats.org/officeDocument/2006/relationships/slide" Target="slides/slide66.xml"/><Relationship Id="rId151" Type="http://schemas.openxmlformats.org/officeDocument/2006/relationships/slide" Target="slides/slide131.xml"/><Relationship Id="rId193" Type="http://schemas.openxmlformats.org/officeDocument/2006/relationships/slide" Target="slides/slide173.xml"/><Relationship Id="rId207" Type="http://schemas.openxmlformats.org/officeDocument/2006/relationships/slide" Target="slides/slide187.xml"/><Relationship Id="rId249" Type="http://schemas.openxmlformats.org/officeDocument/2006/relationships/slide" Target="slides/slide229.xml"/></Relationships>
</file>

<file path=ppt/_rels/viewProps.xml.rels><?xml version="1.0" encoding="UTF-8" standalone="yes"?>
<Relationships xmlns="http://schemas.openxmlformats.org/package/2006/relationships"><Relationship Id="rId117" Type="http://schemas.openxmlformats.org/officeDocument/2006/relationships/slide" Target="slides/slide127.xml"/><Relationship Id="rId21" Type="http://schemas.openxmlformats.org/officeDocument/2006/relationships/slide" Target="slides/slide30.xml"/><Relationship Id="rId42" Type="http://schemas.openxmlformats.org/officeDocument/2006/relationships/slide" Target="slides/slide51.xml"/><Relationship Id="rId63" Type="http://schemas.openxmlformats.org/officeDocument/2006/relationships/slide" Target="slides/slide72.xml"/><Relationship Id="rId84" Type="http://schemas.openxmlformats.org/officeDocument/2006/relationships/slide" Target="slides/slide93.xml"/><Relationship Id="rId138" Type="http://schemas.openxmlformats.org/officeDocument/2006/relationships/slide" Target="slides/slide203.xml"/><Relationship Id="rId159" Type="http://schemas.openxmlformats.org/officeDocument/2006/relationships/slide" Target="slides/slide280.xml"/><Relationship Id="rId107" Type="http://schemas.openxmlformats.org/officeDocument/2006/relationships/slide" Target="slides/slide116.xml"/><Relationship Id="rId11" Type="http://schemas.openxmlformats.org/officeDocument/2006/relationships/slide" Target="slides/slide19.xml"/><Relationship Id="rId32" Type="http://schemas.openxmlformats.org/officeDocument/2006/relationships/slide" Target="slides/slide41.xml"/><Relationship Id="rId53" Type="http://schemas.openxmlformats.org/officeDocument/2006/relationships/slide" Target="slides/slide62.xml"/><Relationship Id="rId74" Type="http://schemas.openxmlformats.org/officeDocument/2006/relationships/slide" Target="slides/slide83.xml"/><Relationship Id="rId128" Type="http://schemas.openxmlformats.org/officeDocument/2006/relationships/slide" Target="slides/slide138.xml"/><Relationship Id="rId149" Type="http://schemas.openxmlformats.org/officeDocument/2006/relationships/slide" Target="slides/slide233.xml"/><Relationship Id="rId5" Type="http://schemas.openxmlformats.org/officeDocument/2006/relationships/slide" Target="slides/slide13.xml"/><Relationship Id="rId95" Type="http://schemas.openxmlformats.org/officeDocument/2006/relationships/slide" Target="slides/slide104.xml"/><Relationship Id="rId160" Type="http://schemas.openxmlformats.org/officeDocument/2006/relationships/slide" Target="slides/slide281.xml"/><Relationship Id="rId22" Type="http://schemas.openxmlformats.org/officeDocument/2006/relationships/slide" Target="slides/slide31.xml"/><Relationship Id="rId43" Type="http://schemas.openxmlformats.org/officeDocument/2006/relationships/slide" Target="slides/slide52.xml"/><Relationship Id="rId64" Type="http://schemas.openxmlformats.org/officeDocument/2006/relationships/slide" Target="slides/slide73.xml"/><Relationship Id="rId118" Type="http://schemas.openxmlformats.org/officeDocument/2006/relationships/slide" Target="slides/slide128.xml"/><Relationship Id="rId139" Type="http://schemas.openxmlformats.org/officeDocument/2006/relationships/slide" Target="slides/slide206.xml"/><Relationship Id="rId85" Type="http://schemas.openxmlformats.org/officeDocument/2006/relationships/slide" Target="slides/slide94.xml"/><Relationship Id="rId150" Type="http://schemas.openxmlformats.org/officeDocument/2006/relationships/slide" Target="slides/slide238.xml"/><Relationship Id="rId12" Type="http://schemas.openxmlformats.org/officeDocument/2006/relationships/slide" Target="slides/slide20.xml"/><Relationship Id="rId17" Type="http://schemas.openxmlformats.org/officeDocument/2006/relationships/slide" Target="slides/slide25.xml"/><Relationship Id="rId33" Type="http://schemas.openxmlformats.org/officeDocument/2006/relationships/slide" Target="slides/slide42.xml"/><Relationship Id="rId38" Type="http://schemas.openxmlformats.org/officeDocument/2006/relationships/slide" Target="slides/slide47.xml"/><Relationship Id="rId59" Type="http://schemas.openxmlformats.org/officeDocument/2006/relationships/slide" Target="slides/slide68.xml"/><Relationship Id="rId103" Type="http://schemas.openxmlformats.org/officeDocument/2006/relationships/slide" Target="slides/slide112.xml"/><Relationship Id="rId108" Type="http://schemas.openxmlformats.org/officeDocument/2006/relationships/slide" Target="slides/slide118.xml"/><Relationship Id="rId124" Type="http://schemas.openxmlformats.org/officeDocument/2006/relationships/slide" Target="slides/slide134.xml"/><Relationship Id="rId129" Type="http://schemas.openxmlformats.org/officeDocument/2006/relationships/slide" Target="slides/slide139.xml"/><Relationship Id="rId54" Type="http://schemas.openxmlformats.org/officeDocument/2006/relationships/slide" Target="slides/slide63.xml"/><Relationship Id="rId70" Type="http://schemas.openxmlformats.org/officeDocument/2006/relationships/slide" Target="slides/slide79.xml"/><Relationship Id="rId75" Type="http://schemas.openxmlformats.org/officeDocument/2006/relationships/slide" Target="slides/slide84.xml"/><Relationship Id="rId91" Type="http://schemas.openxmlformats.org/officeDocument/2006/relationships/slide" Target="slides/slide100.xml"/><Relationship Id="rId96" Type="http://schemas.openxmlformats.org/officeDocument/2006/relationships/slide" Target="slides/slide105.xml"/><Relationship Id="rId140" Type="http://schemas.openxmlformats.org/officeDocument/2006/relationships/slide" Target="slides/slide207.xml"/><Relationship Id="rId145" Type="http://schemas.openxmlformats.org/officeDocument/2006/relationships/slide" Target="slides/slide218.xml"/><Relationship Id="rId161" Type="http://schemas.openxmlformats.org/officeDocument/2006/relationships/slide" Target="slides/slide282.xml"/><Relationship Id="rId1" Type="http://schemas.openxmlformats.org/officeDocument/2006/relationships/slide" Target="slides/slide9.xml"/><Relationship Id="rId6" Type="http://schemas.openxmlformats.org/officeDocument/2006/relationships/slide" Target="slides/slide14.xml"/><Relationship Id="rId23" Type="http://schemas.openxmlformats.org/officeDocument/2006/relationships/slide" Target="slides/slide32.xml"/><Relationship Id="rId28" Type="http://schemas.openxmlformats.org/officeDocument/2006/relationships/slide" Target="slides/slide37.xml"/><Relationship Id="rId49" Type="http://schemas.openxmlformats.org/officeDocument/2006/relationships/slide" Target="slides/slide58.xml"/><Relationship Id="rId114" Type="http://schemas.openxmlformats.org/officeDocument/2006/relationships/slide" Target="slides/slide124.xml"/><Relationship Id="rId119" Type="http://schemas.openxmlformats.org/officeDocument/2006/relationships/slide" Target="slides/slide129.xml"/><Relationship Id="rId44" Type="http://schemas.openxmlformats.org/officeDocument/2006/relationships/slide" Target="slides/slide53.xml"/><Relationship Id="rId60" Type="http://schemas.openxmlformats.org/officeDocument/2006/relationships/slide" Target="slides/slide69.xml"/><Relationship Id="rId65" Type="http://schemas.openxmlformats.org/officeDocument/2006/relationships/slide" Target="slides/slide74.xml"/><Relationship Id="rId81" Type="http://schemas.openxmlformats.org/officeDocument/2006/relationships/slide" Target="slides/slide90.xml"/><Relationship Id="rId86" Type="http://schemas.openxmlformats.org/officeDocument/2006/relationships/slide" Target="slides/slide95.xml"/><Relationship Id="rId130" Type="http://schemas.openxmlformats.org/officeDocument/2006/relationships/slide" Target="slides/slide193.xml"/><Relationship Id="rId135" Type="http://schemas.openxmlformats.org/officeDocument/2006/relationships/slide" Target="slides/slide198.xml"/><Relationship Id="rId151" Type="http://schemas.openxmlformats.org/officeDocument/2006/relationships/slide" Target="slides/slide240.xml"/><Relationship Id="rId156" Type="http://schemas.openxmlformats.org/officeDocument/2006/relationships/slide" Target="slides/slide266.xml"/><Relationship Id="rId13" Type="http://schemas.openxmlformats.org/officeDocument/2006/relationships/slide" Target="slides/slide21.xml"/><Relationship Id="rId18" Type="http://schemas.openxmlformats.org/officeDocument/2006/relationships/slide" Target="slides/slide27.xml"/><Relationship Id="rId39" Type="http://schemas.openxmlformats.org/officeDocument/2006/relationships/slide" Target="slides/slide48.xml"/><Relationship Id="rId109" Type="http://schemas.openxmlformats.org/officeDocument/2006/relationships/slide" Target="slides/slide119.xml"/><Relationship Id="rId34" Type="http://schemas.openxmlformats.org/officeDocument/2006/relationships/slide" Target="slides/slide43.xml"/><Relationship Id="rId50" Type="http://schemas.openxmlformats.org/officeDocument/2006/relationships/slide" Target="slides/slide59.xml"/><Relationship Id="rId55" Type="http://schemas.openxmlformats.org/officeDocument/2006/relationships/slide" Target="slides/slide64.xml"/><Relationship Id="rId76" Type="http://schemas.openxmlformats.org/officeDocument/2006/relationships/slide" Target="slides/slide85.xml"/><Relationship Id="rId97" Type="http://schemas.openxmlformats.org/officeDocument/2006/relationships/slide" Target="slides/slide106.xml"/><Relationship Id="rId104" Type="http://schemas.openxmlformats.org/officeDocument/2006/relationships/slide" Target="slides/slide113.xml"/><Relationship Id="rId120" Type="http://schemas.openxmlformats.org/officeDocument/2006/relationships/slide" Target="slides/slide130.xml"/><Relationship Id="rId125" Type="http://schemas.openxmlformats.org/officeDocument/2006/relationships/slide" Target="slides/slide135.xml"/><Relationship Id="rId141" Type="http://schemas.openxmlformats.org/officeDocument/2006/relationships/slide" Target="slides/slide208.xml"/><Relationship Id="rId146" Type="http://schemas.openxmlformats.org/officeDocument/2006/relationships/slide" Target="slides/slide226.xml"/><Relationship Id="rId7" Type="http://schemas.openxmlformats.org/officeDocument/2006/relationships/slide" Target="slides/slide15.xml"/><Relationship Id="rId71" Type="http://schemas.openxmlformats.org/officeDocument/2006/relationships/slide" Target="slides/slide80.xml"/><Relationship Id="rId92" Type="http://schemas.openxmlformats.org/officeDocument/2006/relationships/slide" Target="slides/slide101.xml"/><Relationship Id="rId162" Type="http://schemas.openxmlformats.org/officeDocument/2006/relationships/slide" Target="slides/slide284.xml"/><Relationship Id="rId2" Type="http://schemas.openxmlformats.org/officeDocument/2006/relationships/slide" Target="slides/slide10.xml"/><Relationship Id="rId29" Type="http://schemas.openxmlformats.org/officeDocument/2006/relationships/slide" Target="slides/slide38.xml"/><Relationship Id="rId24" Type="http://schemas.openxmlformats.org/officeDocument/2006/relationships/slide" Target="slides/slide33.xml"/><Relationship Id="rId40" Type="http://schemas.openxmlformats.org/officeDocument/2006/relationships/slide" Target="slides/slide49.xml"/><Relationship Id="rId45" Type="http://schemas.openxmlformats.org/officeDocument/2006/relationships/slide" Target="slides/slide54.xml"/><Relationship Id="rId66" Type="http://schemas.openxmlformats.org/officeDocument/2006/relationships/slide" Target="slides/slide75.xml"/><Relationship Id="rId87" Type="http://schemas.openxmlformats.org/officeDocument/2006/relationships/slide" Target="slides/slide96.xml"/><Relationship Id="rId110" Type="http://schemas.openxmlformats.org/officeDocument/2006/relationships/slide" Target="slides/slide120.xml"/><Relationship Id="rId115" Type="http://schemas.openxmlformats.org/officeDocument/2006/relationships/slide" Target="slides/slide125.xml"/><Relationship Id="rId131" Type="http://schemas.openxmlformats.org/officeDocument/2006/relationships/slide" Target="slides/slide194.xml"/><Relationship Id="rId136" Type="http://schemas.openxmlformats.org/officeDocument/2006/relationships/slide" Target="slides/slide199.xml"/><Relationship Id="rId157" Type="http://schemas.openxmlformats.org/officeDocument/2006/relationships/slide" Target="slides/slide268.xml"/><Relationship Id="rId61" Type="http://schemas.openxmlformats.org/officeDocument/2006/relationships/slide" Target="slides/slide70.xml"/><Relationship Id="rId82" Type="http://schemas.openxmlformats.org/officeDocument/2006/relationships/slide" Target="slides/slide91.xml"/><Relationship Id="rId152" Type="http://schemas.openxmlformats.org/officeDocument/2006/relationships/slide" Target="slides/slide246.xml"/><Relationship Id="rId19" Type="http://schemas.openxmlformats.org/officeDocument/2006/relationships/slide" Target="slides/slide28.xml"/><Relationship Id="rId14" Type="http://schemas.openxmlformats.org/officeDocument/2006/relationships/slide" Target="slides/slide22.xml"/><Relationship Id="rId30" Type="http://schemas.openxmlformats.org/officeDocument/2006/relationships/slide" Target="slides/slide39.xml"/><Relationship Id="rId35" Type="http://schemas.openxmlformats.org/officeDocument/2006/relationships/slide" Target="slides/slide44.xml"/><Relationship Id="rId56" Type="http://schemas.openxmlformats.org/officeDocument/2006/relationships/slide" Target="slides/slide65.xml"/><Relationship Id="rId77" Type="http://schemas.openxmlformats.org/officeDocument/2006/relationships/slide" Target="slides/slide86.xml"/><Relationship Id="rId100" Type="http://schemas.openxmlformats.org/officeDocument/2006/relationships/slide" Target="slides/slide109.xml"/><Relationship Id="rId105" Type="http://schemas.openxmlformats.org/officeDocument/2006/relationships/slide" Target="slides/slide114.xml"/><Relationship Id="rId126" Type="http://schemas.openxmlformats.org/officeDocument/2006/relationships/slide" Target="slides/slide136.xml"/><Relationship Id="rId147" Type="http://schemas.openxmlformats.org/officeDocument/2006/relationships/slide" Target="slides/slide227.xml"/><Relationship Id="rId8" Type="http://schemas.openxmlformats.org/officeDocument/2006/relationships/slide" Target="slides/slide16.xml"/><Relationship Id="rId51" Type="http://schemas.openxmlformats.org/officeDocument/2006/relationships/slide" Target="slides/slide60.xml"/><Relationship Id="rId72" Type="http://schemas.openxmlformats.org/officeDocument/2006/relationships/slide" Target="slides/slide81.xml"/><Relationship Id="rId93" Type="http://schemas.openxmlformats.org/officeDocument/2006/relationships/slide" Target="slides/slide102.xml"/><Relationship Id="rId98" Type="http://schemas.openxmlformats.org/officeDocument/2006/relationships/slide" Target="slides/slide107.xml"/><Relationship Id="rId121" Type="http://schemas.openxmlformats.org/officeDocument/2006/relationships/slide" Target="slides/slide131.xml"/><Relationship Id="rId142" Type="http://schemas.openxmlformats.org/officeDocument/2006/relationships/slide" Target="slides/slide215.xml"/><Relationship Id="rId3" Type="http://schemas.openxmlformats.org/officeDocument/2006/relationships/slide" Target="slides/slide11.xml"/><Relationship Id="rId25" Type="http://schemas.openxmlformats.org/officeDocument/2006/relationships/slide" Target="slides/slide34.xml"/><Relationship Id="rId46" Type="http://schemas.openxmlformats.org/officeDocument/2006/relationships/slide" Target="slides/slide55.xml"/><Relationship Id="rId67" Type="http://schemas.openxmlformats.org/officeDocument/2006/relationships/slide" Target="slides/slide76.xml"/><Relationship Id="rId116" Type="http://schemas.openxmlformats.org/officeDocument/2006/relationships/slide" Target="slides/slide126.xml"/><Relationship Id="rId137" Type="http://schemas.openxmlformats.org/officeDocument/2006/relationships/slide" Target="slides/slide200.xml"/><Relationship Id="rId158" Type="http://schemas.openxmlformats.org/officeDocument/2006/relationships/slide" Target="slides/slide272.xml"/><Relationship Id="rId20" Type="http://schemas.openxmlformats.org/officeDocument/2006/relationships/slide" Target="slides/slide29.xml"/><Relationship Id="rId41" Type="http://schemas.openxmlformats.org/officeDocument/2006/relationships/slide" Target="slides/slide50.xml"/><Relationship Id="rId62" Type="http://schemas.openxmlformats.org/officeDocument/2006/relationships/slide" Target="slides/slide71.xml"/><Relationship Id="rId83" Type="http://schemas.openxmlformats.org/officeDocument/2006/relationships/slide" Target="slides/slide92.xml"/><Relationship Id="rId88" Type="http://schemas.openxmlformats.org/officeDocument/2006/relationships/slide" Target="slides/slide97.xml"/><Relationship Id="rId111" Type="http://schemas.openxmlformats.org/officeDocument/2006/relationships/slide" Target="slides/slide121.xml"/><Relationship Id="rId132" Type="http://schemas.openxmlformats.org/officeDocument/2006/relationships/slide" Target="slides/slide195.xml"/><Relationship Id="rId153" Type="http://schemas.openxmlformats.org/officeDocument/2006/relationships/slide" Target="slides/slide251.xml"/><Relationship Id="rId15" Type="http://schemas.openxmlformats.org/officeDocument/2006/relationships/slide" Target="slides/slide23.xml"/><Relationship Id="rId36" Type="http://schemas.openxmlformats.org/officeDocument/2006/relationships/slide" Target="slides/slide45.xml"/><Relationship Id="rId57" Type="http://schemas.openxmlformats.org/officeDocument/2006/relationships/slide" Target="slides/slide66.xml"/><Relationship Id="rId106" Type="http://schemas.openxmlformats.org/officeDocument/2006/relationships/slide" Target="slides/slide115.xml"/><Relationship Id="rId127" Type="http://schemas.openxmlformats.org/officeDocument/2006/relationships/slide" Target="slides/slide137.xml"/><Relationship Id="rId10" Type="http://schemas.openxmlformats.org/officeDocument/2006/relationships/slide" Target="slides/slide18.xml"/><Relationship Id="rId31" Type="http://schemas.openxmlformats.org/officeDocument/2006/relationships/slide" Target="slides/slide40.xml"/><Relationship Id="rId52" Type="http://schemas.openxmlformats.org/officeDocument/2006/relationships/slide" Target="slides/slide61.xml"/><Relationship Id="rId73" Type="http://schemas.openxmlformats.org/officeDocument/2006/relationships/slide" Target="slides/slide82.xml"/><Relationship Id="rId78" Type="http://schemas.openxmlformats.org/officeDocument/2006/relationships/slide" Target="slides/slide87.xml"/><Relationship Id="rId94" Type="http://schemas.openxmlformats.org/officeDocument/2006/relationships/slide" Target="slides/slide103.xml"/><Relationship Id="rId99" Type="http://schemas.openxmlformats.org/officeDocument/2006/relationships/slide" Target="slides/slide108.xml"/><Relationship Id="rId101" Type="http://schemas.openxmlformats.org/officeDocument/2006/relationships/slide" Target="slides/slide110.xml"/><Relationship Id="rId122" Type="http://schemas.openxmlformats.org/officeDocument/2006/relationships/slide" Target="slides/slide132.xml"/><Relationship Id="rId143" Type="http://schemas.openxmlformats.org/officeDocument/2006/relationships/slide" Target="slides/slide216.xml"/><Relationship Id="rId148" Type="http://schemas.openxmlformats.org/officeDocument/2006/relationships/slide" Target="slides/slide230.xml"/><Relationship Id="rId4" Type="http://schemas.openxmlformats.org/officeDocument/2006/relationships/slide" Target="slides/slide12.xml"/><Relationship Id="rId9" Type="http://schemas.openxmlformats.org/officeDocument/2006/relationships/slide" Target="slides/slide17.xml"/><Relationship Id="rId26" Type="http://schemas.openxmlformats.org/officeDocument/2006/relationships/slide" Target="slides/slide35.xml"/><Relationship Id="rId47" Type="http://schemas.openxmlformats.org/officeDocument/2006/relationships/slide" Target="slides/slide56.xml"/><Relationship Id="rId68" Type="http://schemas.openxmlformats.org/officeDocument/2006/relationships/slide" Target="slides/slide77.xml"/><Relationship Id="rId89" Type="http://schemas.openxmlformats.org/officeDocument/2006/relationships/slide" Target="slides/slide98.xml"/><Relationship Id="rId112" Type="http://schemas.openxmlformats.org/officeDocument/2006/relationships/slide" Target="slides/slide122.xml"/><Relationship Id="rId133" Type="http://schemas.openxmlformats.org/officeDocument/2006/relationships/slide" Target="slides/slide196.xml"/><Relationship Id="rId154" Type="http://schemas.openxmlformats.org/officeDocument/2006/relationships/slide" Target="slides/slide254.xml"/><Relationship Id="rId16" Type="http://schemas.openxmlformats.org/officeDocument/2006/relationships/slide" Target="slides/slide24.xml"/><Relationship Id="rId37" Type="http://schemas.openxmlformats.org/officeDocument/2006/relationships/slide" Target="slides/slide46.xml"/><Relationship Id="rId58" Type="http://schemas.openxmlformats.org/officeDocument/2006/relationships/slide" Target="slides/slide67.xml"/><Relationship Id="rId79" Type="http://schemas.openxmlformats.org/officeDocument/2006/relationships/slide" Target="slides/slide88.xml"/><Relationship Id="rId102" Type="http://schemas.openxmlformats.org/officeDocument/2006/relationships/slide" Target="slides/slide111.xml"/><Relationship Id="rId123" Type="http://schemas.openxmlformats.org/officeDocument/2006/relationships/slide" Target="slides/slide133.xml"/><Relationship Id="rId144" Type="http://schemas.openxmlformats.org/officeDocument/2006/relationships/slide" Target="slides/slide217.xml"/><Relationship Id="rId90" Type="http://schemas.openxmlformats.org/officeDocument/2006/relationships/slide" Target="slides/slide99.xml"/><Relationship Id="rId27" Type="http://schemas.openxmlformats.org/officeDocument/2006/relationships/slide" Target="slides/slide36.xml"/><Relationship Id="rId48" Type="http://schemas.openxmlformats.org/officeDocument/2006/relationships/slide" Target="slides/slide57.xml"/><Relationship Id="rId69" Type="http://schemas.openxmlformats.org/officeDocument/2006/relationships/slide" Target="slides/slide78.xml"/><Relationship Id="rId113" Type="http://schemas.openxmlformats.org/officeDocument/2006/relationships/slide" Target="slides/slide123.xml"/><Relationship Id="rId134" Type="http://schemas.openxmlformats.org/officeDocument/2006/relationships/slide" Target="slides/slide197.xml"/><Relationship Id="rId80" Type="http://schemas.openxmlformats.org/officeDocument/2006/relationships/slide" Target="slides/slide89.xml"/><Relationship Id="rId155" Type="http://schemas.openxmlformats.org/officeDocument/2006/relationships/slide" Target="slides/slide2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7849C-5A47-4F1B-8347-87C15C111F9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23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147</a:t>
            </a:fld>
            <a:endParaRPr lang="en-US" sz="1300">
              <a:solidFill>
                <a:srgbClr val="1F497D"/>
              </a:solidFill>
              <a:latin typeface="Verdana"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270</a:t>
            </a:fld>
            <a:endParaRPr lang="en-US" dirty="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271</a:t>
            </a:fld>
            <a:endParaRPr lang="en-US" dirty="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1/1/2026</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273</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1/1/2026</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275</a:t>
            </a:fld>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1/1/2026</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276</a:t>
            </a:fld>
            <a:endParaRPr lang="en-US">
              <a:solidFill>
                <a:prstClr val="black"/>
              </a:solidFill>
            </a:endParaRPr>
          </a:p>
        </p:txBody>
      </p:sp>
    </p:spTree>
    <p:extLst>
      <p:ext uri="{BB962C8B-B14F-4D97-AF65-F5344CB8AC3E}">
        <p14:creationId xmlns:p14="http://schemas.microsoft.com/office/powerpoint/2010/main" val="28864469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1/1/2026</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277</a:t>
            </a:fld>
            <a:endParaRPr lang="en-US">
              <a:solidFill>
                <a:prstClr val="black"/>
              </a:solidFill>
            </a:endParaRPr>
          </a:p>
        </p:txBody>
      </p:sp>
    </p:spTree>
    <p:extLst>
      <p:ext uri="{BB962C8B-B14F-4D97-AF65-F5344CB8AC3E}">
        <p14:creationId xmlns:p14="http://schemas.microsoft.com/office/powerpoint/2010/main" val="37294692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C41644BF-A3DE-46B0-BABA-A5C77AA4E9D1}" type="slidenum">
              <a:rPr lang="en-US" smtClean="0">
                <a:solidFill>
                  <a:srgbClr val="000000"/>
                </a:solidFill>
              </a:rPr>
              <a:pPr/>
              <a:t>278</a:t>
            </a:fld>
            <a:endParaRPr lang="en-US">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279</a:t>
            </a:fld>
            <a:endParaRPr lang="en-US" sz="1300" dirty="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1C2E453A-30B4-47CA-95A5-1499534A5C2B}" type="slidenum">
              <a:rPr lang="en-US" sz="1300">
                <a:solidFill>
                  <a:prstClr val="black"/>
                </a:solidFill>
                <a:latin typeface="Arial" charset="0"/>
              </a:rPr>
              <a:pPr algn="r"/>
              <a:t>283</a:t>
            </a:fld>
            <a:endParaRPr lang="en-US" sz="1300" dirty="0">
              <a:solidFill>
                <a:prstClr val="black"/>
              </a:solidFill>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algn="r" rtl="0" fontAlgn="base">
              <a:spcBef>
                <a:spcPct val="0"/>
              </a:spcBef>
              <a:spcAft>
                <a:spcPct val="0"/>
              </a:spcAft>
            </a:pPr>
            <a:fld id="{5B6E682E-35AB-43F6-A641-90AE9A87C2FB}" type="slidenum">
              <a:rPr lang="en-US">
                <a:solidFill>
                  <a:srgbClr val="000000"/>
                </a:solidFill>
                <a:latin typeface="Arial" pitchFamily="34" charset="0"/>
              </a:rPr>
              <a:pPr algn="r" rtl="0" fontAlgn="base">
                <a:spcBef>
                  <a:spcPct val="0"/>
                </a:spcBef>
                <a:spcAft>
                  <a:spcPct val="0"/>
                </a:spcAft>
              </a:pPr>
              <a:t>285</a:t>
            </a:fld>
            <a:endParaRPr lang="en-US" dirty="0">
              <a:solidFill>
                <a:srgbClr val="000000"/>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148</a:t>
            </a:fld>
            <a:endParaRPr lang="en-US" sz="1300">
              <a:solidFill>
                <a:srgbClr val="1F497D"/>
              </a:solidFill>
              <a:latin typeface="Verdana"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286</a:t>
            </a:fld>
            <a:endParaRPr lang="en-US" sz="1300" dirty="0">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287</a:t>
            </a:fld>
            <a:endParaRPr lang="en-US" sz="1300" dirty="0">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288</a:t>
            </a:fld>
            <a:endParaRPr lang="en-US" sz="1300" dirty="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73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792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0447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407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433328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23436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16779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155</a:t>
            </a:fld>
            <a:endParaRPr lang="en-US" sz="1300">
              <a:solidFill>
                <a:srgbClr val="1F497D"/>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156</a:t>
            </a:fld>
            <a:endParaRPr lang="en-US" sz="1300">
              <a:solidFill>
                <a:srgbClr val="1F497D"/>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231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43791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158</a:t>
            </a:fld>
            <a:endParaRPr lang="en-US" sz="1300">
              <a:solidFill>
                <a:srgbClr val="1F497D"/>
              </a:solidFill>
              <a:latin typeface="Verdana" pitchFamily="34" charset="0"/>
            </a:endParaRPr>
          </a:p>
        </p:txBody>
      </p:sp>
    </p:spTree>
    <p:extLst>
      <p:ext uri="{BB962C8B-B14F-4D97-AF65-F5344CB8AC3E}">
        <p14:creationId xmlns:p14="http://schemas.microsoft.com/office/powerpoint/2010/main" val="734327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031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587111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55861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783910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165</a:t>
            </a:fld>
            <a:endParaRPr lang="en-US" sz="1300">
              <a:solidFill>
                <a:srgbClr val="1F497D"/>
              </a:solidFill>
              <a:latin typeface="Verdan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166</a:t>
            </a:fld>
            <a:endParaRPr lang="en-US" sz="1300">
              <a:solidFill>
                <a:srgbClr val="1F497D"/>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802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7F7B3-4E30-39E0-1D3D-A67267B8DC4D}"/>
            </a:ext>
          </a:extLst>
        </p:cNvPr>
        <p:cNvGrpSpPr/>
        <p:nvPr/>
      </p:nvGrpSpPr>
      <p:grpSpPr>
        <a:xfrm>
          <a:off x="0" y="0"/>
          <a:ext cx="0" cy="0"/>
          <a:chOff x="0" y="0"/>
          <a:chExt cx="0" cy="0"/>
        </a:xfrm>
      </p:grpSpPr>
      <p:sp>
        <p:nvSpPr>
          <p:cNvPr id="177154" name="Rectangle 7">
            <a:extLst>
              <a:ext uri="{FF2B5EF4-FFF2-40B4-BE49-F238E27FC236}">
                <a16:creationId xmlns:a16="http://schemas.microsoft.com/office/drawing/2014/main" id="{EB5ABB0A-95DC-C86B-2762-F78E7EEF2684}"/>
              </a:ext>
            </a:extLst>
          </p:cNvPr>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983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379FF-1C55-252D-C565-8BEFE6AE5701}"/>
            </a:ext>
          </a:extLst>
        </p:cNvPr>
        <p:cNvGrpSpPr/>
        <p:nvPr/>
      </p:nvGrpSpPr>
      <p:grpSpPr>
        <a:xfrm>
          <a:off x="0" y="0"/>
          <a:ext cx="0" cy="0"/>
          <a:chOff x="0" y="0"/>
          <a:chExt cx="0" cy="0"/>
        </a:xfrm>
      </p:grpSpPr>
      <p:sp>
        <p:nvSpPr>
          <p:cNvPr id="177154" name="Rectangle 7">
            <a:extLst>
              <a:ext uri="{FF2B5EF4-FFF2-40B4-BE49-F238E27FC236}">
                <a16:creationId xmlns:a16="http://schemas.microsoft.com/office/drawing/2014/main" id="{80755FFB-A5DE-1ABC-2845-A243F5C9A5A1}"/>
              </a:ext>
            </a:extLst>
          </p:cNvPr>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85097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942068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06498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4826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Notes Placeholder 1">
            <a:extLst>
              <a:ext uri="{FF2B5EF4-FFF2-40B4-BE49-F238E27FC236}">
                <a16:creationId xmlns:a16="http://schemas.microsoft.com/office/drawing/2014/main" id="{E78E1291-9FB1-2CC4-D999-61AD7A366B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100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061554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90057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10" name="Notes Placeholder 9">
            <a:extLst>
              <a:ext uri="{FF2B5EF4-FFF2-40B4-BE49-F238E27FC236}">
                <a16:creationId xmlns:a16="http://schemas.microsoft.com/office/drawing/2014/main" id="{D3874565-ACC8-B700-D921-2B0FFC659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785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35190B66-CC6D-B822-7604-01F160CB00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93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097622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7754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37712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563069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659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445511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1165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94493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1899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98510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0228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142</a:t>
            </a:fld>
            <a:endParaRPr lang="en-US" sz="1300">
              <a:solidFill>
                <a:srgbClr val="1F497D"/>
              </a:solidFill>
              <a:latin typeface="Verdan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8852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2715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658179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110649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964182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724808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201</a:t>
            </a:fld>
            <a:endParaRPr lang="en-US" sz="1300" dirty="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202</a:t>
            </a:fld>
            <a:endParaRPr lang="en-US" sz="1300" dirty="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204</a:t>
            </a:fld>
            <a:endParaRPr lang="en-US" sz="1300" dirty="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205</a:t>
            </a:fld>
            <a:endParaRPr lang="en-US" sz="13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338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7871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35201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334628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52705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16451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219</a:t>
            </a:fld>
            <a:endParaRPr lang="en-US" sz="1300" dirty="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220</a:t>
            </a:fld>
            <a:endParaRPr lang="en-US" sz="1300" dirty="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eaLnBrk="0" hangingPunct="0"/>
            <a:fld id="{7A668FC5-92AE-4F7C-B476-4CFB23789462}" type="slidenum">
              <a:rPr lang="en-US" sz="1300">
                <a:solidFill>
                  <a:srgbClr val="000000"/>
                </a:solidFill>
              </a:rPr>
              <a:pPr algn="r" eaLnBrk="0" hangingPunct="0"/>
              <a:t>221</a:t>
            </a:fld>
            <a:endParaRPr lang="en-US" sz="1300" dirty="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222</a:t>
            </a:fld>
            <a:endParaRPr lang="en-US"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144</a:t>
            </a:fld>
            <a:endParaRPr lang="en-US" sz="1300">
              <a:solidFill>
                <a:srgbClr val="1F497D"/>
              </a:solidFill>
              <a:latin typeface="Verdana"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223</a:t>
            </a:fld>
            <a:endParaRPr lang="en-US" dirty="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F326843-BCFA-4E96-B130-563FFC4C1168}" type="slidenum">
              <a:rPr lang="en-US" sz="1300">
                <a:solidFill>
                  <a:prstClr val="black"/>
                </a:solidFill>
                <a:latin typeface="Verdana" pitchFamily="34" charset="0"/>
              </a:rPr>
              <a:pPr algn="r"/>
              <a:t>224</a:t>
            </a:fld>
            <a:endParaRPr lang="en-US" sz="1300" dirty="0">
              <a:solidFill>
                <a:prstClr val="black"/>
              </a:solidFill>
              <a:latin typeface="Verdana"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1C2E453A-30B4-47CA-95A5-1499534A5C2B}" type="slidenum">
              <a:rPr lang="en-US" sz="1300">
                <a:solidFill>
                  <a:prstClr val="black"/>
                </a:solidFill>
                <a:latin typeface="Arial" charset="0"/>
              </a:rPr>
              <a:pPr algn="r"/>
              <a:t>225</a:t>
            </a:fld>
            <a:endParaRPr lang="en-US" sz="1300" dirty="0">
              <a:solidFill>
                <a:prstClr val="black"/>
              </a:solidFill>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229</a:t>
            </a:fld>
            <a:endParaRPr lang="en-US" dirty="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958743FD-8E33-4B56-8844-F290D29EB8C0}" type="slidenum">
              <a:rPr lang="en-US">
                <a:solidFill>
                  <a:srgbClr val="000000"/>
                </a:solidFill>
              </a:rPr>
              <a:pPr/>
              <a:t>231</a:t>
            </a:fld>
            <a:endParaRPr lang="en-US" dirty="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fld id="{E85432ED-BC74-4DE2-B8CC-FC1D9D01005D}" type="datetime1">
              <a:rPr lang="en-US" smtClean="0">
                <a:solidFill>
                  <a:prstClr val="black"/>
                </a:solidFill>
              </a:rPr>
              <a:pPr/>
              <a:t>1/1/2026</a:t>
            </a:fld>
            <a:endParaRPr lang="en-US">
              <a:solidFill>
                <a:prstClr val="black"/>
              </a:solidFill>
            </a:endParaRPr>
          </a:p>
        </p:txBody>
      </p:sp>
      <p:sp>
        <p:nvSpPr>
          <p:cNvPr id="145411" name="Rectangle 13"/>
          <p:cNvSpPr>
            <a:spLocks noGrp="1" noChangeArrowheads="1"/>
          </p:cNvSpPr>
          <p:nvPr>
            <p:ph type="sldNum" sz="quarter" idx="5"/>
          </p:nvPr>
        </p:nvSpPr>
        <p:spPr>
          <a:noFill/>
        </p:spPr>
        <p:txBody>
          <a:bodyPr/>
          <a:lstStyle/>
          <a:p>
            <a:fld id="{D4F9B1D3-2CDC-4BE4-A5D4-372937BE2128}" type="slidenum">
              <a:rPr lang="en-US" smtClean="0">
                <a:solidFill>
                  <a:prstClr val="black"/>
                </a:solidFill>
              </a:rPr>
              <a:pPr/>
              <a:t>232</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fld id="{0634FCDA-2BDE-45C6-9B0D-07EE53E9511E}" type="datetime1">
              <a:rPr lang="en-US" smtClean="0">
                <a:solidFill>
                  <a:prstClr val="black"/>
                </a:solidFill>
              </a:rPr>
              <a:pPr/>
              <a:t>1/1/2026</a:t>
            </a:fld>
            <a:endParaRPr lang="en-US">
              <a:solidFill>
                <a:prstClr val="black"/>
              </a:solidFill>
            </a:endParaRPr>
          </a:p>
        </p:txBody>
      </p:sp>
      <p:sp>
        <p:nvSpPr>
          <p:cNvPr id="152579" name="Rectangle 13"/>
          <p:cNvSpPr>
            <a:spLocks noGrp="1" noChangeArrowheads="1"/>
          </p:cNvSpPr>
          <p:nvPr>
            <p:ph type="sldNum" sz="quarter" idx="5"/>
          </p:nvPr>
        </p:nvSpPr>
        <p:spPr>
          <a:noFill/>
        </p:spPr>
        <p:txBody>
          <a:bodyPr/>
          <a:lstStyle/>
          <a:p>
            <a:fld id="{0C928192-FF61-4826-89B9-FCB3C5960839}" type="slidenum">
              <a:rPr lang="en-US" smtClean="0">
                <a:solidFill>
                  <a:prstClr val="black"/>
                </a:solidFill>
              </a:rPr>
              <a:pPr/>
              <a:t>234</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fld id="{35981399-961B-423E-A6C3-A60B7457BDFD}" type="datetime1">
              <a:rPr lang="en-US" smtClean="0">
                <a:solidFill>
                  <a:prstClr val="black"/>
                </a:solidFill>
              </a:rPr>
              <a:pPr/>
              <a:t>1/1/2026</a:t>
            </a:fld>
            <a:endParaRPr lang="en-US">
              <a:solidFill>
                <a:prstClr val="black"/>
              </a:solidFill>
            </a:endParaRPr>
          </a:p>
        </p:txBody>
      </p:sp>
      <p:sp>
        <p:nvSpPr>
          <p:cNvPr id="203779" name="Rectangle 13"/>
          <p:cNvSpPr>
            <a:spLocks noGrp="1" noChangeArrowheads="1"/>
          </p:cNvSpPr>
          <p:nvPr>
            <p:ph type="sldNum" sz="quarter" idx="5"/>
          </p:nvPr>
        </p:nvSpPr>
        <p:spPr>
          <a:noFill/>
        </p:spPr>
        <p:txBody>
          <a:bodyPr/>
          <a:lstStyle/>
          <a:p>
            <a:fld id="{FB51CB14-2D21-4203-9053-2EBE479A2B9F}" type="slidenum">
              <a:rPr lang="en-US" smtClean="0">
                <a:solidFill>
                  <a:prstClr val="black"/>
                </a:solidFill>
              </a:rPr>
              <a:pPr/>
              <a:t>235</a:t>
            </a:fld>
            <a:endParaRPr lang="en-US">
              <a:solidFill>
                <a:prstClr val="black"/>
              </a:solidFill>
            </a:endParaRPr>
          </a:p>
        </p:txBody>
      </p:sp>
      <p:sp>
        <p:nvSpPr>
          <p:cNvPr id="203780"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6102A12B-437F-44A4-A0BE-D6EB8CBD6333}" type="slidenum">
              <a:rPr lang="en-US" sz="1300" baseline="30000">
                <a:solidFill>
                  <a:prstClr val="black"/>
                </a:solidFill>
                <a:latin typeface="Verdana" pitchFamily="34" charset="0"/>
              </a:rPr>
              <a:pPr algn="r"/>
              <a:t>235</a:t>
            </a:fld>
            <a:endParaRPr lang="en-US" sz="1300" baseline="30000">
              <a:solidFill>
                <a:prstClr val="black"/>
              </a:solidFill>
              <a:latin typeface="Verdana"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fld id="{31E9CAC3-8A6D-4684-AEBC-04CA13E2DA72}" type="datetime1">
              <a:rPr lang="en-US" smtClean="0">
                <a:solidFill>
                  <a:prstClr val="black"/>
                </a:solidFill>
              </a:rPr>
              <a:pPr/>
              <a:t>1/1/2026</a:t>
            </a:fld>
            <a:endParaRPr lang="en-US">
              <a:solidFill>
                <a:prstClr val="black"/>
              </a:solidFill>
            </a:endParaRPr>
          </a:p>
        </p:txBody>
      </p:sp>
      <p:sp>
        <p:nvSpPr>
          <p:cNvPr id="169987" name="Rectangle 13"/>
          <p:cNvSpPr>
            <a:spLocks noGrp="1" noChangeArrowheads="1"/>
          </p:cNvSpPr>
          <p:nvPr>
            <p:ph type="sldNum" sz="quarter" idx="5"/>
          </p:nvPr>
        </p:nvSpPr>
        <p:spPr>
          <a:noFill/>
        </p:spPr>
        <p:txBody>
          <a:bodyPr/>
          <a:lstStyle/>
          <a:p>
            <a:fld id="{73060180-891F-4656-B0C6-1F042C4B8AAB}" type="slidenum">
              <a:rPr lang="en-US" smtClean="0">
                <a:solidFill>
                  <a:prstClr val="black"/>
                </a:solidFill>
              </a:rPr>
              <a:pPr/>
              <a:t>236</a:t>
            </a:fld>
            <a:endParaRPr lang="en-US">
              <a:solidFill>
                <a:prstClr val="black"/>
              </a:solidFill>
            </a:endParaRPr>
          </a:p>
        </p:txBody>
      </p:sp>
      <p:sp>
        <p:nvSpPr>
          <p:cNvPr id="16998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3E97352-7412-4006-A6FD-EA1D336E3817}" type="slidenum">
              <a:rPr lang="en-US" sz="1300" baseline="30000">
                <a:solidFill>
                  <a:prstClr val="black"/>
                </a:solidFill>
                <a:latin typeface="Verdana" pitchFamily="34" charset="0"/>
              </a:rPr>
              <a:pPr algn="r"/>
              <a:t>236</a:t>
            </a:fld>
            <a:endParaRPr lang="en-US" sz="1300" baseline="30000">
              <a:solidFill>
                <a:prstClr val="black"/>
              </a:solidFill>
              <a:latin typeface="Verdana"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F4C93-344E-4AD9-BB2C-B7D44D03EE4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1/1/2026</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6435"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FAACEF7-76BD-465C-B742-F600A7CDBBCC}"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431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4536005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242</a:t>
            </a:fld>
            <a:endParaRPr 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243</a:t>
            </a:fld>
            <a:endParaRPr lang="en-US">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244</a:t>
            </a:fld>
            <a:endParaRPr 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245</a:t>
            </a:fld>
            <a:endParaRPr lang="en-US">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247</a:t>
            </a:fld>
            <a:endParaRPr lang="en-US">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248</a:t>
            </a:fld>
            <a:endParaRPr 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249</a:t>
            </a:fld>
            <a:endParaRPr lang="en-US">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250</a:t>
            </a:fld>
            <a:endParaRPr lang="en-US">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256</a:t>
            </a:fld>
            <a:endParaRPr lang="en-US">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257</a:t>
            </a:fld>
            <a:endParaRPr lang="en-US"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DBC615B5-CFBD-41C1-99F2-B00AC082FCA4}" type="slidenum">
              <a:rPr lang="en-US" sz="1300">
                <a:solidFill>
                  <a:srgbClr val="1F497D"/>
                </a:solidFill>
                <a:latin typeface="Verdana" pitchFamily="34" charset="0"/>
              </a:rPr>
              <a:pPr algn="r"/>
              <a:t>146</a:t>
            </a:fld>
            <a:endParaRPr lang="en-US" sz="1300">
              <a:solidFill>
                <a:srgbClr val="1F497D"/>
              </a:solidFill>
              <a:latin typeface="Verdana"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258</a:t>
            </a:fld>
            <a:endParaRPr lang="en-US" dirty="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259</a:t>
            </a:fld>
            <a:endParaRPr lang="en-US" dirty="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260</a:t>
            </a:fld>
            <a:endParaRPr 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261</a:t>
            </a:fld>
            <a:endParaRPr lang="en-US">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262</a:t>
            </a:fld>
            <a:endParaRPr lang="en-US">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263</a:t>
            </a:fld>
            <a:endParaRPr lang="en-US">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264</a:t>
            </a:fld>
            <a:endParaRPr lang="en-US">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algn="r"/>
            <a:fld id="{A5FCB8BD-029C-4208-A8A6-BBCB97277AFA}" type="slidenum">
              <a:rPr lang="en-US" sz="1300">
                <a:solidFill>
                  <a:prstClr val="black"/>
                </a:solidFill>
                <a:latin typeface="Verdana" pitchFamily="34" charset="0"/>
              </a:rPr>
              <a:pPr algn="r"/>
              <a:t>265</a:t>
            </a:fld>
            <a:endParaRPr lang="en-US" sz="1300" dirty="0">
              <a:solidFill>
                <a:prstClr val="black"/>
              </a:solidFill>
              <a:latin typeface="Verdana"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267</a:t>
            </a:fld>
            <a:endParaRPr lang="en-US" dirty="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B6E682E-35AB-43F6-A641-90AE9A87C2FB}" type="slidenum">
              <a:rPr lang="en-US">
                <a:solidFill>
                  <a:srgbClr val="000000"/>
                </a:solidFill>
              </a:rPr>
              <a:pPr/>
              <a:t>269</a:t>
            </a:fld>
            <a:endParaRPr 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33530-D7C2-4C01-A058-369DB03701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5213B-07E7-4E2D-8753-5C245F749F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C3619-049B-4296-A488-8E3DBD3ACA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AABF6B-21C6-4850-89A0-8D7EFCE359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EDD8E-680B-4F54-B49B-0EB65DF82B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5AB873-3BFA-4E97-86E1-134A12F278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9288E5-86E9-432C-82CD-FE319F61F6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0E68E-E4AA-432A-8746-33F163C8BB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E2410-5B7E-4966-AF2D-F66C937097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9660C4-C17F-41E2-A636-CB41156176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DC267-C92B-4E22-9BF4-333F07A1D1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713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736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44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2961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3342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3529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430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553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90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972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771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3805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4394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872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6357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92078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3090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9067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300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3638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844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5448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514"/>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923118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5551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5916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9077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6662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95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670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441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3235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135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52"/>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52"/>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5948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1235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1107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7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3044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9757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0458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60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21981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2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7094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0698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2232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1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7462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5" y="1708150"/>
            <a:ext cx="9147175" cy="0"/>
          </a:xfrm>
          <a:prstGeom prst="line">
            <a:avLst/>
          </a:prstGeom>
          <a:noFill/>
          <a:ln w="12700" cap="sq">
            <a:solidFill>
              <a:schemeClr val="bg2"/>
            </a:solid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124932" name="Rectangle 4"/>
          <p:cNvSpPr>
            <a:spLocks noGrp="1" noChangeArrowheads="1"/>
          </p:cNvSpPr>
          <p:nvPr>
            <p:ph type="ctrTitle" sz="quarter"/>
          </p:nvPr>
        </p:nvSpPr>
        <p:spPr>
          <a:xfrm>
            <a:off x="2743221"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19368282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87498624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91497646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913978410"/>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787846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62161687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8017142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64821596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277599320"/>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64976744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58041292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047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8264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697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030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9907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961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4980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6946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388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194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700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119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1357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539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5248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4701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4129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4656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1633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017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9451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5169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8"/>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6606101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799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5507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7138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4502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5611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1853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6102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2590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8856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2755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extLst>
      <p:ext uri="{BB962C8B-B14F-4D97-AF65-F5344CB8AC3E}">
        <p14:creationId xmlns:p14="http://schemas.microsoft.com/office/powerpoint/2010/main" val="228183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extLst>
      <p:ext uri="{BB962C8B-B14F-4D97-AF65-F5344CB8AC3E}">
        <p14:creationId xmlns:p14="http://schemas.microsoft.com/office/powerpoint/2010/main" val="26115514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extLst>
      <p:ext uri="{BB962C8B-B14F-4D97-AF65-F5344CB8AC3E}">
        <p14:creationId xmlns:p14="http://schemas.microsoft.com/office/powerpoint/2010/main" val="9060693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extLst>
      <p:ext uri="{BB962C8B-B14F-4D97-AF65-F5344CB8AC3E}">
        <p14:creationId xmlns:p14="http://schemas.microsoft.com/office/powerpoint/2010/main" val="16311884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extLst>
      <p:ext uri="{BB962C8B-B14F-4D97-AF65-F5344CB8AC3E}">
        <p14:creationId xmlns:p14="http://schemas.microsoft.com/office/powerpoint/2010/main" val="30547373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extLst>
      <p:ext uri="{BB962C8B-B14F-4D97-AF65-F5344CB8AC3E}">
        <p14:creationId xmlns:p14="http://schemas.microsoft.com/office/powerpoint/2010/main" val="14634827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extLst>
      <p:ext uri="{BB962C8B-B14F-4D97-AF65-F5344CB8AC3E}">
        <p14:creationId xmlns:p14="http://schemas.microsoft.com/office/powerpoint/2010/main" val="16109033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extLst>
      <p:ext uri="{BB962C8B-B14F-4D97-AF65-F5344CB8AC3E}">
        <p14:creationId xmlns:p14="http://schemas.microsoft.com/office/powerpoint/2010/main" val="32269720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extLst>
      <p:ext uri="{BB962C8B-B14F-4D97-AF65-F5344CB8AC3E}">
        <p14:creationId xmlns:p14="http://schemas.microsoft.com/office/powerpoint/2010/main" val="26288739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extLst>
      <p:ext uri="{BB962C8B-B14F-4D97-AF65-F5344CB8AC3E}">
        <p14:creationId xmlns:p14="http://schemas.microsoft.com/office/powerpoint/2010/main" val="29545434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extLst>
      <p:ext uri="{BB962C8B-B14F-4D97-AF65-F5344CB8AC3E}">
        <p14:creationId xmlns:p14="http://schemas.microsoft.com/office/powerpoint/2010/main" val="303309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73776124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86905186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394990987"/>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98917406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85040710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01794622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293782364"/>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01488547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335962905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80998859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5402234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85EBE78-7E79-479F-8107-B784B51F2BD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684FE2-7115-4559-9858-1BA58E0FF7A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7AACFD-51C9-4357-8098-092D3C55E79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F86ABA-EDA0-46F3-978C-FB28CE158A0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D4A821-6FA5-4097-8F16-3E37C4D9140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734A68-7019-4626-B251-892D11C8F9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5C8524-80AD-4B93-A8B8-7D64EB1AA89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66E4C0-41BA-42DA-83C4-FBD55B7DA45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D0FC51-B648-464A-A42D-A211AE2F549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4944DB-034F-4933-8848-C9F7B368760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95E40B8-5242-496B-AAE6-8D083C19BBE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DEBEE0D-5B42-4F4B-A0AC-F040477C031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0DB892E-0907-49E7-9910-1F6FCED365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CB148F-9BC7-4835-97F2-E11CA43CA5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7C96A00-307F-4720-B660-454B3F6F70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F17B0B-84BF-4C52-8157-345FBEC30C9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4EFDC48-B62E-4DFB-AD47-5063EFB6D0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F1B8499-6545-450A-982E-A05BFB2D4C0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4BCF17-5D7A-4EFB-8F22-2CF2B7E5DCC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FCFDCDB-300B-4C97-8151-D37FAAF711B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1B0F8F-4FBE-4E30-AE76-2E1744594DC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C1E7AD0-3402-4847-9544-E32CF60AD86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E50B0A0-0606-4F58-955F-CC44201B98A6}" type="datetimeFigureOut">
              <a:rPr lang="en-US">
                <a:solidFill>
                  <a:prstClr val="black">
                    <a:tint val="75000"/>
                  </a:prstClr>
                </a:solidFill>
              </a:rPr>
              <a:pPr>
                <a:defRPr/>
              </a:pPr>
              <a:t>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82F7FF-DB22-40B0-A1F6-7A38351E376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10A43B-4334-4108-AB18-594EB33901C4}" type="datetimeFigureOut">
              <a:rPr lang="en-US">
                <a:solidFill>
                  <a:prstClr val="black">
                    <a:tint val="75000"/>
                  </a:prstClr>
                </a:solidFill>
              </a:rPr>
              <a:pPr>
                <a:defRPr/>
              </a:pPr>
              <a:t>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3B2E99-7D06-4CE5-834A-953B4AB38E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A77AB83-88CF-48B5-B1FE-420B84E8413A}" type="datetimeFigureOut">
              <a:rPr lang="en-US">
                <a:solidFill>
                  <a:prstClr val="black">
                    <a:tint val="75000"/>
                  </a:prstClr>
                </a:solidFill>
              </a:rPr>
              <a:pPr>
                <a:defRPr/>
              </a:pPr>
              <a:t>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CA7921-F3FE-4EB3-A9B1-F1BF951B89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C0100F-B200-4F19-A4AD-B3D27A0002D1}" type="datetimeFigureOut">
              <a:rPr lang="en-US">
                <a:solidFill>
                  <a:prstClr val="black">
                    <a:tint val="75000"/>
                  </a:prstClr>
                </a:solidFill>
              </a:rPr>
              <a:pPr>
                <a:defRPr/>
              </a:pPr>
              <a:t>1/1/2026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678042-E6D8-48C0-8FD0-33348A06209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954D99-A156-425B-A5B0-5E927BFAE9AA}" type="datetimeFigureOut">
              <a:rPr lang="en-US">
                <a:solidFill>
                  <a:prstClr val="black">
                    <a:tint val="75000"/>
                  </a:prstClr>
                </a:solidFill>
              </a:rPr>
              <a:pPr>
                <a:defRPr/>
              </a:pPr>
              <a:t>1/1/2026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6662CD-C2E6-41CD-BD91-69798F56B3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D53A564-65E3-49FC-AD44-BB948A2F0793}" type="datetimeFigureOut">
              <a:rPr lang="en-US">
                <a:solidFill>
                  <a:prstClr val="black">
                    <a:tint val="75000"/>
                  </a:prstClr>
                </a:solidFill>
              </a:rPr>
              <a:pPr>
                <a:defRPr/>
              </a:pPr>
              <a:t>1/1/2026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E3982B-ED78-4F18-B234-871DE7B607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812662-CB44-4005-8DC0-2F9B000F2F71}" type="datetimeFigureOut">
              <a:rPr lang="en-US">
                <a:solidFill>
                  <a:prstClr val="black">
                    <a:tint val="75000"/>
                  </a:prstClr>
                </a:solidFill>
              </a:rPr>
              <a:pPr>
                <a:defRPr/>
              </a:pPr>
              <a:t>1/1/2026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DDF485-61B9-45B1-8893-241C041AA12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11680E-2688-425B-967D-5B18AD681D62}" type="datetimeFigureOut">
              <a:rPr lang="en-US">
                <a:solidFill>
                  <a:prstClr val="black">
                    <a:tint val="75000"/>
                  </a:prstClr>
                </a:solidFill>
              </a:rPr>
              <a:pPr>
                <a:defRPr/>
              </a:pPr>
              <a:t>1/1/2026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DF7AC3-35F9-4F39-B153-6A95C256B6E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68B76-6161-4EFB-ADC6-AAE714A68108}" type="datetimeFigureOut">
              <a:rPr lang="en-US">
                <a:solidFill>
                  <a:prstClr val="black">
                    <a:tint val="75000"/>
                  </a:prstClr>
                </a:solidFill>
              </a:rPr>
              <a:pPr>
                <a:defRPr/>
              </a:pPr>
              <a:t>1/1/2026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40708C-A1C5-4458-8C1E-34E7EBAA2B2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30DF09-760B-4FE6-99F8-198D7DB4D09C}" type="datetimeFigureOut">
              <a:rPr lang="en-US">
                <a:solidFill>
                  <a:prstClr val="black">
                    <a:tint val="75000"/>
                  </a:prstClr>
                </a:solidFill>
              </a:rPr>
              <a:pPr>
                <a:defRPr/>
              </a:pPr>
              <a:t>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4EAE6D-C5C7-4CFA-A72B-89BBDEB9683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3B765C-7455-4B74-BFFA-76322ABA3883}" type="datetimeFigureOut">
              <a:rPr lang="en-US">
                <a:solidFill>
                  <a:prstClr val="black">
                    <a:tint val="75000"/>
                  </a:prstClr>
                </a:solidFill>
              </a:rPr>
              <a:pPr>
                <a:defRPr/>
              </a:pPr>
              <a:t>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38CC6F-A6B0-4279-8CAD-3C2340FE54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E8A84-97E0-46BB-875C-EA4F5C1B03DA}"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3120FF-FF6A-49B7-87CF-10B28D56176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DBC7FD-E89A-48C0-82C6-6F57565B4ABF}"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D48E17-E3CE-467A-8820-F8AD58090A06}"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3A01F2-B2C3-4EB0-A456-93A299656A49}"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8A4D32-C152-4C96-8B27-FB0358C1C6E3}"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C3E8E1-65A0-43C5-B19F-7B30069EB0A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D11CEB-FE4E-4BDE-931D-AF5C600DBD52}"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2C237C-A073-453E-86B1-7B586AC1FB5A}"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279FB-098F-42AB-8D30-719376D0E76B}"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002CA-B69C-4E50-B401-DEA65307F428}"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4D0BB960-CEAE-4B17-B79E-E591B70783A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260717"/>
      </p:ext>
    </p:extLst>
  </p:cSld>
  <p:clrMap bg1="lt1" tx1="dk1" bg2="lt2" tx2="dk2" accent1="accent1" accent2="accent2" accent3="accent3" accent4="accent4" accent5="accent5" accent6="accent6" hlink="hlink" folHlink="folHlink"/>
  <p:sldLayoutIdLst>
    <p:sldLayoutId id="2147485732"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35862"/>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 id="2147485771" r:id="rId4"/>
    <p:sldLayoutId id="2147485772" r:id="rId5"/>
    <p:sldLayoutId id="2147485773" r:id="rId6"/>
    <p:sldLayoutId id="2147485774" r:id="rId7"/>
    <p:sldLayoutId id="2147485775" r:id="rId8"/>
    <p:sldLayoutId id="2147485776" r:id="rId9"/>
    <p:sldLayoutId id="2147485777" r:id="rId10"/>
    <p:sldLayoutId id="21474857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64"/>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64"/>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95"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914"/>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714"/>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95"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3072257920"/>
      </p:ext>
    </p:extLst>
  </p:cSld>
  <p:clrMap bg1="lt1" tx1="dk1" bg2="lt2" tx2="dk2" accent1="accent1" accent2="accent2" accent3="accent3" accent4="accent4" accent5="accent5" accent6="accent6" hlink="hlink" folHlink="folHlink"/>
  <p:sldLayoutIdLst>
    <p:sldLayoutId id="2147485780" r:id="rId1"/>
    <p:sldLayoutId id="2147485781" r:id="rId2"/>
    <p:sldLayoutId id="2147485782" r:id="rId3"/>
    <p:sldLayoutId id="2147485783" r:id="rId4"/>
    <p:sldLayoutId id="2147485784" r:id="rId5"/>
    <p:sldLayoutId id="2147485785" r:id="rId6"/>
    <p:sldLayoutId id="2147485786" r:id="rId7"/>
    <p:sldLayoutId id="2147485787" r:id="rId8"/>
    <p:sldLayoutId id="2147485788" r:id="rId9"/>
    <p:sldLayoutId id="2147485789" r:id="rId10"/>
    <p:sldLayoutId id="214748579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735093"/>
      </p:ext>
    </p:extLst>
  </p:cSld>
  <p:clrMap bg1="lt1" tx1="dk1" bg2="lt2" tx2="dk2" accent1="accent1" accent2="accent2" accent3="accent3" accent4="accent4" accent5="accent5" accent6="accent6" hlink="hlink" folHlink="folHlink"/>
  <p:sldLayoutIdLst>
    <p:sldLayoutId id="2147485804" r:id="rId1"/>
    <p:sldLayoutId id="2147485805" r:id="rId2"/>
    <p:sldLayoutId id="2147485806" r:id="rId3"/>
    <p:sldLayoutId id="2147485807" r:id="rId4"/>
    <p:sldLayoutId id="2147485808" r:id="rId5"/>
    <p:sldLayoutId id="2147485809" r:id="rId6"/>
    <p:sldLayoutId id="2147485810" r:id="rId7"/>
    <p:sldLayoutId id="2147485811" r:id="rId8"/>
    <p:sldLayoutId id="2147485812" r:id="rId9"/>
    <p:sldLayoutId id="2147485813" r:id="rId10"/>
    <p:sldLayoutId id="21474858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hangingPunct="0">
              <a:defRPr/>
            </a:pPr>
            <a:endParaRPr kumimoji="1" lang="en-US">
              <a:solidFill>
                <a:srgbClr val="800000"/>
              </a:solidFill>
            </a:endParaRPr>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hangingPunct="0">
              <a:defRPr/>
            </a:pPr>
            <a:endParaRPr kumimoji="1" lang="en-US">
              <a:solidFill>
                <a:srgbClr val="800000"/>
              </a:solidFill>
            </a:endParaRPr>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hangingPunct="0">
              <a:defRPr/>
            </a:pPr>
            <a:fld id="{E556C98A-6103-4B60-86C6-3AA93CD92E0E}" type="slidenum">
              <a:rPr kumimoji="1" lang="en-US">
                <a:solidFill>
                  <a:srgbClr val="800000"/>
                </a:solidFill>
              </a:rPr>
              <a:pPr eaLnBrk="0" hangingPunct="0">
                <a:defRPr/>
              </a:pPr>
              <a:t>‹#›</a:t>
            </a:fld>
            <a:endParaRPr kumimoji="1" lang="en-US">
              <a:solidFill>
                <a:srgbClr val="800000"/>
              </a:solidFill>
            </a:endParaRPr>
          </a:p>
        </p:txBody>
      </p:sp>
    </p:spTree>
    <p:extLst>
      <p:ext uri="{BB962C8B-B14F-4D97-AF65-F5344CB8AC3E}">
        <p14:creationId xmlns:p14="http://schemas.microsoft.com/office/powerpoint/2010/main" val="1725784857"/>
      </p:ext>
    </p:extLst>
  </p:cSld>
  <p:clrMap bg1="dk2" tx1="lt1" bg2="dk1" tx2="lt2" accent1="accent1" accent2="accent2" accent3="accent3" accent4="accent4" accent5="accent5" accent6="accent6" hlink="hlink" folHlink="folHlink"/>
  <p:sldLayoutIdLst>
    <p:sldLayoutId id="2147485816" r:id="rId1"/>
    <p:sldLayoutId id="2147485817" r:id="rId2"/>
    <p:sldLayoutId id="2147485818" r:id="rId3"/>
    <p:sldLayoutId id="2147485819" r:id="rId4"/>
    <p:sldLayoutId id="2147485820" r:id="rId5"/>
    <p:sldLayoutId id="2147485821" r:id="rId6"/>
    <p:sldLayoutId id="2147485822" r:id="rId7"/>
    <p:sldLayoutId id="2147485823" r:id="rId8"/>
    <p:sldLayoutId id="2147485824" r:id="rId9"/>
    <p:sldLayoutId id="2147485825" r:id="rId10"/>
    <p:sldLayoutId id="2147485826"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639216"/>
      </p:ext>
    </p:extLst>
  </p:cSld>
  <p:clrMap bg1="lt1" tx1="dk1" bg2="lt2" tx2="dk2" accent1="accent1" accent2="accent2" accent3="accent3" accent4="accent4" accent5="accent5" accent6="accent6" hlink="hlink" folHlink="folHlink"/>
  <p:sldLayoutIdLst>
    <p:sldLayoutId id="2147485828" r:id="rId1"/>
    <p:sldLayoutId id="2147485829" r:id="rId2"/>
    <p:sldLayoutId id="2147485830" r:id="rId3"/>
    <p:sldLayoutId id="2147485831" r:id="rId4"/>
    <p:sldLayoutId id="2147485832" r:id="rId5"/>
    <p:sldLayoutId id="2147485833" r:id="rId6"/>
    <p:sldLayoutId id="2147485834" r:id="rId7"/>
    <p:sldLayoutId id="2147485835" r:id="rId8"/>
    <p:sldLayoutId id="2147485836" r:id="rId9"/>
    <p:sldLayoutId id="2147485837" r:id="rId10"/>
    <p:sldLayoutId id="21474858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25474"/>
      </p:ext>
    </p:extLst>
  </p:cSld>
  <p:clrMap bg1="lt1" tx1="dk1" bg2="lt2" tx2="dk2" accent1="accent1" accent2="accent2" accent3="accent3" accent4="accent4" accent5="accent5" accent6="accent6" hlink="hlink" folHlink="folHlink"/>
  <p:sldLayoutIdLst>
    <p:sldLayoutId id="2147485912" r:id="rId1"/>
    <p:sldLayoutId id="2147485913" r:id="rId2"/>
    <p:sldLayoutId id="2147485914" r:id="rId3"/>
    <p:sldLayoutId id="2147485915" r:id="rId4"/>
    <p:sldLayoutId id="2147485916" r:id="rId5"/>
    <p:sldLayoutId id="2147485917" r:id="rId6"/>
    <p:sldLayoutId id="2147485918" r:id="rId7"/>
    <p:sldLayoutId id="2147485919" r:id="rId8"/>
    <p:sldLayoutId id="2147485920" r:id="rId9"/>
    <p:sldLayoutId id="2147485921" r:id="rId10"/>
    <p:sldLayoutId id="21474859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8"/>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8"/>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7"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8"/>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8"/>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7"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1448876290"/>
      </p:ext>
    </p:extLst>
  </p:cSld>
  <p:clrMap bg1="lt1" tx1="dk1" bg2="lt2" tx2="dk2" accent1="accent1" accent2="accent2" accent3="accent3" accent4="accent4" accent5="accent5" accent6="accent6" hlink="hlink" folHlink="folHlink"/>
  <p:sldLayoutIdLst>
    <p:sldLayoutId id="2147485936" r:id="rId1"/>
    <p:sldLayoutId id="2147485937" r:id="rId2"/>
    <p:sldLayoutId id="2147485938" r:id="rId3"/>
    <p:sldLayoutId id="2147485939" r:id="rId4"/>
    <p:sldLayoutId id="2147485940" r:id="rId5"/>
    <p:sldLayoutId id="2147485941" r:id="rId6"/>
    <p:sldLayoutId id="2147485942" r:id="rId7"/>
    <p:sldLayoutId id="2147485943" r:id="rId8"/>
    <p:sldLayoutId id="2147485944" r:id="rId9"/>
    <p:sldLayoutId id="2147485945" r:id="rId10"/>
    <p:sldLayoutId id="214748594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a:pPr>
                <a:defRPr/>
              </a:pPr>
              <a:t>‹#›</a:t>
            </a:fld>
            <a:endParaRPr lang="en-US"/>
          </a:p>
        </p:txBody>
      </p:sp>
    </p:spTree>
    <p:extLst>
      <p:ext uri="{BB962C8B-B14F-4D97-AF65-F5344CB8AC3E}">
        <p14:creationId xmlns:p14="http://schemas.microsoft.com/office/powerpoint/2010/main" val="2086759409"/>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2920704730"/>
      </p:ext>
    </p:extLst>
  </p:cSld>
  <p:clrMap bg1="lt1" tx1="dk1" bg2="lt2" tx2="dk2" accent1="accent1" accent2="accent2" accent3="accent3" accent4="accent4" accent5="accent5" accent6="accent6" hlink="hlink" folHlink="folHlink"/>
  <p:sldLayoutIdLst>
    <p:sldLayoutId id="2147486140" r:id="rId1"/>
    <p:sldLayoutId id="2147486141" r:id="rId2"/>
    <p:sldLayoutId id="2147486142" r:id="rId3"/>
    <p:sldLayoutId id="2147486143" r:id="rId4"/>
    <p:sldLayoutId id="2147486144" r:id="rId5"/>
    <p:sldLayoutId id="2147486145" r:id="rId6"/>
    <p:sldLayoutId id="2147486146" r:id="rId7"/>
    <p:sldLayoutId id="2147486147" r:id="rId8"/>
    <p:sldLayoutId id="2147486148" r:id="rId9"/>
    <p:sldLayoutId id="2147486149" r:id="rId10"/>
    <p:sldLayoutId id="214748615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rtl="0" fontAlgn="base">
              <a:spcBef>
                <a:spcPct val="0"/>
              </a:spcBef>
              <a:spcAft>
                <a:spcPct val="0"/>
              </a:spcAft>
              <a:defRPr/>
            </a:pPr>
            <a:endParaRPr lang="en-US" kern="120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rtl="0" fontAlgn="base">
              <a:spcBef>
                <a:spcPct val="0"/>
              </a:spcBef>
              <a:spcAft>
                <a:spcPct val="0"/>
              </a:spcAft>
              <a:defRPr/>
            </a:pPr>
            <a:endParaRPr lang="en-US" kern="120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rtl="0" fontAlgn="base">
              <a:spcBef>
                <a:spcPct val="0"/>
              </a:spcBef>
              <a:spcAft>
                <a:spcPct val="0"/>
              </a:spcAft>
              <a:defRPr/>
            </a:pPr>
            <a:fld id="{904F6FA4-AEF2-487A-B480-017CE54CAD74}"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3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1693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1693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4512EEBB-209C-475F-9CBC-F8C37093E23B}"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171280B-FA7B-4EB7-B524-013C2187017C}" type="datetimeFigureOut">
              <a:rPr lang="en-US">
                <a:solidFill>
                  <a:prstClr val="black">
                    <a:tint val="75000"/>
                  </a:prstClr>
                </a:solidFill>
              </a:rPr>
              <a:pPr>
                <a:defRPr/>
              </a:pPr>
              <a:t>1/1/2026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4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63A90D-49C3-4239-9967-E72195E9EF1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BB37A89-F6EC-4195-BC63-8A772D4D0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8" r:id="rId1"/>
    <p:sldLayoutId id="2147485239" r:id="rId2"/>
    <p:sldLayoutId id="2147485240" r:id="rId3"/>
    <p:sldLayoutId id="2147485241" r:id="rId4"/>
    <p:sldLayoutId id="2147485242" r:id="rId5"/>
    <p:sldLayoutId id="2147485243" r:id="rId6"/>
    <p:sldLayoutId id="2147485244" r:id="rId7"/>
    <p:sldLayoutId id="2147485245" r:id="rId8"/>
    <p:sldLayoutId id="2147485246" r:id="rId9"/>
    <p:sldLayoutId id="2147485247" r:id="rId10"/>
    <p:sldLayoutId id="2147485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40.jpeg"/><Relationship Id="rId1" Type="http://schemas.openxmlformats.org/officeDocument/2006/relationships/slideLayout" Target="../slideLayouts/slideLayout13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9.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9.xml"/></Relationships>
</file>

<file path=ppt/slides/_rels/slide10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9.xml"/></Relationships>
</file>

<file path=ppt/slides/_rels/slide109.xml.rels><?xml version="1.0" encoding="UTF-8" standalone="yes"?>
<Relationships xmlns="http://schemas.openxmlformats.org/package/2006/relationships"><Relationship Id="rId3" Type="http://schemas.openxmlformats.org/officeDocument/2006/relationships/hyperlink" Target="https://www.facebook.com/alexganeevphotography/photos/" TargetMode="External"/><Relationship Id="rId2" Type="http://schemas.openxmlformats.org/officeDocument/2006/relationships/image" Target="../media/image58.jpeg"/><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40.jpeg"/><Relationship Id="rId1" Type="http://schemas.openxmlformats.org/officeDocument/2006/relationships/slideLayout" Target="../slideLayouts/slideLayout139.xml"/></Relationships>
</file>

<file path=ppt/slides/_rels/slide1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9.xml"/></Relationships>
</file>

<file path=ppt/slides/_rels/slide1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xml"/><Relationship Id="rId1" Type="http://schemas.openxmlformats.org/officeDocument/2006/relationships/slideLayout" Target="../slideLayouts/slideLayout216.xml"/></Relationships>
</file>

<file path=ppt/slides/_rels/slide11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6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0.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21.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90.xml"/><Relationship Id="rId5" Type="http://schemas.openxmlformats.org/officeDocument/2006/relationships/image" Target="../media/image60.gif"/><Relationship Id="rId4" Type="http://schemas.openxmlformats.org/officeDocument/2006/relationships/image" Target="../media/image66.jpg"/></Relationships>
</file>

<file path=ppt/slides/_rels/slide124.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7.jpg"/><Relationship Id="rId1" Type="http://schemas.openxmlformats.org/officeDocument/2006/relationships/slideLayout" Target="../slideLayouts/slideLayout90.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2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1.jpg"/><Relationship Id="rId1" Type="http://schemas.openxmlformats.org/officeDocument/2006/relationships/slideLayout" Target="../slideLayouts/slideLayout90.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75.png"/></Relationships>
</file>

<file path=ppt/slides/_rels/slide133.xml.rels><?xml version="1.0" encoding="UTF-8" standalone="yes"?>
<Relationships xmlns="http://schemas.openxmlformats.org/package/2006/relationships"><Relationship Id="rId3" Type="http://schemas.openxmlformats.org/officeDocument/2006/relationships/hyperlink" Target="https://fleetingfarms.wordpress.com/2014/06/25/budejovice-church-montgomery-minnesota/" TargetMode="Externa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czechheritageclub.com/" TargetMode="Externa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1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czechheritageclub.com/PDF-Files/StNick-23-full.pdf" TargetMode="Externa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1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montgomerymn.org/masopust/" TargetMode="Externa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137.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80.png"/></Relationships>
</file>

<file path=ppt/slides/_rels/slide13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hyperlink" Target="http://www.montgomerymn.org/"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3.xml"/><Relationship Id="rId1" Type="http://schemas.openxmlformats.org/officeDocument/2006/relationships/slideLayout" Target="../slideLayouts/slideLayout216.xml"/></Relationships>
</file>

<file path=ppt/slides/_rels/slide1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05.xml"/><Relationship Id="rId4" Type="http://schemas.openxmlformats.org/officeDocument/2006/relationships/image" Target="../media/image81.gif"/></Relationships>
</file>

<file path=ppt/slides/_rels/slide14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xml"/><Relationship Id="rId1" Type="http://schemas.openxmlformats.org/officeDocument/2006/relationships/slideLayout" Target="../slideLayouts/slideLayout205.xml"/></Relationships>
</file>

<file path=ppt/slides/_rels/slide143.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6.xml"/><Relationship Id="rId1" Type="http://schemas.openxmlformats.org/officeDocument/2006/relationships/slideLayout" Target="../slideLayouts/slideLayout205.xml"/><Relationship Id="rId6" Type="http://schemas.openxmlformats.org/officeDocument/2006/relationships/image" Target="../media/image81.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84.png"/></Relationships>
</file>

<file path=ppt/slides/_rels/slide144.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7.xml"/><Relationship Id="rId1" Type="http://schemas.openxmlformats.org/officeDocument/2006/relationships/slideLayout" Target="../slideLayouts/slideLayout205.xml"/><Relationship Id="rId6" Type="http://schemas.openxmlformats.org/officeDocument/2006/relationships/image" Target="../media/image81.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84.png"/></Relationships>
</file>

<file path=ppt/slides/_rels/slide1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205.xml"/></Relationships>
</file>

<file path=ppt/slides/_rels/slide1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xml"/><Relationship Id="rId1" Type="http://schemas.openxmlformats.org/officeDocument/2006/relationships/slideLayout" Target="../slideLayouts/slideLayout205.xml"/><Relationship Id="rId5" Type="http://schemas.openxmlformats.org/officeDocument/2006/relationships/hyperlink" Target="https://www.washingtonpost.com/news/in-sight/wp/2017/06/19/inside-melania-trumps-home-town/?utm_term=.f78c5c044104" TargetMode="External"/><Relationship Id="rId4" Type="http://schemas.openxmlformats.org/officeDocument/2006/relationships/image" Target="../media/image87.png"/></Relationships>
</file>

<file path=ppt/slides/_rels/slide147.xml.rels><?xml version="1.0" encoding="UTF-8" standalone="yes"?>
<Relationships xmlns="http://schemas.openxmlformats.org/package/2006/relationships"><Relationship Id="rId3" Type="http://schemas.openxmlformats.org/officeDocument/2006/relationships/hyperlink" Target="https://www.washingtonpost.com/news/in-sight/wp/2017/06/19/inside-melania-trumps-home-town/?utm_term=.f78c5c044104" TargetMode="External"/><Relationship Id="rId2" Type="http://schemas.openxmlformats.org/officeDocument/2006/relationships/notesSlide" Target="../notesSlides/notesSlide10.xml"/><Relationship Id="rId1" Type="http://schemas.openxmlformats.org/officeDocument/2006/relationships/slideLayout" Target="../slideLayouts/slideLayout205.xml"/><Relationship Id="rId4" Type="http://schemas.openxmlformats.org/officeDocument/2006/relationships/image" Target="../media/image88.png"/></Relationships>
</file>

<file path=ppt/slides/_rels/slide1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05.xml"/><Relationship Id="rId4" Type="http://schemas.openxmlformats.org/officeDocument/2006/relationships/hyperlink" Target="https://commons.wikimedia.org/wiki/File:Melania_Trump_Official_Portrait.jpg"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16.xml"/></Relationships>
</file>

<file path=ppt/slides/_rels/slide15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4.xml"/><Relationship Id="rId1" Type="http://schemas.openxmlformats.org/officeDocument/2006/relationships/slideLayout" Target="../slideLayouts/slideLayout216.xml"/></Relationships>
</file>

<file path=ppt/slides/_rels/slide1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05.xml"/><Relationship Id="rId4" Type="http://schemas.openxmlformats.org/officeDocument/2006/relationships/hyperlink" Target="https://www.concordialanguagevillages.org/languages/finnish"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16.xml"/><Relationship Id="rId4" Type="http://schemas.openxmlformats.org/officeDocument/2006/relationships/image" Target="../media/image7.gif"/></Relationships>
</file>

<file path=ppt/slides/_rels/slide15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7.xml"/><Relationship Id="rId1" Type="http://schemas.openxmlformats.org/officeDocument/2006/relationships/slideLayout" Target="../slideLayouts/slideLayout205.xml"/><Relationship Id="rId5" Type="http://schemas.openxmlformats.org/officeDocument/2006/relationships/image" Target="../media/image7.gif"/><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205.xml"/><Relationship Id="rId5" Type="http://schemas.openxmlformats.org/officeDocument/2006/relationships/hyperlink" Target="http://www.duluthbudgeteer.com/community/4121672-simple-cooking-leads-success" TargetMode="External"/><Relationship Id="rId4" Type="http://schemas.openxmlformats.org/officeDocument/2006/relationships/image" Target="../media/image96.gif"/></Relationships>
</file>

<file path=ppt/slides/_rels/slide1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05.xml"/><Relationship Id="rId5" Type="http://schemas.openxmlformats.org/officeDocument/2006/relationships/image" Target="../media/image7.gif"/><Relationship Id="rId4" Type="http://schemas.openxmlformats.org/officeDocument/2006/relationships/hyperlink" Target="https://www.swedishculturalsociety.org/lucia"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0.xml"/><Relationship Id="rId1" Type="http://schemas.openxmlformats.org/officeDocument/2006/relationships/slideLayout" Target="../slideLayouts/slideLayout205.xml"/><Relationship Id="rId5" Type="http://schemas.openxmlformats.org/officeDocument/2006/relationships/image" Target="../media/image7.gif"/><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www.duluthnewstribune.com/pursuits/scrapbook/3895745-linnea-hinkel-chosen-santa-lucia" TargetMode="External"/><Relationship Id="rId7" Type="http://schemas.openxmlformats.org/officeDocument/2006/relationships/hyperlink" Target="http://www.d.umn.edu/cla/faculty/troufs/anth1095/Sweden.html#title" TargetMode="External"/><Relationship Id="rId2" Type="http://schemas.openxmlformats.org/officeDocument/2006/relationships/notesSlide" Target="../notesSlides/notesSlide21.xml"/><Relationship Id="rId1" Type="http://schemas.openxmlformats.org/officeDocument/2006/relationships/slideLayout" Target="../slideLayouts/slideLayout205.xml"/><Relationship Id="rId6" Type="http://schemas.openxmlformats.org/officeDocument/2006/relationships/image" Target="../media/image7.gif"/><Relationship Id="rId5" Type="http://schemas.openxmlformats.org/officeDocument/2006/relationships/image" Target="../media/image100.png"/><Relationship Id="rId4" Type="http://schemas.openxmlformats.org/officeDocument/2006/relationships/image" Target="../media/image99.gif"/></Relationships>
</file>

<file path=ppt/slides/_rels/slide15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2.xml"/><Relationship Id="rId1" Type="http://schemas.openxmlformats.org/officeDocument/2006/relationships/slideLayout" Target="../slideLayouts/slideLayout205.xml"/><Relationship Id="rId6" Type="http://schemas.openxmlformats.org/officeDocument/2006/relationships/hyperlink" Target="https://www.facebook.com/Swedishculturalsociety/" TargetMode="External"/><Relationship Id="rId5" Type="http://schemas.openxmlformats.org/officeDocument/2006/relationships/image" Target="../media/image101.jpg"/><Relationship Id="rId4" Type="http://schemas.openxmlformats.org/officeDocument/2006/relationships/hyperlink" Target="http://www.d.umn.edu/cla/faculty/troufs/anth1095/Sweden.html#titl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hyperlink" Target="https://www.facebook.com/Swedishculturalsociety/" TargetMode="External"/><Relationship Id="rId2" Type="http://schemas.openxmlformats.org/officeDocument/2006/relationships/notesSlide" Target="../notesSlides/notesSlide23.xml"/><Relationship Id="rId1" Type="http://schemas.openxmlformats.org/officeDocument/2006/relationships/slideLayout" Target="../slideLayouts/slideLayout205.xml"/><Relationship Id="rId6" Type="http://schemas.openxmlformats.org/officeDocument/2006/relationships/image" Target="../media/image102.jpg"/><Relationship Id="rId5" Type="http://schemas.openxmlformats.org/officeDocument/2006/relationships/hyperlink" Target="http://www.d.umn.edu/cla/faculty/troufs/anth1095/Sweden.html#title" TargetMode="External"/><Relationship Id="rId4" Type="http://schemas.openxmlformats.org/officeDocument/2006/relationships/image" Target="../media/image7.gif"/></Relationships>
</file>

<file path=ppt/slides/_rels/slide161.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hyperlink" Target="https://www.facebook.com/Swedishculturalsociety/" TargetMode="External"/><Relationship Id="rId2" Type="http://schemas.openxmlformats.org/officeDocument/2006/relationships/notesSlide" Target="../notesSlides/notesSlide24.xml"/><Relationship Id="rId1" Type="http://schemas.openxmlformats.org/officeDocument/2006/relationships/slideLayout" Target="../slideLayouts/slideLayout205.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103.jpg"/><Relationship Id="rId4" Type="http://schemas.openxmlformats.org/officeDocument/2006/relationships/hyperlink" Target="http://www.d.umn.edu/cla/faculty/troufs/anth1095/Sweden.html#title"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5.xml"/><Relationship Id="rId1" Type="http://schemas.openxmlformats.org/officeDocument/2006/relationships/slideLayout" Target="../slideLayouts/slideLayout205.xml"/><Relationship Id="rId6" Type="http://schemas.openxmlformats.org/officeDocument/2006/relationships/hyperlink" Target="https://www.facebook.com/p/Sami-Cultural-Center-of-North-America-100064257266401/" TargetMode="External"/><Relationship Id="rId5" Type="http://schemas.openxmlformats.org/officeDocument/2006/relationships/image" Target="../media/image104.jpg"/><Relationship Id="rId4" Type="http://schemas.openxmlformats.org/officeDocument/2006/relationships/hyperlink" Target="http://www.d.umn.edu/cla/faculty/troufs/anth1095/Sweden.html#title"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hyperlink" Target="https://www.facebook.com/Swedishculturalsociety/photos" TargetMode="External"/><Relationship Id="rId2" Type="http://schemas.openxmlformats.org/officeDocument/2006/relationships/notesSlide" Target="../notesSlides/notesSlide26.xml"/><Relationship Id="rId1" Type="http://schemas.openxmlformats.org/officeDocument/2006/relationships/slideLayout" Target="../slideLayouts/slideLayout205.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105.jpg"/><Relationship Id="rId4" Type="http://schemas.openxmlformats.org/officeDocument/2006/relationships/hyperlink" Target="http://www.d.umn.edu/cla/faculty/troufs/anth1095/Sweden.html#title"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05.xml"/><Relationship Id="rId6" Type="http://schemas.openxmlformats.org/officeDocument/2006/relationships/hyperlink" Target="http://www.d.umn.edu/cla/faculty/troufs/anth1095/Sweden.html#title" TargetMode="External"/><Relationship Id="rId5" Type="http://schemas.openxmlformats.org/officeDocument/2006/relationships/image" Target="../media/image7.gif"/><Relationship Id="rId4" Type="http://schemas.openxmlformats.org/officeDocument/2006/relationships/hyperlink" Target="https://www.concordialanguagevillages.org/languages/swedish"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8.xml"/><Relationship Id="rId1" Type="http://schemas.openxmlformats.org/officeDocument/2006/relationships/slideLayout" Target="../slideLayouts/slideLayout20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99.gif"/></Relationships>
</file>

<file path=ppt/slides/_rels/slide166.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9.xml"/><Relationship Id="rId1" Type="http://schemas.openxmlformats.org/officeDocument/2006/relationships/slideLayout" Target="../slideLayouts/slideLayout205.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99.gif"/></Relationships>
</file>

<file path=ppt/slides/_rels/slide167.xml.rels><?xml version="1.0" encoding="UTF-8" standalone="yes"?>
<Relationships xmlns="http://schemas.openxmlformats.org/package/2006/relationships"><Relationship Id="rId3" Type="http://schemas.openxmlformats.org/officeDocument/2006/relationships/hyperlink" Target="https://www.google.com/search?client=firefox-b-1-d&amp;q=S%C3%A1mi+Cultural+Center+of+North+America&amp;mstk=AUtExfDpnG4PS_-jlWDNG7syPiU52j9KgfcHbZrA2kevGuOaMJYzoaBVLcZrUteLPy2jZ1-7_iTDSTkhmCG9zbtc57jQgZNbs-EQ5StB0XHE7leZl4qlmfIhdOtkFWotCOnn08yDMwrezb09rbM-E-z_dLuVCi-4tb_BwgThDmlOgmrs6M0&amp;csui=3&amp;ved=2ahUKEwj46MDP7eORAxXs5ckDHal7EGcQgK4QegQIARAC" TargetMode="External"/><Relationship Id="rId2" Type="http://schemas.openxmlformats.org/officeDocument/2006/relationships/notesSlide" Target="../notesSlides/notesSlide30.xml"/><Relationship Id="rId1" Type="http://schemas.openxmlformats.org/officeDocument/2006/relationships/slideLayout" Target="../slideLayouts/slideLayout216.xml"/><Relationship Id="rId4" Type="http://schemas.openxmlformats.org/officeDocument/2006/relationships/hyperlink" Target="https://www.google.com/search?client=firefox-b-1-d&amp;q=Saami+Circle+of+North+America&amp;mstk=AUtExfDpnG4PS_-jlWDNG7syPiU52j9KgfcHbZrA2kevGuOaMJYzoaBVLcZrUteLPy2jZ1-7_iTDSTkhmCG9zbtc57jQgZNbs-EQ5StB0XHE7leZl4qlmfIhdOtkFWotCOnn08yDMwrezb09rbM-E-z_dLuVCi-4tb_BwgThDmlOgmrs6M0&amp;csui=3&amp;ved=2ahUKEwj46MDP7eORAxXs5ckDHal7EGcQgK4QegQIARAD"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6.xml"/></Relationships>
</file>

<file path=ppt/slides/_rels/slide16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2.xml"/><Relationship Id="rId1" Type="http://schemas.openxmlformats.org/officeDocument/2006/relationships/slideLayout" Target="../slideLayouts/slideLayout205.xml"/><Relationship Id="rId4" Type="http://schemas.openxmlformats.org/officeDocument/2006/relationships/hyperlink" Target="https://www.facebook.com/p/Sami-Cultural-Center-of-North-America-10006425726640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205.xml"/><Relationship Id="rId4" Type="http://schemas.openxmlformats.org/officeDocument/2006/relationships/hyperlink" Target="https://www.facebook.com/p/Sami-Cultural-Center-of-North-America-100064257266401/"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6.xml"/></Relationships>
</file>

<file path=ppt/slides/_rels/slide1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216.xml"/><Relationship Id="rId5" Type="http://schemas.openxmlformats.org/officeDocument/2006/relationships/image" Target="../media/image112.jpg"/><Relationship Id="rId4" Type="http://schemas.openxmlformats.org/officeDocument/2006/relationships/hyperlink" Target="https://www.facebook.com/NortunLodge16/"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6.xml"/><Relationship Id="rId1" Type="http://schemas.openxmlformats.org/officeDocument/2006/relationships/slideLayout" Target="../slideLayouts/slideLayout205.xml"/><Relationship Id="rId6" Type="http://schemas.openxmlformats.org/officeDocument/2006/relationships/image" Target="../media/image114.jpeg"/><Relationship Id="rId5" Type="http://schemas.openxmlformats.org/officeDocument/2006/relationships/image" Target="../media/image99.gif"/><Relationship Id="rId4" Type="http://schemas.openxmlformats.org/officeDocument/2006/relationships/image" Target="../media/image113.png"/></Relationships>
</file>

<file path=ppt/slides/_rels/slide174.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7.xml"/><Relationship Id="rId1" Type="http://schemas.openxmlformats.org/officeDocument/2006/relationships/slideLayout" Target="../slideLayouts/slideLayout20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99.gif"/></Relationships>
</file>

<file path=ppt/slides/_rels/slide17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8.xml"/><Relationship Id="rId1" Type="http://schemas.openxmlformats.org/officeDocument/2006/relationships/slideLayout" Target="../slideLayouts/slideLayout205.xml"/><Relationship Id="rId4" Type="http://schemas.openxmlformats.org/officeDocument/2006/relationships/hyperlink" Target="https://www.facebook.com/NortunLodge16/"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9.xml"/><Relationship Id="rId1" Type="http://schemas.openxmlformats.org/officeDocument/2006/relationships/slideLayout" Target="../slideLayouts/slideLayout205.xml"/><Relationship Id="rId4" Type="http://schemas.openxmlformats.org/officeDocument/2006/relationships/hyperlink" Target="https://www.facebook.com/NortunLodge16/" TargetMode="Externa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6.xml"/></Relationships>
</file>

<file path=ppt/slides/_rels/slide1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205.xml"/></Relationships>
</file>

<file path=ppt/slides/_rels/slide17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2.xml"/><Relationship Id="rId1" Type="http://schemas.openxmlformats.org/officeDocument/2006/relationships/slideLayout" Target="../slideLayouts/slideLayout205.xml"/><Relationship Id="rId5" Type="http://schemas.openxmlformats.org/officeDocument/2006/relationships/image" Target="../media/image121.gif"/><Relationship Id="rId4" Type="http://schemas.openxmlformats.org/officeDocument/2006/relationships/hyperlink" Target="http://www.d.umn.edu/cla/faculty/troufs/anth1095/Norway.html#titl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3.xml"/><Relationship Id="rId1" Type="http://schemas.openxmlformats.org/officeDocument/2006/relationships/slideLayout" Target="../slideLayouts/slideLayout205.xml"/></Relationships>
</file>

<file path=ppt/slides/_rels/slide1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4.xml"/><Relationship Id="rId1" Type="http://schemas.openxmlformats.org/officeDocument/2006/relationships/slideLayout" Target="../slideLayouts/slideLayout20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6.xml"/><Relationship Id="rId1" Type="http://schemas.openxmlformats.org/officeDocument/2006/relationships/slideLayout" Target="../slideLayouts/slideLayout20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21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205.xml"/><Relationship Id="rId5" Type="http://schemas.openxmlformats.org/officeDocument/2006/relationships/image" Target="../media/image127.png"/><Relationship Id="rId4" Type="http://schemas.openxmlformats.org/officeDocument/2006/relationships/hyperlink" Target="http://www.mprnews.org/story/2016/09/13/npr-pho-central-to-vietnamese-identity" TargetMode="Externa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6.xml"/></Relationships>
</file>

<file path=ppt/slides/_rels/slide1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205.xml"/><Relationship Id="rId5" Type="http://schemas.openxmlformats.org/officeDocument/2006/relationships/image" Target="../media/image129.gif"/><Relationship Id="rId4" Type="http://schemas.openxmlformats.org/officeDocument/2006/relationships/hyperlink" Target="https://www.travelwisconsin.com/events/fairs-festivals/booya-days-4036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3.xml"/><Relationship Id="rId1" Type="http://schemas.openxmlformats.org/officeDocument/2006/relationships/slideLayout" Target="../slideLayouts/slideLayout205.xml"/><Relationship Id="rId5" Type="http://schemas.openxmlformats.org/officeDocument/2006/relationships/image" Target="../media/image129.gif"/><Relationship Id="rId4" Type="http://schemas.openxmlformats.org/officeDocument/2006/relationships/hyperlink" Target="https://www.travelwisconsin.com/events/fairs-festivals/booya-days-40367"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205.xml"/><Relationship Id="rId5" Type="http://schemas.openxmlformats.org/officeDocument/2006/relationships/image" Target="../media/image129.gif"/><Relationship Id="rId4" Type="http://schemas.openxmlformats.org/officeDocument/2006/relationships/hyperlink" Target="https://www.facebook.com/TheBooyahShed/"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5.xml"/><Relationship Id="rId1" Type="http://schemas.openxmlformats.org/officeDocument/2006/relationships/slideLayout" Target="../slideLayouts/slideLayout20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6.xml"/><Relationship Id="rId1" Type="http://schemas.openxmlformats.org/officeDocument/2006/relationships/slideLayout" Target="../slideLayouts/slideLayout51.xml"/><Relationship Id="rId4" Type="http://schemas.openxmlformats.org/officeDocument/2006/relationships/image" Target="../media/image131.png"/></Relationships>
</file>

<file path=ppt/slides/_rels/slide202.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7.xml"/><Relationship Id="rId1" Type="http://schemas.openxmlformats.org/officeDocument/2006/relationships/slideLayout" Target="../slideLayouts/slideLayout51.xml"/><Relationship Id="rId4" Type="http://schemas.openxmlformats.org/officeDocument/2006/relationships/image" Target="../media/image131.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60.xml"/><Relationship Id="rId1" Type="http://schemas.openxmlformats.org/officeDocument/2006/relationships/slideLayout" Target="../slideLayouts/slideLayout18.xml"/><Relationship Id="rId5" Type="http://schemas.openxmlformats.org/officeDocument/2006/relationships/image" Target="../media/image133.png"/><Relationship Id="rId4" Type="http://schemas.openxmlformats.org/officeDocument/2006/relationships/image" Target="../media/image1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8.png"/></Relationships>
</file>

<file path=ppt/slides/_rels/slide212.xml.rels><?xml version="1.0" encoding="UTF-8" standalone="yes"?>
<Relationships xmlns="http://schemas.openxmlformats.org/package/2006/relationships"><Relationship Id="rId3" Type="http://schemas.openxmlformats.org/officeDocument/2006/relationships/hyperlink" Target="http://minnesota.publicradio.org/display/web/2010/05/04/ojibwe-treaty-rights/" TargetMode="External"/><Relationship Id="rId2" Type="http://schemas.openxmlformats.org/officeDocument/2006/relationships/notesSlide" Target="../notesSlides/notesSlide63.xml"/><Relationship Id="rId1" Type="http://schemas.openxmlformats.org/officeDocument/2006/relationships/slideLayout" Target="../slideLayouts/slideLayout51.xml"/><Relationship Id="rId4" Type="http://schemas.openxmlformats.org/officeDocument/2006/relationships/image" Target="../media/image139.png"/></Relationships>
</file>

<file path=ppt/slides/_rels/slide213.xml.rels><?xml version="1.0" encoding="UTF-8" standalone="yes"?>
<Relationships xmlns="http://schemas.openxmlformats.org/package/2006/relationships"><Relationship Id="rId3" Type="http://schemas.openxmlformats.org/officeDocument/2006/relationships/hyperlink" Target="http://www.startribune.com/wild-rice-showdown-looms-in-northern-minnesota/322642951/" TargetMode="External"/><Relationship Id="rId2" Type="http://schemas.openxmlformats.org/officeDocument/2006/relationships/notesSlide" Target="../notesSlides/notesSlide64.xml"/><Relationship Id="rId1" Type="http://schemas.openxmlformats.org/officeDocument/2006/relationships/slideLayout" Target="../slideLayouts/slideLayout51.xml"/><Relationship Id="rId4" Type="http://schemas.openxmlformats.org/officeDocument/2006/relationships/image" Target="../media/image140.png"/></Relationships>
</file>

<file path=ppt/slides/_rels/slide2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51.xml"/><Relationship Id="rId4" Type="http://schemas.openxmlformats.org/officeDocument/2006/relationships/hyperlink" Target="http://www.startribune.com/indian-ricers-back-protesting-on-hole-in-the-day-lake/323222791/#5"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22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2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1.xml"/><Relationship Id="rId1" Type="http://schemas.openxmlformats.org/officeDocument/2006/relationships/slideLayout" Target="../slideLayouts/slideLayout62.xml"/><Relationship Id="rId5" Type="http://schemas.openxmlformats.org/officeDocument/2006/relationships/image" Target="../media/image146.png"/><Relationship Id="rId4" Type="http://schemas.openxmlformats.org/officeDocument/2006/relationships/hyperlink" Target="http://www.duluthnewstribune.com/articles/index.cfm?id=60658&amp;section=homepage"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www.indiancountry.com/content.cfm?id=1096416829" TargetMode="External"/><Relationship Id="rId2" Type="http://schemas.openxmlformats.org/officeDocument/2006/relationships/notesSlide" Target="../notesSlides/notesSlide72.xml"/><Relationship Id="rId1" Type="http://schemas.openxmlformats.org/officeDocument/2006/relationships/slideLayout" Target="../slideLayouts/slideLayout106.xml"/><Relationship Id="rId4" Type="http://schemas.openxmlformats.org/officeDocument/2006/relationships/image" Target="../media/image147.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3.xml"/></Relationships>
</file>

<file path=ppt/slides/_rels/slide2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31.xml.rels><?xml version="1.0" encoding="UTF-8" standalone="yes"?>
<Relationships xmlns="http://schemas.openxmlformats.org/package/2006/relationships"><Relationship Id="rId3" Type="http://schemas.openxmlformats.org/officeDocument/2006/relationships/hyperlink" Target="http://www.d.umn.edu/cla/faculty/troufs/Buffalo/PB24.html" TargetMode="External"/><Relationship Id="rId2" Type="http://schemas.openxmlformats.org/officeDocument/2006/relationships/notesSlide" Target="../notesSlides/notesSlide74.xml"/><Relationship Id="rId1" Type="http://schemas.openxmlformats.org/officeDocument/2006/relationships/slideLayout" Target="../slideLayouts/slideLayout18.xml"/><Relationship Id="rId4" Type="http://schemas.openxmlformats.org/officeDocument/2006/relationships/image" Target="../media/image150.jpeg"/></Relationships>
</file>

<file path=ppt/slides/_rels/slide232.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5.xml"/><Relationship Id="rId1" Type="http://schemas.openxmlformats.org/officeDocument/2006/relationships/slideLayout" Target="../slideLayouts/slideLayout161.xml"/><Relationship Id="rId4" Type="http://schemas.openxmlformats.org/officeDocument/2006/relationships/image" Target="../media/image151.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34.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76.xml"/><Relationship Id="rId1" Type="http://schemas.openxmlformats.org/officeDocument/2006/relationships/slideLayout" Target="../slideLayouts/slideLayout161.xml"/><Relationship Id="rId4" Type="http://schemas.openxmlformats.org/officeDocument/2006/relationships/image" Target="../media/image152.png"/></Relationships>
</file>

<file path=ppt/slides/_rels/slide235.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7.xml"/><Relationship Id="rId1" Type="http://schemas.openxmlformats.org/officeDocument/2006/relationships/slideLayout" Target="../slideLayouts/slideLayout172.xml"/><Relationship Id="rId5" Type="http://schemas.openxmlformats.org/officeDocument/2006/relationships/image" Target="../media/image154.png"/><Relationship Id="rId4" Type="http://schemas.openxmlformats.org/officeDocument/2006/relationships/image" Target="../media/image153.png"/></Relationships>
</file>

<file path=ppt/slides/_rels/slide236.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8.xml"/><Relationship Id="rId1" Type="http://schemas.openxmlformats.org/officeDocument/2006/relationships/slideLayout" Target="../slideLayouts/slideLayout172.xml"/><Relationship Id="rId5" Type="http://schemas.openxmlformats.org/officeDocument/2006/relationships/image" Target="../media/image153.png"/><Relationship Id="rId4" Type="http://schemas.openxmlformats.org/officeDocument/2006/relationships/image" Target="../media/image155.png"/></Relationships>
</file>

<file path=ppt/slides/_rels/slide23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3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41.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9.xml"/><Relationship Id="rId1" Type="http://schemas.openxmlformats.org/officeDocument/2006/relationships/slideLayout" Target="../slideLayouts/slideLayout161.xml"/><Relationship Id="rId4" Type="http://schemas.openxmlformats.org/officeDocument/2006/relationships/image" Target="../media/image158.png"/></Relationships>
</file>

<file path=ppt/slides/_rels/slide24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 Id="rId5" Type="http://schemas.openxmlformats.org/officeDocument/2006/relationships/image" Target="../media/image159.png"/><Relationship Id="rId4" Type="http://schemas.openxmlformats.org/officeDocument/2006/relationships/hyperlink" Target="http://ourmothertongues.org/language/Ojibwe/9" TargetMode="External"/></Relationships>
</file>

<file path=ppt/slides/_rels/slide2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161.png"/><Relationship Id="rId4" Type="http://schemas.openxmlformats.org/officeDocument/2006/relationships/hyperlink" Target="http://www.d.umn.edu/cla/faculty/troufs/Buffalo/PB07.html" TargetMode="Externa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4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4.xml"/><Relationship Id="rId1" Type="http://schemas.openxmlformats.org/officeDocument/2006/relationships/slideLayout" Target="../slideLayouts/slideLayout18.xml"/><Relationship Id="rId5" Type="http://schemas.openxmlformats.org/officeDocument/2006/relationships/image" Target="../media/image162.png"/><Relationship Id="rId4" Type="http://schemas.openxmlformats.org/officeDocument/2006/relationships/hyperlink" Target="http://ourmothertongues.org/language/Ojibwe/9"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 Id="rId5" Type="http://schemas.openxmlformats.org/officeDocument/2006/relationships/image" Target="../media/image163.png"/><Relationship Id="rId4" Type="http://schemas.openxmlformats.org/officeDocument/2006/relationships/hyperlink" Target="http://ourmothertongues.org/language/Ojibwe/9"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6.xml"/><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hyperlink" Target="http://www.tpt.org/?a=productions&amp;id=3http://cla.umn.edu/ais/undrgraduate/dakota-ojibwe-language-program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5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7.xml"/><Relationship Id="rId1" Type="http://schemas.openxmlformats.org/officeDocument/2006/relationships/slideLayout" Target="../slideLayouts/slideLayout18.xml"/><Relationship Id="rId5" Type="http://schemas.openxmlformats.org/officeDocument/2006/relationships/image" Target="../media/image165.png"/><Relationship Id="rId4" Type="http://schemas.openxmlformats.org/officeDocument/2006/relationships/hyperlink" Target="http://anishinabe.mpls.k12.mn.us/"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8.xml"/><Relationship Id="rId1" Type="http://schemas.openxmlformats.org/officeDocument/2006/relationships/slideLayout" Target="../slideLayouts/slideLayout18.xml"/><Relationship Id="rId5" Type="http://schemas.openxmlformats.org/officeDocument/2006/relationships/image" Target="../media/image169.png"/><Relationship Id="rId4" Type="http://schemas.openxmlformats.org/officeDocument/2006/relationships/hyperlink" Target="http://www.ojibwe.org/home/pdf/Ojibwe_Beginner_Dictionary.pdf"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9.xml"/><Relationship Id="rId1" Type="http://schemas.openxmlformats.org/officeDocument/2006/relationships/slideLayout" Target="../slideLayouts/slideLayout18.xml"/><Relationship Id="rId4" Type="http://schemas.openxmlformats.org/officeDocument/2006/relationships/hyperlink" Target="http://www.d.umn.edu/cla/faculty/troufs/anthfood/afwildrice.html"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2.xml"/><Relationship Id="rId1" Type="http://schemas.openxmlformats.org/officeDocument/2006/relationships/slideLayout" Target="../slideLayouts/slideLayout18.xml"/><Relationship Id="rId5" Type="http://schemas.openxmlformats.org/officeDocument/2006/relationships/image" Target="../media/image169.png"/><Relationship Id="rId4" Type="http://schemas.openxmlformats.org/officeDocument/2006/relationships/hyperlink" Target="http://www.ojibwe.org/home/pdf/Ojibwe_Beginner_Dictionary.pdf"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3.xml"/><Relationship Id="rId1" Type="http://schemas.openxmlformats.org/officeDocument/2006/relationships/slideLayout" Target="../slideLayouts/slideLayout18.xml"/><Relationship Id="rId5" Type="http://schemas.openxmlformats.org/officeDocument/2006/relationships/image" Target="../media/image161.png"/><Relationship Id="rId4" Type="http://schemas.openxmlformats.org/officeDocument/2006/relationships/hyperlink" Target="http://www.d.umn.edu/cla/faculty/troufs/Buffalo/PB07.html" TargetMode="External"/></Relationships>
</file>

<file path=ppt/slides/_rels/slide26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6.xml"/><Relationship Id="rId1" Type="http://schemas.openxmlformats.org/officeDocument/2006/relationships/slideLayout" Target="../slideLayouts/slideLayout18.xml"/><Relationship Id="rId5" Type="http://schemas.openxmlformats.org/officeDocument/2006/relationships/hyperlink" Target="http://www.angelfire.com/wa/chippewalanguagebook/index.calender.html" TargetMode="External"/><Relationship Id="rId4" Type="http://schemas.openxmlformats.org/officeDocument/2006/relationships/hyperlink" Target="http://news.bbc.co.uk/2/hi/science/nature/7144337.stm" TargetMode="External"/></Relationships>
</file>

<file path=ppt/slides/_rels/slide2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7.xml"/><Relationship Id="rId1" Type="http://schemas.openxmlformats.org/officeDocument/2006/relationships/slideLayout" Target="../slideLayouts/slideLayout62.xml"/><Relationship Id="rId5" Type="http://schemas.openxmlformats.org/officeDocument/2006/relationships/image" Target="../media/image176.png"/><Relationship Id="rId4" Type="http://schemas.openxmlformats.org/officeDocument/2006/relationships/hyperlink" Target="http://www.duluthnewstribune.com/articles/index.cfm?id=60658&amp;section=homepage"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8.xml"/><Relationship Id="rId1" Type="http://schemas.openxmlformats.org/officeDocument/2006/relationships/slideLayout" Target="../slideLayouts/slideLayout6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9.xml"/></Relationships>
</file>

<file path=ppt/slides/_rels/slide27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2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1.xml"/><Relationship Id="rId1" Type="http://schemas.openxmlformats.org/officeDocument/2006/relationships/slideLayout" Target="../slideLayouts/slideLayout18.xml"/><Relationship Id="rId4" Type="http://schemas.openxmlformats.org/officeDocument/2006/relationships/hyperlink" Target="http://en.wikipedia.org/wiki/Menominee" TargetMode="Externa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73.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102.xml"/><Relationship Id="rId1" Type="http://schemas.openxmlformats.org/officeDocument/2006/relationships/slideLayout" Target="../slideLayouts/slideLayout161.xml"/><Relationship Id="rId4" Type="http://schemas.openxmlformats.org/officeDocument/2006/relationships/image" Target="../media/image151.png"/></Relationships>
</file>

<file path=ppt/slides/_rels/slide27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1.xml"/></Relationships>
</file>

<file path=ppt/slides/_rels/slide2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3.xml"/><Relationship Id="rId1" Type="http://schemas.openxmlformats.org/officeDocument/2006/relationships/slideLayout" Target="../slideLayouts/slideLayout161.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6.png"/></Relationships>
</file>

<file path=ppt/slides/_rels/slide2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4.xml"/><Relationship Id="rId1" Type="http://schemas.openxmlformats.org/officeDocument/2006/relationships/slideLayout" Target="../slideLayouts/slideLayout161.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6.png"/></Relationships>
</file>

<file path=ppt/slides/_rels/slide2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5.xml"/><Relationship Id="rId1" Type="http://schemas.openxmlformats.org/officeDocument/2006/relationships/slideLayout" Target="../slideLayouts/slideLayout161.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6.png"/></Relationships>
</file>

<file path=ppt/slides/_rels/slide278.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106.xml"/><Relationship Id="rId1" Type="http://schemas.openxmlformats.org/officeDocument/2006/relationships/slideLayout" Target="../slideLayouts/slideLayout1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7.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9.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8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1.xml"/></Relationships>
</file>

<file path=ppt/slides/_rels/slide2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51.xml"/></Relationships>
</file>

<file path=ppt/slides/_rels/slide28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2.xml"/><Relationship Id="rId1" Type="http://schemas.openxmlformats.org/officeDocument/2006/relationships/slideLayout" Target="../slideLayouts/slideLayout51.xml"/><Relationship Id="rId4" Type="http://schemas.openxmlformats.org/officeDocument/2006/relationships/hyperlink" Target="http://www.mprnews.org/story/2015/12/02/appetites-iron-range-recipes" TargetMode="Externa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16.xml"/></Relationships>
</file>

<file path=ppt/slides/_rels/slide29.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10.jpeg"/><Relationship Id="rId1" Type="http://schemas.openxmlformats.org/officeDocument/2006/relationships/slideLayout" Target="../slideLayouts/slideLayout13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Highland_cattl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4.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4.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4.xml"/></Relationships>
</file>

<file path=ppt/slides/_rels/slide46.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3.png"/><Relationship Id="rId1" Type="http://schemas.openxmlformats.org/officeDocument/2006/relationships/slideLayout" Target="../slideLayouts/slideLayout194.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3.png"/><Relationship Id="rId1" Type="http://schemas.openxmlformats.org/officeDocument/2006/relationships/slideLayout" Target="../slideLayouts/slideLayout194.xml"/><Relationship Id="rId4" Type="http://schemas.openxmlformats.org/officeDocument/2006/relationships/image" Target="../media/image24.jpeg"/></Relationships>
</file>

<file path=ppt/slides/_rels/slide48.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3.png"/><Relationship Id="rId1" Type="http://schemas.openxmlformats.org/officeDocument/2006/relationships/slideLayout" Target="../slideLayouts/slideLayout194.xml"/><Relationship Id="rId5" Type="http://schemas.openxmlformats.org/officeDocument/2006/relationships/image" Target="../media/image25.png"/><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6.png"/><Relationship Id="rId1" Type="http://schemas.openxmlformats.org/officeDocument/2006/relationships/slideLayout" Target="../slideLayouts/slideLayout19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6.png"/><Relationship Id="rId1" Type="http://schemas.openxmlformats.org/officeDocument/2006/relationships/slideLayout" Target="../slideLayouts/slideLayout194.xml"/></Relationships>
</file>

<file path=ppt/slides/_rels/slide51.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6.png"/><Relationship Id="rId1" Type="http://schemas.openxmlformats.org/officeDocument/2006/relationships/slideLayout" Target="../slideLayouts/slideLayout194.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4.xml"/></Relationships>
</file>

<file path=ppt/slides/_rels/slide54.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3.png"/><Relationship Id="rId1" Type="http://schemas.openxmlformats.org/officeDocument/2006/relationships/slideLayout" Target="../slideLayouts/slideLayout194.xml"/><Relationship Id="rId5" Type="http://schemas.openxmlformats.org/officeDocument/2006/relationships/image" Target="../media/image25.png"/><Relationship Id="rId4" Type="http://schemas.openxmlformats.org/officeDocument/2006/relationships/image" Target="../media/image24.jpeg"/></Relationships>
</file>

<file path=ppt/slides/_rels/slide55.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8.png"/><Relationship Id="rId1" Type="http://schemas.openxmlformats.org/officeDocument/2006/relationships/slideLayout" Target="../slideLayouts/slideLayout194.xml"/></Relationships>
</file>

<file path=ppt/slides/_rels/slide56.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8.png"/><Relationship Id="rId1" Type="http://schemas.openxmlformats.org/officeDocument/2006/relationships/slideLayout" Target="../slideLayouts/slideLayout194.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5" Type="http://schemas.openxmlformats.org/officeDocument/2006/relationships/image" Target="../media/image30.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194.xml"/><Relationship Id="rId5" Type="http://schemas.openxmlformats.org/officeDocument/2006/relationships/image" Target="../media/image30.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33.jpeg"/><Relationship Id="rId1" Type="http://schemas.openxmlformats.org/officeDocument/2006/relationships/slideLayout" Target="../slideLayouts/slideLayout139.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9.xml"/></Relationships>
</file>

<file path=ppt/slides/_rels/slide68.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7.jpeg"/><Relationship Id="rId1" Type="http://schemas.openxmlformats.org/officeDocument/2006/relationships/slideLayout" Target="../slideLayouts/slideLayout13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9.xml"/></Relationships>
</file>

<file path=ppt/slides/_rels/slide72.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8.jpeg"/><Relationship Id="rId1" Type="http://schemas.openxmlformats.org/officeDocument/2006/relationships/slideLayout" Target="../slideLayouts/slideLayout139.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9.xml"/></Relationships>
</file>

<file path=ppt/slides/_rels/slide74.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40.jpeg"/><Relationship Id="rId1" Type="http://schemas.openxmlformats.org/officeDocument/2006/relationships/slideLayout" Target="../slideLayouts/slideLayout139.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1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2.jpeg"/><Relationship Id="rId1" Type="http://schemas.openxmlformats.org/officeDocument/2006/relationships/slideLayout" Target="../slideLayouts/slideLayout1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3.jpeg"/><Relationship Id="rId1" Type="http://schemas.openxmlformats.org/officeDocument/2006/relationships/slideLayout" Target="../slideLayouts/slideLayout139.xml"/></Relationships>
</file>

<file path=ppt/slides/_rels/slide82.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4.jpeg"/><Relationship Id="rId1" Type="http://schemas.openxmlformats.org/officeDocument/2006/relationships/slideLayout" Target="../slideLayouts/slideLayout13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139.xml"/></Relationships>
</file>

<file path=ppt/slides/_rels/slide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9.xml"/></Relationships>
</file>

<file path=ppt/slides/_rels/slide86.xml.rels><?xml version="1.0" encoding="UTF-8" standalone="yes"?>
<Relationships xmlns="http://schemas.openxmlformats.org/package/2006/relationships"><Relationship Id="rId3" Type="http://schemas.openxmlformats.org/officeDocument/2006/relationships/hyperlink" Target="http://www.duluthnewstribune.com/news/4300249-taste-greece-marks-25-years-duluth" TargetMode="External"/><Relationship Id="rId2" Type="http://schemas.openxmlformats.org/officeDocument/2006/relationships/image" Target="../media/image46.png"/><Relationship Id="rId1" Type="http://schemas.openxmlformats.org/officeDocument/2006/relationships/slideLayout" Target="../slideLayouts/slideLayout139.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9.png"/><Relationship Id="rId1" Type="http://schemas.openxmlformats.org/officeDocument/2006/relationships/slideLayout" Target="../slideLayouts/slideLayout139.xml"/><Relationship Id="rId4" Type="http://schemas.openxmlformats.org/officeDocument/2006/relationships/image" Target="../media/image50.png"/></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9.png"/><Relationship Id="rId1" Type="http://schemas.openxmlformats.org/officeDocument/2006/relationships/slideLayout" Target="../slideLayouts/slideLayout139.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9.png"/><Relationship Id="rId1" Type="http://schemas.openxmlformats.org/officeDocument/2006/relationships/slideLayout" Target="../slideLayouts/slideLayout139.xml"/><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51.png"/><Relationship Id="rId1" Type="http://schemas.openxmlformats.org/officeDocument/2006/relationships/slideLayout" Target="../slideLayouts/slideLayout139.xml"/><Relationship Id="rId4" Type="http://schemas.openxmlformats.org/officeDocument/2006/relationships/image" Target="../media/image5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crystalinks.com/greekart.html" TargetMode="External"/><Relationship Id="rId1" Type="http://schemas.openxmlformats.org/officeDocument/2006/relationships/slideLayout" Target="../slideLayouts/slideLayout139.xml"/></Relationships>
</file>

<file path=ppt/slides/_rels/slide94.xml.rels><?xml version="1.0" encoding="UTF-8" standalone="yes"?>
<Relationships xmlns="http://schemas.openxmlformats.org/package/2006/relationships"><Relationship Id="rId3" Type="http://schemas.openxmlformats.org/officeDocument/2006/relationships/hyperlink" Target="https://en.wikipedia.org/wiki/Ancient_Greek_architecture#/media/File:Boxers_Staatliche_Antikensammlungen_1541.jpg" TargetMode="External"/><Relationship Id="rId2" Type="http://schemas.openxmlformats.org/officeDocument/2006/relationships/image" Target="../media/image53.jpeg"/><Relationship Id="rId1" Type="http://schemas.openxmlformats.org/officeDocument/2006/relationships/slideLayout" Target="../slideLayouts/slideLayout13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hyperlink" Target="https://en.wikipedia.org/wiki/Ancient_Greek_architecture#/media/File:O_Partenon_de_Atenas.jpg" TargetMode="External"/><Relationship Id="rId2" Type="http://schemas.openxmlformats.org/officeDocument/2006/relationships/image" Target="../media/image54.png"/><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7.PN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algn="ctr" eaLnBrk="0" hangingPunct="0"/>
            <a:endParaRPr kumimoji="1" lang="en-US" sz="3911" i="1">
              <a:solidFill>
                <a:srgbClr val="FF0000"/>
              </a:solidFill>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23143" y="5087396"/>
            <a:ext cx="2864887" cy="311175"/>
          </a:xfrm>
          <a:prstGeom prst="rect">
            <a:avLst/>
          </a:prstGeom>
          <a:noFill/>
          <a:ln w="9525">
            <a:noFill/>
            <a:miter lim="800000"/>
            <a:headEnd/>
            <a:tailEnd/>
          </a:ln>
        </p:spPr>
        <p:txBody>
          <a:bodyPr wrap="none" anchor="ctr">
            <a:spAutoFit/>
          </a:bodyPr>
          <a:lstStyle/>
          <a:p>
            <a:pPr algn="ctr" eaLnBrk="0" hangingPunct="0"/>
            <a:r>
              <a:rPr kumimoji="1" lang="en-US" sz="1422"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489" dirty="0">
              <a:solidFill>
                <a:srgbClr val="FFFFFF"/>
              </a:solidFill>
            </a:endParaRPr>
          </a:p>
        </p:txBody>
      </p:sp>
      <p:sp>
        <p:nvSpPr>
          <p:cNvPr id="7" name="Rectangle 11"/>
          <p:cNvSpPr>
            <a:spLocks noChangeArrowheads="1"/>
          </p:cNvSpPr>
          <p:nvPr/>
        </p:nvSpPr>
        <p:spPr bwMode="auto">
          <a:xfrm>
            <a:off x="3826933" y="5620289"/>
            <a:ext cx="1461911" cy="533544"/>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067" b="1" dirty="0">
                <a:solidFill>
                  <a:srgbClr val="000000"/>
                </a:solidFill>
              </a:rPr>
              <a:t>© 2010-2026</a:t>
            </a:r>
            <a:endParaRPr kumimoji="1" lang="en-US" sz="1067" dirty="0">
              <a:solidFill>
                <a:srgbClr val="FFFFFF"/>
              </a:solidFill>
            </a:endParaRPr>
          </a:p>
        </p:txBody>
      </p:sp>
      <p:sp>
        <p:nvSpPr>
          <p:cNvPr id="8" name="Rectangle 7">
            <a:extLst>
              <a:ext uri="{FF2B5EF4-FFF2-40B4-BE49-F238E27FC236}">
                <a16:creationId xmlns:a16="http://schemas.microsoft.com/office/drawing/2014/main" id="{07A245BE-D806-92DB-5772-774B2FF9CD63}"/>
              </a:ext>
            </a:extLst>
          </p:cNvPr>
          <p:cNvSpPr>
            <a:spLocks noChangeArrowheads="1"/>
          </p:cNvSpPr>
          <p:nvPr/>
        </p:nvSpPr>
        <p:spPr bwMode="auto">
          <a:xfrm>
            <a:off x="624417" y="3992948"/>
            <a:ext cx="8060267" cy="1405385"/>
          </a:xfrm>
          <a:prstGeom prst="rect">
            <a:avLst/>
          </a:prstGeom>
          <a:solidFill>
            <a:srgbClr val="FFCC00"/>
          </a:solidFill>
          <a:ln w="9525">
            <a:noFill/>
            <a:miter lim="800000"/>
            <a:headEnd/>
            <a:tailEnd/>
          </a:ln>
        </p:spPr>
        <p:txBody>
          <a:bodyPr wrap="square" anchor="ctr">
            <a:spAutoFit/>
          </a:bodyPr>
          <a:lstStyle/>
          <a:p>
            <a:pPr algn="ctr" defTabSz="812810" eaLnBrk="0" hangingPunct="0">
              <a:defRPr/>
            </a:pPr>
            <a:r>
              <a:rPr lang="en-US" sz="2844"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Start deck in “Slide Show” mode, </a:t>
            </a:r>
          </a:p>
          <a:p>
            <a:pPr algn="ctr" defTabSz="812810" eaLnBrk="0" hangingPunct="0">
              <a:defRPr/>
            </a:pPr>
            <a:r>
              <a:rPr lang="en-US" sz="2844"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use your up/down arrow keys and/or </a:t>
            </a:r>
          </a:p>
          <a:p>
            <a:pPr algn="ctr" defTabSz="812810" eaLnBrk="0" hangingPunct="0">
              <a:defRPr/>
            </a:pPr>
            <a:r>
              <a:rPr lang="en-US" sz="2844"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your space bar to advance the slides</a:t>
            </a:r>
          </a:p>
        </p:txBody>
      </p:sp>
    </p:spTree>
    <p:extLst>
      <p:ext uri="{BB962C8B-B14F-4D97-AF65-F5344CB8AC3E}">
        <p14:creationId xmlns:p14="http://schemas.microsoft.com/office/powerpoint/2010/main" val="282408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endParaRPr lang="en-US" sz="4000" b="1" dirty="0"/>
          </a:p>
          <a:p>
            <a:pPr marL="1257300" lvl="2" eaLnBrk="1" hangingPunct="1">
              <a:lnSpc>
                <a:spcPct val="200000"/>
              </a:lnSpc>
              <a:tabLst>
                <a:tab pos="685800" algn="l"/>
                <a:tab pos="1200150" algn="l"/>
              </a:tabLst>
            </a:pPr>
            <a:r>
              <a:rPr lang="en-US" sz="2800" b="1" dirty="0"/>
              <a:t>are “integrated”</a:t>
            </a:r>
          </a:p>
          <a:p>
            <a:pPr marL="114300" lvl="2" indent="-114300" algn="ctr" eaLnBrk="1" hangingPunct="1">
              <a:buNone/>
            </a:pPr>
            <a:r>
              <a:rPr lang="en-US" sz="2000" b="1" dirty="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rPr>
              <a:t>Ruth Fulton Benedict</a:t>
            </a:r>
            <a:r>
              <a:rPr lang="en-US" sz="1200" dirty="0">
                <a:solidFill>
                  <a:srgbClr val="000000"/>
                </a:solidFill>
              </a:rPr>
              <a:t> </a:t>
            </a:r>
          </a:p>
          <a:p>
            <a:pPr algn="ctr"/>
            <a:r>
              <a:rPr lang="en-US" sz="1200" dirty="0">
                <a:solidFill>
                  <a:srgbClr val="000000"/>
                </a:solidFill>
              </a:rPr>
              <a:t>1887-1948</a:t>
            </a:r>
          </a:p>
          <a:p>
            <a:pPr algn="ctr"/>
            <a:r>
              <a:rPr lang="en-US" sz="1200" i="1" dirty="0">
                <a:solidFill>
                  <a:srgbClr val="000000"/>
                </a:solidFill>
              </a:rPr>
              <a:t>Patterns of Culture</a:t>
            </a:r>
          </a:p>
          <a:p>
            <a:pPr algn="ctr"/>
            <a:r>
              <a:rPr lang="en-US" sz="1200" dirty="0">
                <a:solidFill>
                  <a:srgbClr val="000000"/>
                </a:solidFill>
              </a:rPr>
              <a:t>1934</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Rectangle 5"/>
          <p:cNvSpPr/>
          <p:nvPr/>
        </p:nvSpPr>
        <p:spPr>
          <a:xfrm>
            <a:off x="113847" y="2539519"/>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even the names often reinforce one’s cultural identity</a:t>
            </a:r>
          </a:p>
        </p:txBody>
      </p:sp>
    </p:spTree>
    <p:extLst>
      <p:ext uri="{BB962C8B-B14F-4D97-AF65-F5344CB8AC3E}">
        <p14:creationId xmlns:p14="http://schemas.microsoft.com/office/powerpoint/2010/main" val="106489165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50898746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88094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D4A168"/>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https://www.facebook.com/12HolyApostlesChurch/photos/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207138629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1434171" y="5698153"/>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9413685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1080150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82345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0313" y="3587234"/>
            <a:ext cx="5917004" cy="923330"/>
          </a:xfrm>
          <a:prstGeom prst="rect">
            <a:avLst/>
          </a:prstGeom>
          <a:ln w="76200">
            <a:solidFill>
              <a:schemeClr val="bg1"/>
            </a:solidFill>
          </a:ln>
        </p:spPr>
        <p:txBody>
          <a:bodyPr wrap="none">
            <a:spAutoFit/>
          </a:bodyPr>
          <a:lstStyle/>
          <a:p>
            <a:r>
              <a:rPr lang="en-US" sz="5400" b="1" dirty="0">
                <a:solidFill>
                  <a:srgbClr val="3366CC"/>
                </a:solidFill>
              </a:rPr>
              <a:t> including colors </a:t>
            </a:r>
            <a:endParaRPr lang="en-US" sz="5400" dirty="0">
              <a:solidFill>
                <a:srgbClr val="3366CC"/>
              </a:solidFill>
            </a:endParaRPr>
          </a:p>
        </p:txBody>
      </p:sp>
    </p:spTree>
    <p:extLst>
      <p:ext uri="{BB962C8B-B14F-4D97-AF65-F5344CB8AC3E}">
        <p14:creationId xmlns:p14="http://schemas.microsoft.com/office/powerpoint/2010/main" val="270175699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2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2000" b="1" u="sng" dirty="0">
                <a:solidFill>
                  <a:srgbClr val="0070C0"/>
                </a:solidFill>
                <a:latin typeface="Arial" charset="0"/>
              </a:rPr>
              <a:t>“Greek Coffee”</a:t>
            </a:r>
            <a:endParaRPr lang="en-US" altLang="en-US" sz="1200" b="1" u="sng" dirty="0">
              <a:solidFill>
                <a:srgbClr val="0070C0"/>
              </a:solidFill>
              <a:latin typeface="Arial" charset="0"/>
            </a:endParaRPr>
          </a:p>
        </p:txBody>
      </p:sp>
    </p:spTree>
    <p:extLst>
      <p:ext uri="{BB962C8B-B14F-4D97-AF65-F5344CB8AC3E}">
        <p14:creationId xmlns:p14="http://schemas.microsoft.com/office/powerpoint/2010/main" val="188656723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42" name="Picture 2" descr="https://scontent-ord1-1.xx.fbcdn.net/hphotos-xtf1/v/t1.0-9/11737967_716944915084274_237168210796935585_n.jpg?oh=fca4274bf15b0ad157557f74d722d58a&amp;oe=566A2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534475"/>
            <a:ext cx="9144000" cy="581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624863"/>
            <a:ext cx="4572000" cy="215444"/>
          </a:xfrm>
          <a:prstGeom prst="rect">
            <a:avLst/>
          </a:prstGeom>
        </p:spPr>
        <p:txBody>
          <a:bodyPr>
            <a:spAutoFit/>
          </a:bodyPr>
          <a:lstStyle/>
          <a:p>
            <a:pPr algn="ctr"/>
            <a:r>
              <a:rPr lang="en-US" sz="800" dirty="0">
                <a:solidFill>
                  <a:srgbClr val="000000"/>
                </a:solidFill>
                <a:hlinkClick r:id="rId3"/>
              </a:rPr>
              <a:t>https://www.facebook.com/alexganeevphotography/photos/</a:t>
            </a:r>
            <a:endParaRPr lang="en-US" sz="800" dirty="0">
              <a:solidFill>
                <a:srgbClr val="000000"/>
              </a:solidFill>
            </a:endParaRPr>
          </a:p>
        </p:txBody>
      </p:sp>
    </p:spTree>
    <p:extLst>
      <p:ext uri="{BB962C8B-B14F-4D97-AF65-F5344CB8AC3E}">
        <p14:creationId xmlns:p14="http://schemas.microsoft.com/office/powerpoint/2010/main" val="7649964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algn="ctr"/>
            <a:r>
              <a:rPr lang="en-US" sz="1200" b="1" dirty="0">
                <a:solidFill>
                  <a:srgbClr val="000000"/>
                </a:solidFill>
              </a:rPr>
              <a:t>Ruth Fulton Benedict</a:t>
            </a:r>
            <a:r>
              <a:rPr lang="en-US" sz="1200" dirty="0">
                <a:solidFill>
                  <a:srgbClr val="000000"/>
                </a:solidFill>
              </a:rPr>
              <a:t> </a:t>
            </a:r>
          </a:p>
          <a:p>
            <a:pPr algn="ctr"/>
            <a:r>
              <a:rPr lang="en-US" sz="1200" dirty="0">
                <a:solidFill>
                  <a:srgbClr val="000000"/>
                </a:solidFill>
              </a:rPr>
              <a:t>1887-1948</a:t>
            </a:r>
          </a:p>
          <a:p>
            <a:pPr algn="ctr"/>
            <a:r>
              <a:rPr lang="en-US" sz="1200" i="1" dirty="0">
                <a:solidFill>
                  <a:srgbClr val="000000"/>
                </a:solidFill>
              </a:rPr>
              <a:t>Patterns of Culture</a:t>
            </a:r>
          </a:p>
          <a:p>
            <a:pPr algn="ctr"/>
            <a:r>
              <a:rPr lang="en-US" sz="1200" dirty="0">
                <a:solidFill>
                  <a:srgbClr val="000000"/>
                </a:solidFill>
              </a:rPr>
              <a:t>1934</a:t>
            </a:r>
          </a:p>
        </p:txBody>
      </p:sp>
      <p:pic>
        <p:nvPicPr>
          <p:cNvPr id="207875"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BADDE1"/>
                </a:solidFill>
              </a:rPr>
              <a:t>local groups </a:t>
            </a:r>
            <a:r>
              <a:rPr lang="en-US" sz="2800" b="1" dirty="0">
                <a:solidFill>
                  <a:srgbClr val="BADDE1"/>
                </a:solidFill>
                <a:latin typeface="Verdana" pitchFamily="34" charset="0"/>
              </a:rPr>
              <a:t>(</a:t>
            </a:r>
            <a:r>
              <a:rPr lang="en-US" sz="2800" b="1" dirty="0" err="1">
                <a:solidFill>
                  <a:srgbClr val="BADDE1"/>
                </a:solidFill>
                <a:latin typeface="Verdana" pitchFamily="34" charset="0"/>
              </a:rPr>
              <a:t>microcultures</a:t>
            </a:r>
            <a:r>
              <a:rPr lang="en-US" sz="2800" b="1" dirty="0">
                <a:solidFill>
                  <a:srgbClr val="BADDE1"/>
                </a:solidFill>
                <a:latin typeface="Verdana" pitchFamily="34" charset="0"/>
              </a:rPr>
              <a:t>)</a:t>
            </a:r>
            <a:r>
              <a:rPr lang="en-US" sz="2800" b="1" dirty="0">
                <a:solidFill>
                  <a:srgbClr val="BADDE1"/>
                </a:solidFill>
              </a:rPr>
              <a:t> </a:t>
            </a:r>
          </a:p>
          <a:p>
            <a:pPr algn="ctr"/>
            <a:r>
              <a:rPr lang="en-US" sz="2800" b="1" dirty="0">
                <a:solidFill>
                  <a:srgbClr val="BADDE1"/>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a:solidFill>
                  <a:srgbClr val="00B0F0"/>
                </a:solidFill>
                <a:latin typeface="Tahoma" pitchFamily="34" charset="0"/>
              </a:rPr>
              <a:t>and these can be combined . . .</a:t>
            </a:r>
            <a:endParaRPr lang="en-US" sz="2800" dirty="0">
              <a:solidFill>
                <a:srgbClr val="00B0F0"/>
              </a:solidFill>
              <a:latin typeface="Tahoma" pitchFamily="34" charset="0"/>
            </a:endParaRPr>
          </a:p>
        </p:txBody>
      </p:sp>
    </p:spTree>
    <p:extLst>
      <p:ext uri="{BB962C8B-B14F-4D97-AF65-F5344CB8AC3E}">
        <p14:creationId xmlns:p14="http://schemas.microsoft.com/office/powerpoint/2010/main" val="426590710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9779"/>
            <a:ext cx="9144000" cy="5230026"/>
          </a:xfrm>
          <a:prstGeom prst="rect">
            <a:avLst/>
          </a:prstGeom>
        </p:spPr>
      </p:pic>
      <p:sp>
        <p:nvSpPr>
          <p:cNvPr id="6" name="Rectangle 2"/>
          <p:cNvSpPr txBox="1">
            <a:spLocks noChangeArrowheads="1"/>
          </p:cNvSpPr>
          <p:nvPr/>
        </p:nvSpPr>
        <p:spPr bwMode="auto">
          <a:xfrm>
            <a:off x="319318" y="6237861"/>
            <a:ext cx="8505369"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Greek Festivals are common wherever Greeks reside . . .</a:t>
            </a:r>
          </a:p>
        </p:txBody>
      </p:sp>
      <p:sp>
        <p:nvSpPr>
          <p:cNvPr id="4" name="Rectangle 3"/>
          <p:cNvSpPr/>
          <p:nvPr/>
        </p:nvSpPr>
        <p:spPr>
          <a:xfrm rot="21100119">
            <a:off x="467673" y="4188010"/>
            <a:ext cx="8408712" cy="1323439"/>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these features are common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In Greek communities  . . .</a:t>
            </a:r>
            <a:endParaRPr kumimoji="0" lang="en-US" sz="28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413976606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D4A168"/>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https://www.facebook.com/12HolyApostlesChurch/photos/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
        <p:nvSpPr>
          <p:cNvPr id="2" name="Rectangle 1">
            <a:extLst>
              <a:ext uri="{FF2B5EF4-FFF2-40B4-BE49-F238E27FC236}">
                <a16:creationId xmlns:a16="http://schemas.microsoft.com/office/drawing/2014/main" id="{6AC2236A-D553-A1D9-0C05-7C78FB3DE333}"/>
              </a:ext>
            </a:extLst>
          </p:cNvPr>
          <p:cNvSpPr>
            <a:spLocks noChangeArrowheads="1"/>
          </p:cNvSpPr>
          <p:nvPr/>
        </p:nvSpPr>
        <p:spPr bwMode="auto">
          <a:xfrm>
            <a:off x="3236685" y="3236750"/>
            <a:ext cx="5631543" cy="2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24865284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a:spLocks noChangeArrowheads="1"/>
          </p:cNvSpPr>
          <p:nvPr/>
        </p:nvSpPr>
        <p:spPr bwMode="auto">
          <a:xfrm>
            <a:off x="1698197" y="3280235"/>
            <a:ext cx="5631543" cy="22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food </a:t>
            </a:r>
          </a:p>
          <a:p>
            <a:pPr algn="ctr" eaLnBrk="1" hangingPunct="1"/>
            <a:r>
              <a:rPr lang="en-US" altLang="en-US" sz="4000" b="1" dirty="0">
                <a:solidFill>
                  <a:srgbClr val="FFFFFF"/>
                </a:solidFill>
                <a:latin typeface="Arial" charset="0"/>
              </a:rPr>
              <a:t>religion</a:t>
            </a:r>
          </a:p>
          <a:p>
            <a:pPr algn="ctr" eaLnBrk="1" hangingPunct="1"/>
            <a:r>
              <a:rPr lang="en-US" altLang="en-US" sz="4000" b="1" dirty="0">
                <a:solidFill>
                  <a:srgbClr val="FFFFFF"/>
                </a:solidFill>
                <a:latin typeface="Arial" charset="0"/>
              </a:rPr>
              <a:t>symbols</a:t>
            </a:r>
            <a:endParaRPr lang="en-US" altLang="en-US" b="1" dirty="0">
              <a:solidFill>
                <a:srgbClr val="FFFFFF"/>
              </a:solidFill>
              <a:latin typeface="Arial" charset="0"/>
            </a:endParaRPr>
          </a:p>
        </p:txBody>
      </p:sp>
    </p:spTree>
    <p:extLst>
      <p:ext uri="{BB962C8B-B14F-4D97-AF65-F5344CB8AC3E}">
        <p14:creationId xmlns:p14="http://schemas.microsoft.com/office/powerpoint/2010/main" val="425777762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086088"/>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350" y="3448164"/>
            <a:ext cx="4514850" cy="3170099"/>
          </a:xfrm>
          <a:prstGeom prst="rect">
            <a:avLst/>
          </a:prstGeom>
          <a:solidFill>
            <a:schemeClr val="bg1"/>
          </a:solidFill>
        </p:spPr>
        <p:txBody>
          <a:bodyPr wrap="square">
            <a:spAutoFit/>
          </a:bodyPr>
          <a:lstStyle/>
          <a:p>
            <a:pPr algn="ctr"/>
            <a:endParaRPr lang="en-US" sz="2400" b="1" dirty="0">
              <a:solidFill>
                <a:srgbClr val="0070C0"/>
              </a:solidFill>
              <a:latin typeface="Tahoma" pitchFamily="34" charset="0"/>
            </a:endParaRPr>
          </a:p>
          <a:p>
            <a:pPr algn="ctr"/>
            <a:r>
              <a:rPr lang="en-US" sz="2400" b="1" dirty="0">
                <a:solidFill>
                  <a:srgbClr val="0070C0"/>
                </a:solidFill>
                <a:latin typeface="Tahoma" pitchFamily="34" charset="0"/>
              </a:rPr>
              <a:t>The “Zorba” begins with a low sweeping motion. Eva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19, Megan </a:t>
            </a:r>
            <a:r>
              <a:rPr lang="en-US" sz="2400" b="1" dirty="0" err="1">
                <a:solidFill>
                  <a:srgbClr val="0070C0"/>
                </a:solidFill>
                <a:latin typeface="Tahoma" pitchFamily="34" charset="0"/>
              </a:rPr>
              <a:t>Solem</a:t>
            </a:r>
            <a:r>
              <a:rPr lang="en-US" sz="2400" b="1" dirty="0">
                <a:solidFill>
                  <a:srgbClr val="0070C0"/>
                </a:solidFill>
                <a:latin typeface="Tahoma" pitchFamily="34" charset="0"/>
              </a:rPr>
              <a:t>, 15, and Tess </a:t>
            </a:r>
            <a:r>
              <a:rPr lang="en-US" sz="2400" b="1" dirty="0" err="1">
                <a:solidFill>
                  <a:srgbClr val="0070C0"/>
                </a:solidFill>
                <a:latin typeface="Tahoma" pitchFamily="34" charset="0"/>
              </a:rPr>
              <a:t>Sevastiades</a:t>
            </a:r>
            <a:r>
              <a:rPr lang="en-US" sz="2400" b="1" dirty="0">
                <a:solidFill>
                  <a:srgbClr val="0070C0"/>
                </a:solidFill>
                <a:latin typeface="Tahoma" pitchFamily="34" charset="0"/>
              </a:rPr>
              <a:t>, 15, start to dance.</a:t>
            </a:r>
            <a:r>
              <a:rPr lang="en-US" sz="1600" b="1" dirty="0">
                <a:solidFill>
                  <a:srgbClr val="0070C0"/>
                </a:solidFill>
                <a:latin typeface="Tahoma" pitchFamily="34" charset="0"/>
              </a:rPr>
              <a:t> </a:t>
            </a:r>
          </a:p>
          <a:p>
            <a:pPr algn="ctr"/>
            <a:endParaRPr lang="en-US" sz="1600" b="1" dirty="0">
              <a:solidFill>
                <a:srgbClr val="0070C0"/>
              </a:solidFill>
              <a:latin typeface="Tahoma" pitchFamily="34" charset="0"/>
            </a:endParaRPr>
          </a:p>
          <a:p>
            <a:pPr algn="ctr"/>
            <a:r>
              <a:rPr lang="en-US" sz="1600" dirty="0">
                <a:solidFill>
                  <a:srgbClr val="0070C0"/>
                </a:solidFill>
                <a:latin typeface="Tahoma" pitchFamily="34" charset="0"/>
              </a:rPr>
              <a:t>(Photo by </a:t>
            </a:r>
            <a:r>
              <a:rPr lang="en-US" sz="1600" dirty="0" err="1">
                <a:solidFill>
                  <a:srgbClr val="0070C0"/>
                </a:solidFill>
                <a:latin typeface="Tahoma" pitchFamily="34" charset="0"/>
              </a:rPr>
              <a:t>Patra</a:t>
            </a:r>
            <a:r>
              <a:rPr lang="en-US" sz="1600" dirty="0">
                <a:solidFill>
                  <a:srgbClr val="0070C0"/>
                </a:solidFill>
                <a:latin typeface="Tahoma" pitchFamily="34" charset="0"/>
              </a:rPr>
              <a:t> </a:t>
            </a:r>
            <a:r>
              <a:rPr lang="en-US" sz="1600" dirty="0" err="1">
                <a:solidFill>
                  <a:srgbClr val="0070C0"/>
                </a:solidFill>
                <a:latin typeface="Tahoma" pitchFamily="34" charset="0"/>
              </a:rPr>
              <a:t>Sevastiades</a:t>
            </a:r>
            <a:r>
              <a:rPr lang="en-US" sz="1600" dirty="0">
                <a:solidFill>
                  <a:srgbClr val="0070C0"/>
                </a:solidFill>
                <a:latin typeface="Tahoma" pitchFamily="34" charset="0"/>
              </a:rPr>
              <a:t>)</a:t>
            </a:r>
          </a:p>
        </p:txBody>
      </p:sp>
      <p:sp>
        <p:nvSpPr>
          <p:cNvPr id="6" name="Rectangle 5"/>
          <p:cNvSpPr>
            <a:spLocks noChangeArrowheads="1"/>
          </p:cNvSpPr>
          <p:nvPr/>
        </p:nvSpPr>
        <p:spPr bwMode="auto">
          <a:xfrm>
            <a:off x="1193789" y="188697"/>
            <a:ext cx="6730999" cy="3106058"/>
          </a:xfrm>
          <a:prstGeom prst="rect">
            <a:avLst/>
          </a:prstGeom>
          <a:solidFill>
            <a:srgbClr val="00B0F0"/>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clothing</a:t>
            </a:r>
          </a:p>
          <a:p>
            <a:pPr algn="ctr" eaLnBrk="1" hangingPunct="1"/>
            <a:r>
              <a:rPr lang="en-US" altLang="en-US" sz="4000" b="1" dirty="0">
                <a:solidFill>
                  <a:srgbClr val="FFFFFF"/>
                </a:solidFill>
                <a:latin typeface="Arial" charset="0"/>
              </a:rPr>
              <a:t>music</a:t>
            </a:r>
          </a:p>
          <a:p>
            <a:pPr algn="ctr" eaLnBrk="1" hangingPunct="1"/>
            <a:r>
              <a:rPr lang="en-US" altLang="en-US" sz="4000" b="1" dirty="0">
                <a:solidFill>
                  <a:srgbClr val="FFFFFF"/>
                </a:solidFill>
                <a:latin typeface="Arial" charset="0"/>
              </a:rPr>
              <a:t>dance</a:t>
            </a:r>
          </a:p>
          <a:p>
            <a:pPr algn="ctr" eaLnBrk="1" hangingPunct="1"/>
            <a:r>
              <a:rPr lang="en-US" altLang="en-US" sz="4000" b="1" dirty="0">
                <a:solidFill>
                  <a:srgbClr val="FFFFFF"/>
                </a:solidFill>
                <a:latin typeface="Arial" charset="0"/>
              </a:rPr>
              <a:t>symbols, </a:t>
            </a:r>
            <a:br>
              <a:rPr lang="en-US" altLang="en-US" sz="4000" b="1" dirty="0">
                <a:solidFill>
                  <a:srgbClr val="FFFFFF"/>
                </a:solidFill>
                <a:latin typeface="Arial" charset="0"/>
              </a:rPr>
            </a:br>
            <a:r>
              <a:rPr lang="en-US" altLang="en-US" sz="3200" b="1" dirty="0">
                <a:solidFill>
                  <a:srgbClr val="FFFFFF"/>
                </a:solidFill>
                <a:latin typeface="Arial" charset="0"/>
              </a:rPr>
              <a:t>(including “Zorba”)</a:t>
            </a:r>
          </a:p>
        </p:txBody>
      </p:sp>
    </p:spTree>
    <p:extLst>
      <p:ext uri="{BB962C8B-B14F-4D97-AF65-F5344CB8AC3E}">
        <p14:creationId xmlns:p14="http://schemas.microsoft.com/office/powerpoint/2010/main" val="28930140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endParaRPr lang="en-US" sz="2800" b="1" dirty="0">
              <a:solidFill>
                <a:srgbClr val="000000"/>
              </a:solidFill>
            </a:endParaRPr>
          </a:p>
          <a:p>
            <a:pPr algn="ctr"/>
            <a:endParaRPr lang="en-US" sz="2800" b="1" dirty="0">
              <a:solidFill>
                <a:srgbClr val="000000"/>
              </a:solidFill>
            </a:endParaRPr>
          </a:p>
          <a:p>
            <a:pPr algn="ctr"/>
            <a:endParaRPr lang="en-US" sz="2800" b="1" dirty="0">
              <a:solidFill>
                <a:srgbClr val="000000"/>
              </a:solidFill>
            </a:endParaRPr>
          </a:p>
          <a:p>
            <a:pPr algn="ctr"/>
            <a:r>
              <a:rPr lang="en-US" sz="4000" b="1" dirty="0">
                <a:solidFill>
                  <a:srgbClr val="000000"/>
                </a:solidFill>
              </a:rPr>
              <a:t>there are many </a:t>
            </a:r>
            <a:r>
              <a:rPr lang="en-US" sz="4000" b="1" dirty="0" err="1">
                <a:solidFill>
                  <a:srgbClr val="000000"/>
                </a:solidFill>
              </a:rPr>
              <a:t>microcultures</a:t>
            </a:r>
            <a:r>
              <a:rPr lang="en-US" sz="4000" b="1" dirty="0">
                <a:solidFill>
                  <a:srgbClr val="000000"/>
                </a:solidFill>
              </a:rPr>
              <a:t> . . . </a:t>
            </a:r>
          </a:p>
          <a:p>
            <a:pPr algn="ctr"/>
            <a:br>
              <a:rPr lang="en-US" sz="4000" b="1" dirty="0">
                <a:solidFill>
                  <a:srgbClr val="000000"/>
                </a:solidFill>
              </a:rPr>
            </a:br>
            <a:r>
              <a:rPr lang="en-US" sz="4000" b="1" dirty="0">
                <a:solidFill>
                  <a:srgbClr val="000000"/>
                </a:solidFill>
              </a:rPr>
              <a:t>and . . .</a:t>
            </a:r>
          </a:p>
        </p:txBody>
      </p:sp>
    </p:spTree>
    <p:extLst>
      <p:ext uri="{BB962C8B-B14F-4D97-AF65-F5344CB8AC3E}">
        <p14:creationId xmlns:p14="http://schemas.microsoft.com/office/powerpoint/2010/main" val="191912307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Tree>
    <p:extLst>
      <p:ext uri="{BB962C8B-B14F-4D97-AF65-F5344CB8AC3E}">
        <p14:creationId xmlns:p14="http://schemas.microsoft.com/office/powerpoint/2010/main" val="198211668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4568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Montgomery,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Picture 3" descr="A red white and blue flag&#10;&#10;Description automatically generated">
            <a:extLst>
              <a:ext uri="{FF2B5EF4-FFF2-40B4-BE49-F238E27FC236}">
                <a16:creationId xmlns:a16="http://schemas.microsoft.com/office/drawing/2014/main" id="{0D73FE9C-F11D-F7CB-B25D-C3D364FEC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706248"/>
            <a:ext cx="1905000" cy="1285875"/>
          </a:xfrm>
          <a:prstGeom prst="rect">
            <a:avLst/>
          </a:prstGeom>
        </p:spPr>
      </p:pic>
    </p:spTree>
    <p:extLst>
      <p:ext uri="{BB962C8B-B14F-4D97-AF65-F5344CB8AC3E}">
        <p14:creationId xmlns:p14="http://schemas.microsoft.com/office/powerpoint/2010/main" val="221337805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85622"/>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3"/>
              </a:rPr>
              <a:t>Montgomery, Minnesota</a:t>
            </a:r>
            <a:endParaRPr lang="en-US" b="1" dirty="0"/>
          </a:p>
          <a:p>
            <a:pPr algn="ctr"/>
            <a:r>
              <a:rPr lang="en-US" b="1" dirty="0" err="1">
                <a:hlinkClick r:id="rId4"/>
              </a:rPr>
              <a:t>Kolacky</a:t>
            </a:r>
            <a:r>
              <a:rPr lang="en-US" b="1" dirty="0">
                <a:hlinkClick r:id="rId4"/>
              </a:rPr>
              <a:t> Days Festival</a:t>
            </a:r>
            <a:r>
              <a:rPr lang="en-US" b="1" dirty="0"/>
              <a:t>, est. 1929</a:t>
            </a:r>
          </a:p>
        </p:txBody>
      </p:sp>
      <p:sp>
        <p:nvSpPr>
          <p:cNvPr id="5" name="Rectangle 4"/>
          <p:cNvSpPr/>
          <p:nvPr/>
        </p:nvSpPr>
        <p:spPr>
          <a:xfrm>
            <a:off x="941477" y="3571236"/>
            <a:ext cx="7273145" cy="2308324"/>
          </a:xfrm>
          <a:prstGeom prst="rect">
            <a:avLst/>
          </a:prstGeom>
          <a:ln w="76200">
            <a:noFill/>
          </a:ln>
        </p:spPr>
        <p:txBody>
          <a:bodyPr wrap="none">
            <a:spAutoFit/>
          </a:bodyPr>
          <a:lstStyle/>
          <a:p>
            <a:pPr algn="ctr"/>
            <a:r>
              <a:rPr lang="en-US" sz="4800" b="1" dirty="0">
                <a:solidFill>
                  <a:schemeClr val="bg1"/>
                </a:solidFill>
              </a:rPr>
              <a:t> Montgomery Minnesota</a:t>
            </a:r>
          </a:p>
          <a:p>
            <a:pPr algn="ctr"/>
            <a:r>
              <a:rPr lang="en-US" sz="4800" b="1" dirty="0">
                <a:solidFill>
                  <a:schemeClr val="bg1"/>
                </a:solidFill>
              </a:rPr>
              <a:t>Celebrates its </a:t>
            </a:r>
          </a:p>
          <a:p>
            <a:pPr algn="ctr"/>
            <a:r>
              <a:rPr lang="en-US" sz="4800" b="1" dirty="0">
                <a:solidFill>
                  <a:schemeClr val="bg1"/>
                </a:solidFill>
              </a:rPr>
              <a:t>Czech Heritage</a:t>
            </a:r>
            <a:endParaRPr lang="en-US" sz="4800" dirty="0">
              <a:solidFill>
                <a:schemeClr val="bg1"/>
              </a:solidFill>
            </a:endParaRPr>
          </a:p>
        </p:txBody>
      </p:sp>
      <p:pic>
        <p:nvPicPr>
          <p:cNvPr id="3" name="Picture 2" descr="A red white and blue flag&#10;&#10;Description automatically generated">
            <a:extLst>
              <a:ext uri="{FF2B5EF4-FFF2-40B4-BE49-F238E27FC236}">
                <a16:creationId xmlns:a16="http://schemas.microsoft.com/office/drawing/2014/main" id="{BF7BD95E-A51A-7248-64A6-CC2A30033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288956750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 name="Picture 4" descr="A group of people wearing goggles&#10;&#10;Description automatically generated with low confidence">
            <a:extLst>
              <a:ext uri="{FF2B5EF4-FFF2-40B4-BE49-F238E27FC236}">
                <a16:creationId xmlns:a16="http://schemas.microsoft.com/office/drawing/2014/main" id="{F28E7388-D321-426A-A483-1CB44D7BE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34" y="977628"/>
            <a:ext cx="8686800" cy="5008484"/>
          </a:xfrm>
          <a:prstGeom prst="rect">
            <a:avLst/>
          </a:prstGeom>
        </p:spPr>
      </p:pic>
      <p:sp>
        <p:nvSpPr>
          <p:cNvPr id="7" name="Rectangle 6">
            <a:extLst>
              <a:ext uri="{FF2B5EF4-FFF2-40B4-BE49-F238E27FC236}">
                <a16:creationId xmlns:a16="http://schemas.microsoft.com/office/drawing/2014/main" id="{11A7F1F8-88EF-4F63-B75D-07D0673205EC}"/>
              </a:ext>
            </a:extLst>
          </p:cNvPr>
          <p:cNvSpPr/>
          <p:nvPr/>
        </p:nvSpPr>
        <p:spPr>
          <a:xfrm>
            <a:off x="7068211" y="5100714"/>
            <a:ext cx="124425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Czech</a:t>
            </a:r>
          </a:p>
        </p:txBody>
      </p:sp>
      <p:pic>
        <p:nvPicPr>
          <p:cNvPr id="3" name="Picture 2" descr="A red white and blue flag&#10;&#10;Description automatically generated">
            <a:extLst>
              <a:ext uri="{FF2B5EF4-FFF2-40B4-BE49-F238E27FC236}">
                <a16:creationId xmlns:a16="http://schemas.microsoft.com/office/drawing/2014/main" id="{0A020190-B2AF-9134-616D-10B2A84CE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32140766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a:solidFill>
                  <a:schemeClr val="accent5">
                    <a:lumMod val="90000"/>
                  </a:schemeClr>
                </a:solidFill>
              </a:rPr>
              <a:t> </a:t>
            </a:r>
            <a:r>
              <a:rPr lang="en-US" sz="4400" b="1" dirty="0">
                <a:solidFill>
                  <a:schemeClr val="accent5">
                    <a:lumMod val="90000"/>
                  </a:schemeClr>
                </a:solidFill>
              </a:rPr>
              <a:t>“cultures”</a:t>
            </a:r>
            <a:endParaRPr lang="en-US" sz="4000" b="1" dirty="0">
              <a:solidFill>
                <a:schemeClr val="accent5">
                  <a:lumMod val="90000"/>
                </a:schemeClr>
              </a:solidFill>
            </a:endParaRPr>
          </a:p>
          <a:p>
            <a:pPr marL="1257300" lvl="2" eaLnBrk="1" hangingPunct="1">
              <a:lnSpc>
                <a:spcPct val="150000"/>
              </a:lnSpc>
              <a:tabLst>
                <a:tab pos="685800" algn="l"/>
                <a:tab pos="1200150" algn="l"/>
              </a:tabLst>
            </a:pPr>
            <a:r>
              <a:rPr lang="en-US" sz="2800" b="1" dirty="0">
                <a:solidFill>
                  <a:schemeClr val="accent1"/>
                </a:solidFill>
              </a:rPr>
              <a:t>are integrated</a:t>
            </a:r>
          </a:p>
          <a:p>
            <a:pPr marL="1257300" lvl="2" eaLnBrk="1" hangingPunct="1">
              <a:spcBef>
                <a:spcPts val="0"/>
              </a:spcBef>
              <a:tabLst>
                <a:tab pos="685800" algn="l"/>
                <a:tab pos="1200150" algn="l"/>
              </a:tabLst>
            </a:pPr>
            <a:r>
              <a:rPr lang="en-US" sz="2800" b="1" dirty="0">
                <a:solidFill>
                  <a:srgbClr val="000000"/>
                </a:solidFill>
              </a:rPr>
              <a:t>Interact  and change</a:t>
            </a:r>
          </a:p>
          <a:p>
            <a:pPr marL="1714500" lvl="3" eaLnBrk="1" hangingPunct="1">
              <a:spcBef>
                <a:spcPts val="0"/>
              </a:spcBef>
              <a:tabLst>
                <a:tab pos="685800" algn="l"/>
                <a:tab pos="1200150" algn="l"/>
              </a:tabLst>
            </a:pPr>
            <a:r>
              <a:rPr lang="en-US" sz="1800" b="1" dirty="0">
                <a:solidFill>
                  <a:srgbClr val="000000"/>
                </a:solidFill>
              </a:rPr>
              <a:t>the idea that some cultures  </a:t>
            </a:r>
            <a:br>
              <a:rPr lang="en-US" sz="1800" b="1" dirty="0">
                <a:solidFill>
                  <a:srgbClr val="000000"/>
                </a:solidFill>
              </a:rPr>
            </a:br>
            <a:r>
              <a:rPr lang="en-US" sz="1600" b="1" dirty="0">
                <a:solidFill>
                  <a:srgbClr val="000000"/>
                </a:solidFill>
              </a:rPr>
              <a:t>(like “hunting and gathering” cultures, or the Amish) </a:t>
            </a:r>
            <a:br>
              <a:rPr lang="en-US" sz="1800" b="1" dirty="0">
                <a:solidFill>
                  <a:srgbClr val="000000"/>
                </a:solidFill>
              </a:rPr>
            </a:br>
            <a:r>
              <a:rPr lang="en-US" sz="1800" b="1" dirty="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DAEDEF">
                    <a:lumMod val="90000"/>
                  </a:srgbClr>
                </a:solidFill>
                <a:latin typeface="Arial" charset="0"/>
              </a:rPr>
              <a:t>Main Characteristics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06FCB4D-8E2C-64CA-E519-7B3C470462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676D8A-DEDB-3D02-012B-0CE8336320B8}"/>
              </a:ext>
            </a:extLst>
          </p:cNvPr>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7" name="Rectangle 6">
            <a:extLst>
              <a:ext uri="{FF2B5EF4-FFF2-40B4-BE49-F238E27FC236}">
                <a16:creationId xmlns:a16="http://schemas.microsoft.com/office/drawing/2014/main" id="{163AB690-7E38-CE97-51B9-DB9B17B41F7A}"/>
              </a:ext>
            </a:extLst>
          </p:cNvPr>
          <p:cNvSpPr/>
          <p:nvPr/>
        </p:nvSpPr>
        <p:spPr>
          <a:xfrm>
            <a:off x="7068211" y="5100714"/>
            <a:ext cx="124425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Czech</a:t>
            </a:r>
          </a:p>
        </p:txBody>
      </p:sp>
      <p:pic>
        <p:nvPicPr>
          <p:cNvPr id="3" name="Picture 2">
            <a:extLst>
              <a:ext uri="{FF2B5EF4-FFF2-40B4-BE49-F238E27FC236}">
                <a16:creationId xmlns:a16="http://schemas.microsoft.com/office/drawing/2014/main" id="{937FB76B-9F66-1BE2-245B-350B0D52DE18}"/>
              </a:ext>
            </a:extLst>
          </p:cNvPr>
          <p:cNvPicPr>
            <a:picLocks noChangeAspect="1"/>
          </p:cNvPicPr>
          <p:nvPr/>
        </p:nvPicPr>
        <p:blipFill>
          <a:blip r:embed="rId4"/>
          <a:stretch>
            <a:fillRect/>
          </a:stretch>
        </p:blipFill>
        <p:spPr>
          <a:xfrm>
            <a:off x="1816909" y="606389"/>
            <a:ext cx="5486400" cy="5486400"/>
          </a:xfrm>
          <a:prstGeom prst="rect">
            <a:avLst/>
          </a:prstGeom>
        </p:spPr>
      </p:pic>
    </p:spTree>
    <p:extLst>
      <p:ext uri="{BB962C8B-B14F-4D97-AF65-F5344CB8AC3E}">
        <p14:creationId xmlns:p14="http://schemas.microsoft.com/office/powerpoint/2010/main" val="311266632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AutoShape 4" descr="Image result for Kolacy Days montgomery, 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Image result for Kolacy Days montgomery, m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24"/>
            <a:ext cx="9144000" cy="681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pic>
        <p:nvPicPr>
          <p:cNvPr id="2" name="Picture 1" descr="A red white and blue flag&#10;&#10;Description automatically generated">
            <a:extLst>
              <a:ext uri="{FF2B5EF4-FFF2-40B4-BE49-F238E27FC236}">
                <a16:creationId xmlns:a16="http://schemas.microsoft.com/office/drawing/2014/main" id="{B0888120-B1EF-7176-1374-70106FD45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148911100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073"/>
            <a:ext cx="9144000" cy="513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pic>
        <p:nvPicPr>
          <p:cNvPr id="2" name="Picture 1" descr="A red white and blue flag&#10;&#10;Description automatically generated">
            <a:extLst>
              <a:ext uri="{FF2B5EF4-FFF2-40B4-BE49-F238E27FC236}">
                <a16:creationId xmlns:a16="http://schemas.microsoft.com/office/drawing/2014/main" id="{B801FB89-5126-8D4B-2ECA-07746CC24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221394763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table full of pastries&#10;&#10;Description automatically generated with low confidence">
            <a:extLst>
              <a:ext uri="{FF2B5EF4-FFF2-40B4-BE49-F238E27FC236}">
                <a16:creationId xmlns:a16="http://schemas.microsoft.com/office/drawing/2014/main" id="{DB8ED85A-B27D-4F2E-9B8A-E1C62EB47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 y="346924"/>
            <a:ext cx="9144000" cy="6099048"/>
          </a:xfrm>
          <a:prstGeom prst="rect">
            <a:avLst/>
          </a:prstGeom>
        </p:spPr>
      </p:pic>
      <p:pic>
        <p:nvPicPr>
          <p:cNvPr id="2" name="Picture 1" descr="A red white and blue flag&#10;&#10;Description automatically generated">
            <a:extLst>
              <a:ext uri="{FF2B5EF4-FFF2-40B4-BE49-F238E27FC236}">
                <a16:creationId xmlns:a16="http://schemas.microsoft.com/office/drawing/2014/main" id="{E02F9422-9834-6E62-2B9F-1EE5984C6D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112940574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5" name="Picture 4" descr="A child holding a bag of chips&#10;&#10;Description automatically generated with low confidence">
            <a:extLst>
              <a:ext uri="{FF2B5EF4-FFF2-40B4-BE49-F238E27FC236}">
                <a16:creationId xmlns:a16="http://schemas.microsoft.com/office/drawing/2014/main" id="{98092863-A991-4053-80B4-F41CEE897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352" y="-12700"/>
            <a:ext cx="6941296" cy="6858000"/>
          </a:xfrm>
          <a:prstGeom prst="rect">
            <a:avLst/>
          </a:prstGeom>
        </p:spPr>
      </p:pic>
      <p:sp>
        <p:nvSpPr>
          <p:cNvPr id="6" name="Rectangle 5">
            <a:extLst>
              <a:ext uri="{FF2B5EF4-FFF2-40B4-BE49-F238E27FC236}">
                <a16:creationId xmlns:a16="http://schemas.microsoft.com/office/drawing/2014/main" id="{5C846EB7-B9C4-4F6B-B423-5343222D6527}"/>
              </a:ext>
            </a:extLst>
          </p:cNvPr>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 name="Picture 1" descr="A red white and blue flag&#10;&#10;Description automatically generated">
            <a:extLst>
              <a:ext uri="{FF2B5EF4-FFF2-40B4-BE49-F238E27FC236}">
                <a16:creationId xmlns:a16="http://schemas.microsoft.com/office/drawing/2014/main" id="{C87983DF-6C02-458F-AE78-D97645AEE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22804358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Czech Dinner Delight - Food 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 y="-308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pic>
        <p:nvPicPr>
          <p:cNvPr id="3" name="Picture 2" descr="A red white and blue flag&#10;&#10;Description automatically generated">
            <a:extLst>
              <a:ext uri="{FF2B5EF4-FFF2-40B4-BE49-F238E27FC236}">
                <a16:creationId xmlns:a16="http://schemas.microsoft.com/office/drawing/2014/main" id="{A8F1A919-B589-73E2-5A9D-BAFB0B3FFC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422089031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solidFill>
          <a:srgbClr val="5E5F5C"/>
        </a:solidFill>
        <a:effectLst/>
      </p:bgPr>
    </p:bg>
    <p:spTree>
      <p:nvGrpSpPr>
        <p:cNvPr id="1" name="">
          <a:extLst>
            <a:ext uri="{FF2B5EF4-FFF2-40B4-BE49-F238E27FC236}">
              <a16:creationId xmlns:a16="http://schemas.microsoft.com/office/drawing/2014/main" id="{48AF9633-4D5A-D337-CF43-E708CF947E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7F0E5C7-9FC8-F096-DA4C-077176765C1D}"/>
              </a:ext>
            </a:extLst>
          </p:cNvPr>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 name="Picture 1">
            <a:extLst>
              <a:ext uri="{FF2B5EF4-FFF2-40B4-BE49-F238E27FC236}">
                <a16:creationId xmlns:a16="http://schemas.microsoft.com/office/drawing/2014/main" id="{1CD18885-3B1D-3CD1-D594-3F1F6BC452AC}"/>
              </a:ext>
            </a:extLst>
          </p:cNvPr>
          <p:cNvPicPr>
            <a:picLocks noChangeAspect="1"/>
          </p:cNvPicPr>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00225376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Image result for montgomery, 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 y="725263"/>
            <a:ext cx="9144000" cy="5386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pic>
        <p:nvPicPr>
          <p:cNvPr id="2" name="Picture 1" descr="A red white and blue flag&#10;&#10;Description automatically generated">
            <a:extLst>
              <a:ext uri="{FF2B5EF4-FFF2-40B4-BE49-F238E27FC236}">
                <a16:creationId xmlns:a16="http://schemas.microsoft.com/office/drawing/2014/main" id="{CB830573-4BC6-4686-898F-CAE571753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248232764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 name="Picture 2" descr="A person eating a hot dog&#10;&#10;Description automatically generated with medium confidence">
            <a:extLst>
              <a:ext uri="{FF2B5EF4-FFF2-40B4-BE49-F238E27FC236}">
                <a16:creationId xmlns:a16="http://schemas.microsoft.com/office/drawing/2014/main" id="{60BC3841-8E6F-4F3D-B56A-765999A79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34" y="131365"/>
            <a:ext cx="8001000" cy="6675835"/>
          </a:xfrm>
          <a:prstGeom prst="rect">
            <a:avLst/>
          </a:prstGeom>
        </p:spPr>
      </p:pic>
      <p:sp>
        <p:nvSpPr>
          <p:cNvPr id="6" name="Rectangle 5">
            <a:extLst>
              <a:ext uri="{FF2B5EF4-FFF2-40B4-BE49-F238E27FC236}">
                <a16:creationId xmlns:a16="http://schemas.microsoft.com/office/drawing/2014/main" id="{43203C75-82E9-4D7F-9CCD-8B3C814F6ADC}"/>
              </a:ext>
            </a:extLst>
          </p:cNvPr>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 name="Picture 1" descr="A red white and blue flag&#10;&#10;Description automatically generated">
            <a:extLst>
              <a:ext uri="{FF2B5EF4-FFF2-40B4-BE49-F238E27FC236}">
                <a16:creationId xmlns:a16="http://schemas.microsoft.com/office/drawing/2014/main" id="{A2F86351-ABF8-34B3-50C1-EBA1859C8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203434989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076" name="Picture 4" descr="eating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74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pic>
        <p:nvPicPr>
          <p:cNvPr id="2" name="Picture 1" descr="A red white and blue flag&#10;&#10;Description automatically generated">
            <a:extLst>
              <a:ext uri="{FF2B5EF4-FFF2-40B4-BE49-F238E27FC236}">
                <a16:creationId xmlns:a16="http://schemas.microsoft.com/office/drawing/2014/main" id="{8522C13D-7A70-96BC-8038-E5F99789E0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72853868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243965"/>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t>are smaller groups with distinct pattern of learned and shared behavior and thinking found within larger cultures such as ethnic groups in localized regions</a:t>
            </a:r>
          </a:p>
          <a:p>
            <a:pPr lvl="1" eaLnBrk="1" hangingPunct="1">
              <a:tabLst>
                <a:tab pos="0" algn="l"/>
              </a:tabLst>
            </a:pPr>
            <a:r>
              <a:rPr lang="en-US" sz="2400" b="1" dirty="0"/>
              <a:t>some people like to think of these as </a:t>
            </a:r>
            <a:br>
              <a:rPr lang="en-US" sz="2400" b="1" dirty="0"/>
            </a:br>
            <a:r>
              <a:rPr lang="en-US" sz="2400" b="1" dirty="0"/>
              <a:t>“local cultures”</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Traditional Czech Dress - Reddemann - Tal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449"/>
            <a:ext cx="9144000" cy="6071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pic>
        <p:nvPicPr>
          <p:cNvPr id="2" name="Picture 1" descr="A red white and blue flag&#10;&#10;Description automatically generated">
            <a:extLst>
              <a:ext uri="{FF2B5EF4-FFF2-40B4-BE49-F238E27FC236}">
                <a16:creationId xmlns:a16="http://schemas.microsoft.com/office/drawing/2014/main" id="{70A110C5-9F86-F415-8F2B-B95F2EE352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419242061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52" name="Picture 4" descr="http://www.cityofmontgomerymn.com/vertical/Sites/%7BC9488A4E-8C1B-4BE7-847A-8154FE8966A6%7D/uploads/%7B14E20CBD-B22C-40B5-9A8E-DDD0CBAA4AAD%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281219"/>
            <a:ext cx="9144000" cy="653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algn="ctr"/>
            <a:r>
              <a:rPr lang="en-US" sz="1000" b="1" dirty="0">
                <a:hlinkClick r:id="rId3"/>
              </a:rPr>
              <a:t>Montgomery, Minnesota</a:t>
            </a:r>
            <a:endParaRPr lang="en-US" sz="900" b="1" dirty="0"/>
          </a:p>
          <a:p>
            <a:pPr algn="ctr"/>
            <a:r>
              <a:rPr lang="en-US" sz="800" b="1" dirty="0">
                <a:hlinkClick r:id="rId4"/>
              </a:rPr>
              <a:t>http://www.montgomerymn.org/</a:t>
            </a:r>
            <a:endParaRPr lang="en-US" sz="800" b="1" dirty="0"/>
          </a:p>
        </p:txBody>
      </p:sp>
      <p:pic>
        <p:nvPicPr>
          <p:cNvPr id="2" name="Picture 1" descr="A red white and blue flag&#10;&#10;Description automatically generated">
            <a:extLst>
              <a:ext uri="{FF2B5EF4-FFF2-40B4-BE49-F238E27FC236}">
                <a16:creationId xmlns:a16="http://schemas.microsoft.com/office/drawing/2014/main" id="{63A69989-2807-801D-D53F-51BA0FB6E1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140508800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3701548" y="6408444"/>
            <a:ext cx="1736373" cy="369332"/>
          </a:xfrm>
          <a:prstGeom prst="rect">
            <a:avLst/>
          </a:prstGeom>
        </p:spPr>
        <p:txBody>
          <a:bodyPr wrap="none">
            <a:spAutoFit/>
          </a:bodyPr>
          <a:lstStyle/>
          <a:p>
            <a:pPr algn="ctr"/>
            <a:r>
              <a:rPr lang="en-US" sz="1000" b="1" dirty="0">
                <a:hlinkClick r:id="rId2"/>
              </a:rPr>
              <a:t>Montgomery, Minnesota</a:t>
            </a:r>
            <a:endParaRPr lang="en-US" sz="900" b="1" dirty="0"/>
          </a:p>
          <a:p>
            <a:pPr algn="ctr"/>
            <a:r>
              <a:rPr lang="en-US" sz="800" b="1" dirty="0">
                <a:hlinkClick r:id="rId3"/>
              </a:rPr>
              <a:t>http://www.montgomerymn.org/</a:t>
            </a:r>
            <a:endParaRPr lang="en-US" sz="8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 y="1021909"/>
            <a:ext cx="9144000" cy="523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A red white and blue flag&#10;&#10;Description automatically generated">
            <a:extLst>
              <a:ext uri="{FF2B5EF4-FFF2-40B4-BE49-F238E27FC236}">
                <a16:creationId xmlns:a16="http://schemas.microsoft.com/office/drawing/2014/main" id="{103F946F-7259-D709-BF6E-3CBAD8704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40817191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780534" y="6553584"/>
            <a:ext cx="3549370" cy="184666"/>
          </a:xfrm>
          <a:prstGeom prst="rect">
            <a:avLst/>
          </a:prstGeom>
        </p:spPr>
        <p:txBody>
          <a:bodyPr wrap="none">
            <a:spAutoFit/>
          </a:bodyPr>
          <a:lstStyle/>
          <a:p>
            <a:pPr algn="ctr"/>
            <a:r>
              <a:rPr lang="en-US" sz="600" b="1" dirty="0">
                <a:hlinkClick r:id="rId3"/>
              </a:rPr>
              <a:t>https://fleetingfarms.wordpress.com/2014/06/25/budejovice-church-montgomery-minnesota/</a:t>
            </a:r>
            <a:endParaRPr lang="en-US" sz="600" b="1" dirty="0"/>
          </a:p>
        </p:txBody>
      </p:sp>
      <p:sp>
        <p:nvSpPr>
          <p:cNvPr id="10" name="Rectangle 9"/>
          <p:cNvSpPr/>
          <p:nvPr/>
        </p:nvSpPr>
        <p:spPr>
          <a:xfrm>
            <a:off x="580611" y="4825158"/>
            <a:ext cx="3555999" cy="1077218"/>
          </a:xfrm>
          <a:prstGeom prst="rect">
            <a:avLst/>
          </a:prstGeom>
        </p:spPr>
        <p:txBody>
          <a:bodyPr wrap="square">
            <a:spAutoFit/>
          </a:bodyPr>
          <a:lstStyle/>
          <a:p>
            <a:pPr algn="ctr"/>
            <a:r>
              <a:rPr lang="en-US" sz="2800" b="1" dirty="0">
                <a:solidFill>
                  <a:srgbClr val="FFFFFF"/>
                </a:solidFill>
              </a:rPr>
              <a:t>Budejovice Church</a:t>
            </a:r>
          </a:p>
          <a:p>
            <a:pPr algn="ctr"/>
            <a:r>
              <a:rPr lang="en-US" dirty="0">
                <a:solidFill>
                  <a:srgbClr val="FFFFFF"/>
                </a:solidFill>
              </a:rPr>
              <a:t>(St. John's Chapel)</a:t>
            </a:r>
          </a:p>
          <a:p>
            <a:pPr algn="ctr"/>
            <a:r>
              <a:rPr lang="en-US" dirty="0">
                <a:solidFill>
                  <a:srgbClr val="FFFFFF"/>
                </a:solidFill>
              </a:rPr>
              <a:t>Montgomery, Minnesota</a:t>
            </a:r>
          </a:p>
        </p:txBody>
      </p:sp>
      <p:pic>
        <p:nvPicPr>
          <p:cNvPr id="2" name="Picture 1" descr="A red white and blue flag&#10;&#10;Description automatically generated">
            <a:extLst>
              <a:ext uri="{FF2B5EF4-FFF2-40B4-BE49-F238E27FC236}">
                <a16:creationId xmlns:a16="http://schemas.microsoft.com/office/drawing/2014/main" id="{7B5DA7EF-31D1-0CE7-EC7E-A230BD268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335018229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A4BCD0"/>
        </a:solidFill>
        <a:effectLst/>
      </p:bgPr>
    </p:bg>
    <p:spTree>
      <p:nvGrpSpPr>
        <p:cNvPr id="1" name=""/>
        <p:cNvGrpSpPr/>
        <p:nvPr/>
      </p:nvGrpSpPr>
      <p:grpSpPr>
        <a:xfrm>
          <a:off x="0" y="0"/>
          <a:ext cx="0" cy="0"/>
          <a:chOff x="0" y="0"/>
          <a:chExt cx="0" cy="0"/>
        </a:xfrm>
      </p:grpSpPr>
      <p:sp>
        <p:nvSpPr>
          <p:cNvPr id="9" name="Rectangle 8"/>
          <p:cNvSpPr/>
          <p:nvPr/>
        </p:nvSpPr>
        <p:spPr>
          <a:xfrm>
            <a:off x="3800044" y="6553584"/>
            <a:ext cx="151035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https://www.czechheritageclub.com/</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5A2A6393-2929-B549-5CDE-16303C75B386}"/>
              </a:ext>
            </a:extLst>
          </p:cNvPr>
          <p:cNvPicPr>
            <a:picLocks noChangeAspect="1"/>
          </p:cNvPicPr>
          <p:nvPr/>
        </p:nvPicPr>
        <p:blipFill>
          <a:blip r:embed="rId3"/>
          <a:stretch>
            <a:fillRect/>
          </a:stretch>
        </p:blipFill>
        <p:spPr>
          <a:xfrm>
            <a:off x="457200" y="535723"/>
            <a:ext cx="8229600" cy="5964071"/>
          </a:xfrm>
          <a:prstGeom prst="rect">
            <a:avLst/>
          </a:prstGeom>
          <a:solidFill>
            <a:srgbClr val="ADC6D3"/>
          </a:solidFill>
        </p:spPr>
      </p:pic>
      <p:pic>
        <p:nvPicPr>
          <p:cNvPr id="2" name="Picture 1" descr="A red white and blue flag&#10;&#10;Description automatically generated">
            <a:extLst>
              <a:ext uri="{FF2B5EF4-FFF2-40B4-BE49-F238E27FC236}">
                <a16:creationId xmlns:a16="http://schemas.microsoft.com/office/drawing/2014/main" id="{690E6540-425A-DAC0-D480-6422691CE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173866212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275061" y="6553584"/>
            <a:ext cx="256031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https://www.c8zechheritageclub.com/PDF-Files/StNick-23-full.pdf</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a:extLst>
              <a:ext uri="{FF2B5EF4-FFF2-40B4-BE49-F238E27FC236}">
                <a16:creationId xmlns:a16="http://schemas.microsoft.com/office/drawing/2014/main" id="{2D943C0C-7E2F-6191-EA3D-A15301BB91C7}"/>
              </a:ext>
            </a:extLst>
          </p:cNvPr>
          <p:cNvPicPr>
            <a:picLocks noChangeAspect="1"/>
          </p:cNvPicPr>
          <p:nvPr/>
        </p:nvPicPr>
        <p:blipFill>
          <a:blip r:embed="rId3"/>
          <a:stretch>
            <a:fillRect/>
          </a:stretch>
        </p:blipFill>
        <p:spPr>
          <a:xfrm>
            <a:off x="2278646" y="391111"/>
            <a:ext cx="4572000" cy="6056923"/>
          </a:xfrm>
          <a:prstGeom prst="rect">
            <a:avLst/>
          </a:prstGeom>
          <a:ln w="12700">
            <a:solidFill>
              <a:schemeClr val="bg1"/>
            </a:solidFill>
          </a:ln>
        </p:spPr>
      </p:pic>
      <p:pic>
        <p:nvPicPr>
          <p:cNvPr id="2" name="Picture 1" descr="A red white and blue flag&#10;&#10;Description automatically generated">
            <a:extLst>
              <a:ext uri="{FF2B5EF4-FFF2-40B4-BE49-F238E27FC236}">
                <a16:creationId xmlns:a16="http://schemas.microsoft.com/office/drawing/2014/main" id="{CBDB42DC-8DB4-5FB5-2FE8-157E53296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120332068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670201" y="6553584"/>
            <a:ext cx="177003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https://www.montgomerymn.org/masopust/</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4335883B-D9F5-DE9F-0049-D14E3A5932BC}"/>
              </a:ext>
            </a:extLst>
          </p:cNvPr>
          <p:cNvPicPr>
            <a:picLocks noChangeAspect="1"/>
          </p:cNvPicPr>
          <p:nvPr/>
        </p:nvPicPr>
        <p:blipFill>
          <a:blip r:embed="rId3"/>
          <a:stretch>
            <a:fillRect/>
          </a:stretch>
        </p:blipFill>
        <p:spPr>
          <a:xfrm>
            <a:off x="2285882" y="453872"/>
            <a:ext cx="4572235" cy="5950256"/>
          </a:xfrm>
          <a:prstGeom prst="rect">
            <a:avLst/>
          </a:prstGeom>
        </p:spPr>
      </p:pic>
      <p:pic>
        <p:nvPicPr>
          <p:cNvPr id="2" name="Picture 1" descr="A red white and blue flag&#10;&#10;Description automatically generated">
            <a:extLst>
              <a:ext uri="{FF2B5EF4-FFF2-40B4-BE49-F238E27FC236}">
                <a16:creationId xmlns:a16="http://schemas.microsoft.com/office/drawing/2014/main" id="{848E58F0-F6E8-7E80-CF62-0E55EE849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53148226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2"/>
              </a:rPr>
              <a:t>Montgomery, Minnesota</a:t>
            </a:r>
            <a:endParaRPr lang="en-US" b="1" dirty="0"/>
          </a:p>
          <a:p>
            <a:pPr algn="ctr"/>
            <a:r>
              <a:rPr lang="en-US" b="1" dirty="0" err="1">
                <a:hlinkClick r:id="rId3"/>
              </a:rPr>
              <a:t>Kolacky</a:t>
            </a:r>
            <a:r>
              <a:rPr lang="en-US" b="1" dirty="0">
                <a:hlinkClick r:id="rId3"/>
              </a:rPr>
              <a:t> Days Festival</a:t>
            </a:r>
            <a:r>
              <a:rPr lang="en-US" b="1" dirty="0"/>
              <a:t>, est. 1929</a:t>
            </a: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79" y="1386854"/>
            <a:ext cx="5160410" cy="309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3768" y="4626429"/>
            <a:ext cx="7561943" cy="1446550"/>
          </a:xfrm>
          <a:prstGeom prst="rect">
            <a:avLst/>
          </a:prstGeom>
        </p:spPr>
        <p:txBody>
          <a:bodyPr wrap="square">
            <a:spAutoFit/>
          </a:bodyPr>
          <a:lstStyle/>
          <a:p>
            <a:pPr algn="ctr"/>
            <a:r>
              <a:rPr lang="en-US" sz="2000" b="1" dirty="0"/>
              <a:t>“</a:t>
            </a:r>
            <a:r>
              <a:rPr lang="en-US" sz="2000" b="1" dirty="0" err="1"/>
              <a:t>Dvořák</a:t>
            </a:r>
            <a:r>
              <a:rPr lang="en-US" sz="2000" b="1" dirty="0"/>
              <a:t> or Dvorak is a common Czech surname, originally referring to a rich landowner with a manor house </a:t>
            </a:r>
            <a:br>
              <a:rPr lang="en-US" sz="2000" b="1" dirty="0"/>
            </a:br>
            <a:r>
              <a:rPr lang="en-US" sz="2000" b="1" dirty="0"/>
              <a:t>(Czech </a:t>
            </a:r>
            <a:r>
              <a:rPr lang="en-US" sz="2000" b="1" i="1" dirty="0" err="1"/>
              <a:t>dvůr</a:t>
            </a:r>
            <a:r>
              <a:rPr lang="en-US" sz="2000" b="1" dirty="0"/>
              <a:t>. . . .)</a:t>
            </a:r>
          </a:p>
          <a:p>
            <a:pPr algn="ctr"/>
            <a:r>
              <a:rPr lang="en-US" sz="2000" b="1" dirty="0"/>
              <a:t>It is the fourth most common surname in the Czech lands.” </a:t>
            </a:r>
            <a:r>
              <a:rPr lang="en-US" sz="700" dirty="0"/>
              <a:t>-- Wikipedia</a:t>
            </a:r>
          </a:p>
        </p:txBody>
      </p:sp>
      <p:pic>
        <p:nvPicPr>
          <p:cNvPr id="3" name="Picture 2" descr="A red white and blue flag&#10;&#10;Description automatically generated">
            <a:extLst>
              <a:ext uri="{FF2B5EF4-FFF2-40B4-BE49-F238E27FC236}">
                <a16:creationId xmlns:a16="http://schemas.microsoft.com/office/drawing/2014/main" id="{33749072-C41D-2179-5CEE-6D0537360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190651405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5"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algn="ctr"/>
            <a:r>
              <a:rPr lang="en-US" b="1" dirty="0">
                <a:hlinkClick r:id="rId3"/>
              </a:rPr>
              <a:t>Montgomery, Minnesota</a:t>
            </a:r>
            <a:endParaRPr lang="en-US" b="1" dirty="0"/>
          </a:p>
          <a:p>
            <a:pPr algn="ctr"/>
            <a:r>
              <a:rPr lang="en-US" b="1" dirty="0" err="1">
                <a:hlinkClick r:id="rId4"/>
              </a:rPr>
              <a:t>Kolacky</a:t>
            </a:r>
            <a:r>
              <a:rPr lang="en-US" b="1" dirty="0">
                <a:hlinkClick r:id="rId4"/>
              </a:rPr>
              <a:t> Days Festival</a:t>
            </a:r>
            <a:r>
              <a:rPr lang="en-US" b="1" dirty="0"/>
              <a:t>, est. 1929</a:t>
            </a:r>
          </a:p>
        </p:txBody>
      </p:sp>
      <p:sp>
        <p:nvSpPr>
          <p:cNvPr id="3" name="Rectangle 2"/>
          <p:cNvSpPr/>
          <p:nvPr/>
        </p:nvSpPr>
        <p:spPr>
          <a:xfrm>
            <a:off x="3308575" y="3500904"/>
            <a:ext cx="4872872" cy="2431435"/>
          </a:xfrm>
          <a:prstGeom prst="rect">
            <a:avLst/>
          </a:prstGeom>
        </p:spPr>
        <p:txBody>
          <a:bodyPr wrap="none">
            <a:spAutoFit/>
          </a:bodyPr>
          <a:lstStyle/>
          <a:p>
            <a:pPr algn="ctr"/>
            <a:r>
              <a:rPr lang="en-US" sz="5400" b="1" dirty="0">
                <a:solidFill>
                  <a:srgbClr val="FFFFFF"/>
                </a:solidFill>
              </a:rPr>
              <a:t>Motto:</a:t>
            </a:r>
          </a:p>
          <a:p>
            <a:pPr algn="ctr"/>
            <a:r>
              <a:rPr lang="en-US" sz="5400" i="1" dirty="0" err="1">
                <a:solidFill>
                  <a:srgbClr val="FFFFFF"/>
                </a:solidFill>
              </a:rPr>
              <a:t>Vitáme</a:t>
            </a:r>
            <a:r>
              <a:rPr lang="en-US" sz="5400" i="1" dirty="0">
                <a:solidFill>
                  <a:srgbClr val="FFFFFF"/>
                </a:solidFill>
              </a:rPr>
              <a:t> </a:t>
            </a:r>
            <a:r>
              <a:rPr lang="en-US" sz="5400" i="1" dirty="0" err="1">
                <a:solidFill>
                  <a:srgbClr val="FFFFFF"/>
                </a:solidFill>
              </a:rPr>
              <a:t>Vás</a:t>
            </a:r>
            <a:r>
              <a:rPr lang="en-US" sz="5400" i="1" dirty="0">
                <a:solidFill>
                  <a:srgbClr val="FFFFFF"/>
                </a:solidFill>
              </a:rPr>
              <a:t> </a:t>
            </a:r>
          </a:p>
          <a:p>
            <a:pPr algn="ctr"/>
            <a:r>
              <a:rPr lang="en-US" sz="4400" dirty="0">
                <a:solidFill>
                  <a:srgbClr val="FFFFFF"/>
                </a:solidFill>
              </a:rPr>
              <a:t>"We welcome you"</a:t>
            </a:r>
            <a:endParaRPr lang="en-US" sz="4400" b="1" dirty="0">
              <a:solidFill>
                <a:srgbClr val="FFFFFF"/>
              </a:solidFill>
            </a:endParaRPr>
          </a:p>
        </p:txBody>
      </p:sp>
      <p:pic>
        <p:nvPicPr>
          <p:cNvPr id="4" name="Picture 3" descr="A red white and blue flag&#10;&#10;Description automatically generated">
            <a:extLst>
              <a:ext uri="{FF2B5EF4-FFF2-40B4-BE49-F238E27FC236}">
                <a16:creationId xmlns:a16="http://schemas.microsoft.com/office/drawing/2014/main" id="{824F1458-8A61-A543-DB15-3A4329AA7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513" y="553847"/>
            <a:ext cx="914400" cy="617220"/>
          </a:xfrm>
          <a:prstGeom prst="rect">
            <a:avLst/>
          </a:prstGeom>
        </p:spPr>
      </p:pic>
    </p:spTree>
    <p:extLst>
      <p:ext uri="{BB962C8B-B14F-4D97-AF65-F5344CB8AC3E}">
        <p14:creationId xmlns:p14="http://schemas.microsoft.com/office/powerpoint/2010/main" val="422953736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endParaRPr lang="en-US" sz="2800" b="1" dirty="0">
              <a:solidFill>
                <a:srgbClr val="000000"/>
              </a:solidFill>
            </a:endParaRPr>
          </a:p>
          <a:p>
            <a:pPr algn="ctr"/>
            <a:endParaRPr lang="en-US" sz="2800" b="1" dirty="0">
              <a:solidFill>
                <a:srgbClr val="000000"/>
              </a:solidFill>
            </a:endParaRPr>
          </a:p>
          <a:p>
            <a:pPr algn="ctr"/>
            <a:endParaRPr lang="en-US" sz="2800" b="1" dirty="0">
              <a:solidFill>
                <a:srgbClr val="000000"/>
              </a:solidFill>
            </a:endParaRPr>
          </a:p>
          <a:p>
            <a:pPr algn="ctr"/>
            <a:r>
              <a:rPr lang="en-US" sz="4000" b="1" dirty="0">
                <a:solidFill>
                  <a:srgbClr val="000000"/>
                </a:solidFill>
              </a:rPr>
              <a:t>there are many </a:t>
            </a:r>
            <a:r>
              <a:rPr lang="en-US" sz="4000" b="1" dirty="0" err="1">
                <a:solidFill>
                  <a:srgbClr val="000000"/>
                </a:solidFill>
              </a:rPr>
              <a:t>microcultures</a:t>
            </a:r>
            <a:r>
              <a:rPr lang="en-US" sz="4000" b="1" dirty="0">
                <a:solidFill>
                  <a:srgbClr val="000000"/>
                </a:solidFill>
              </a:rPr>
              <a:t> . . . </a:t>
            </a:r>
          </a:p>
          <a:p>
            <a:pPr algn="ctr"/>
            <a:br>
              <a:rPr lang="en-US" sz="4000" b="1" dirty="0">
                <a:solidFill>
                  <a:srgbClr val="000000"/>
                </a:solidFill>
              </a:rPr>
            </a:br>
            <a:r>
              <a:rPr lang="en-US" sz="4000" b="1" dirty="0">
                <a:solidFill>
                  <a:srgbClr val="000000"/>
                </a:solidFill>
              </a:rPr>
              <a:t>for example . . .</a:t>
            </a:r>
          </a:p>
        </p:txBody>
      </p:sp>
    </p:spTree>
    <p:extLst>
      <p:ext uri="{BB962C8B-B14F-4D97-AF65-F5344CB8AC3E}">
        <p14:creationId xmlns:p14="http://schemas.microsoft.com/office/powerpoint/2010/main" val="10298084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9" descr="Flag of Slovenia.">
            <a:extLst>
              <a:ext uri="{FF2B5EF4-FFF2-40B4-BE49-F238E27FC236}">
                <a16:creationId xmlns:a16="http://schemas.microsoft.com/office/drawing/2014/main" id="{7A119185-BF07-8B6D-F10B-C5530792A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695325"/>
            <a:ext cx="2743200" cy="13716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64255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4260A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1648A2-F0C0-E567-683E-10D342F05E1F}"/>
              </a:ext>
            </a:extLst>
          </p:cNvPr>
          <p:cNvPicPr>
            <a:picLocks noChangeAspect="1"/>
          </p:cNvPicPr>
          <p:nvPr/>
        </p:nvPicPr>
        <p:blipFill>
          <a:blip r:embed="rId3"/>
          <a:stretch>
            <a:fillRect/>
          </a:stretch>
        </p:blipFill>
        <p:spPr>
          <a:xfrm>
            <a:off x="2188668" y="196247"/>
            <a:ext cx="4800600" cy="6324716"/>
          </a:xfrm>
          <a:prstGeom prst="rect">
            <a:avLst/>
          </a:prstGeom>
        </p:spPr>
      </p:pic>
      <p:sp>
        <p:nvSpPr>
          <p:cNvPr id="14" name="TextBox 13">
            <a:extLst>
              <a:ext uri="{FF2B5EF4-FFF2-40B4-BE49-F238E27FC236}">
                <a16:creationId xmlns:a16="http://schemas.microsoft.com/office/drawing/2014/main" id="{B25FCD0F-1218-DF10-ED99-346369835F7E}"/>
              </a:ext>
            </a:extLst>
          </p:cNvPr>
          <p:cNvSpPr txBox="1"/>
          <p:nvPr/>
        </p:nvSpPr>
        <p:spPr>
          <a:xfrm>
            <a:off x="1783974" y="6232316"/>
            <a:ext cx="5611906"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A "Taste of Slovenia" Event Branch 23 Ely, Minnesota</a:t>
            </a:r>
          </a:p>
        </p:txBody>
      </p:sp>
      <p:pic>
        <p:nvPicPr>
          <p:cNvPr id="2" name="Picture 9" descr="Flag of Slovenia.">
            <a:extLst>
              <a:ext uri="{FF2B5EF4-FFF2-40B4-BE49-F238E27FC236}">
                <a16:creationId xmlns:a16="http://schemas.microsoft.com/office/drawing/2014/main" id="{BBA641BC-6086-C989-8CA9-591B59622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51015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algn="ctr"/>
            <a:r>
              <a:rPr lang="en-US" sz="2000" b="1" dirty="0">
                <a:solidFill>
                  <a:srgbClr val="FFFFFF"/>
                </a:solidFill>
              </a:rPr>
              <a:t> Greenwood Press</a:t>
            </a:r>
          </a:p>
          <a:p>
            <a:pPr algn="ctr"/>
            <a:r>
              <a:rPr lang="en-US" sz="2000" b="1" dirty="0">
                <a:solidFill>
                  <a:srgbClr val="FFFFFF"/>
                </a:solidFill>
              </a:rPr>
              <a:t> 31 May 2018</a:t>
            </a:r>
          </a:p>
        </p:txBody>
      </p:sp>
      <p:sp>
        <p:nvSpPr>
          <p:cNvPr id="5" name="Rectangle 4"/>
          <p:cNvSpPr/>
          <p:nvPr/>
        </p:nvSpPr>
        <p:spPr>
          <a:xfrm>
            <a:off x="325754" y="1400470"/>
            <a:ext cx="2034210" cy="1200329"/>
          </a:xfrm>
          <a:prstGeom prst="rect">
            <a:avLst/>
          </a:prstGeom>
          <a:noFill/>
          <a:ln w="38100">
            <a:noFill/>
          </a:ln>
        </p:spPr>
        <p:txBody>
          <a:bodyPr wrap="none" lIns="228600" tIns="228600" rIns="228600" bIns="228600">
            <a:spAutoFit/>
          </a:bodyPr>
          <a:lstStyle/>
          <a:p>
            <a:pPr algn="ctr"/>
            <a:r>
              <a:rPr lang="en-US" sz="2400" b="1" i="1" dirty="0" err="1">
                <a:solidFill>
                  <a:schemeClr val="bg1"/>
                </a:solidFill>
              </a:rPr>
              <a:t>potica</a:t>
            </a:r>
            <a:endParaRPr lang="en-US" sz="2400" b="1" i="1" dirty="0">
              <a:solidFill>
                <a:schemeClr val="bg1"/>
              </a:solidFill>
            </a:endParaRPr>
          </a:p>
          <a:p>
            <a:pPr algn="ctr"/>
            <a:r>
              <a:rPr lang="en-US" sz="2400" b="1" dirty="0">
                <a:solidFill>
                  <a:schemeClr val="bg1"/>
                </a:solidFill>
              </a:rPr>
              <a:t>featured in</a:t>
            </a:r>
          </a:p>
        </p:txBody>
      </p:sp>
    </p:spTree>
    <p:extLst>
      <p:ext uri="{BB962C8B-B14F-4D97-AF65-F5344CB8AC3E}">
        <p14:creationId xmlns:p14="http://schemas.microsoft.com/office/powerpoint/2010/main" val="288451715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2" name="AutoShape 8">
            <a:extLst>
              <a:ext uri="{FF2B5EF4-FFF2-40B4-BE49-F238E27FC236}">
                <a16:creationId xmlns:a16="http://schemas.microsoft.com/office/drawing/2014/main" id="{0BF1C5FE-5B87-FEFD-E3CE-78D5E80B3FC4}"/>
              </a:ext>
            </a:extLst>
          </p:cNvPr>
          <p:cNvSpPr>
            <a:spLocks noChangeArrowheads="1"/>
          </p:cNvSpPr>
          <p:nvPr/>
        </p:nvSpPr>
        <p:spPr bwMode="auto">
          <a:xfrm rot="17447464">
            <a:off x="2207299" y="-4486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5690691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http://www.duluthbudgeteer.com/community/4121672-simple-cooking-leads-success</a:t>
            </a:r>
            <a:endParaRPr lang="en-US" sz="800" dirty="0">
              <a:solidFill>
                <a:srgbClr val="000000"/>
              </a:solidFill>
              <a:latin typeface="Verdana" pitchFamily="34" charset="0"/>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r>
              <a:rPr lang="en-US" dirty="0">
                <a:hlinkClick r:id="rId5"/>
              </a:rPr>
              <a:t>Slovenia</a:t>
            </a:r>
            <a:endParaRPr lang="en-US" dirty="0"/>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83504" y="4355426"/>
            <a:ext cx="8425384" cy="1292662"/>
          </a:xfrm>
          <a:prstGeom prst="rect">
            <a:avLst/>
          </a:prstGeom>
          <a:solidFill>
            <a:srgbClr val="FFFFFF"/>
          </a:solidFill>
          <a:ln w="38100">
            <a:solidFill>
              <a:schemeClr val="accent6">
                <a:lumMod val="75000"/>
              </a:schemeClr>
            </a:solidFill>
          </a:ln>
        </p:spPr>
        <p:txBody>
          <a:bodyPr wrap="none" lIns="228600" tIns="228600" rIns="228600" bIns="228600">
            <a:spAutoFit/>
          </a:bodyPr>
          <a:lstStyle/>
          <a:p>
            <a:pPr algn="ctr"/>
            <a:r>
              <a:rPr lang="en-US" sz="5400" b="1" i="1" dirty="0" err="1">
                <a:solidFill>
                  <a:srgbClr val="800000"/>
                </a:solidFill>
              </a:rPr>
              <a:t>potica</a:t>
            </a:r>
            <a:r>
              <a:rPr lang="en-US" sz="5400" b="1" i="1" dirty="0">
                <a:solidFill>
                  <a:srgbClr val="800000"/>
                </a:solidFill>
              </a:rPr>
              <a:t>, </a:t>
            </a:r>
            <a:r>
              <a:rPr lang="en-US" sz="5400" b="1" dirty="0">
                <a:solidFill>
                  <a:srgbClr val="800000"/>
                </a:solidFill>
              </a:rPr>
              <a:t>a Slovenian treat</a:t>
            </a:r>
            <a:endParaRPr lang="en-US" sz="2000" b="1" i="1" dirty="0">
              <a:solidFill>
                <a:srgbClr val="800000"/>
              </a:solidFill>
            </a:endParaRPr>
          </a:p>
        </p:txBody>
      </p:sp>
    </p:spTree>
    <p:extLst>
      <p:ext uri="{BB962C8B-B14F-4D97-AF65-F5344CB8AC3E}">
        <p14:creationId xmlns:p14="http://schemas.microsoft.com/office/powerpoint/2010/main" val="103551590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2C1507"/>
        </a:solidFill>
        <a:effectLst/>
      </p:bgPr>
    </p:bg>
    <p:spTree>
      <p:nvGrpSpPr>
        <p:cNvPr id="1" name=""/>
        <p:cNvGrpSpPr/>
        <p:nvPr/>
      </p:nvGrpSpPr>
      <p:grpSpPr>
        <a:xfrm>
          <a:off x="0" y="0"/>
          <a:ext cx="0" cy="0"/>
          <a:chOff x="0" y="0"/>
          <a:chExt cx="0" cy="0"/>
        </a:xfrm>
      </p:grpSpPr>
      <p:pic>
        <p:nvPicPr>
          <p:cNvPr id="3" name="Picture 2" descr="A person sitting at a table with a large piece of food&#10;&#10;Description automatically generated">
            <a:extLst>
              <a:ext uri="{FF2B5EF4-FFF2-40B4-BE49-F238E27FC236}">
                <a16:creationId xmlns:a16="http://schemas.microsoft.com/office/drawing/2014/main" id="{52CD813C-0D63-A731-B3F0-C8B5D4220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57517" y="880194"/>
            <a:ext cx="6858000" cy="5143500"/>
          </a:xfrm>
          <a:prstGeom prst="rect">
            <a:avLst/>
          </a:prstGeom>
        </p:spPr>
      </p:pic>
      <p:sp>
        <p:nvSpPr>
          <p:cNvPr id="4" name="Rectangle 3">
            <a:extLst>
              <a:ext uri="{FF2B5EF4-FFF2-40B4-BE49-F238E27FC236}">
                <a16:creationId xmlns:a16="http://schemas.microsoft.com/office/drawing/2014/main" id="{345C723B-8E67-80A6-D1DD-6F2EFB7B5392}"/>
              </a:ext>
            </a:extLst>
          </p:cNvPr>
          <p:cNvSpPr/>
          <p:nvPr/>
        </p:nvSpPr>
        <p:spPr>
          <a:xfrm>
            <a:off x="5872995" y="5314513"/>
            <a:ext cx="2500685" cy="1292662"/>
          </a:xfrm>
          <a:prstGeom prst="rect">
            <a:avLst/>
          </a:prstGeom>
          <a:solidFill>
            <a:srgbClr val="3B5AA3"/>
          </a:solidFill>
          <a:ln w="38100">
            <a:solidFill>
              <a:srgbClr val="BE0027"/>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800000"/>
                </a:solidFill>
                <a:effectLst/>
                <a:uLnTx/>
                <a:uFillTx/>
                <a:latin typeface="Arial" pitchFamily="34" charset="0"/>
                <a:ea typeface="+mn-ea"/>
                <a:cs typeface="+mn-cs"/>
              </a:rPr>
              <a:t>potica</a:t>
            </a:r>
            <a:endParaRPr kumimoji="0" lang="en-US" sz="2000" b="1" i="1" u="none" strike="noStrike" kern="1200" cap="none" spc="0" normalizeH="0" baseline="0" noProof="0" dirty="0">
              <a:ln>
                <a:noFill/>
              </a:ln>
              <a:solidFill>
                <a:srgbClr val="8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7473751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s://img.washingtonpost.com/wp-apps/imrs.php?src=https://img.washingtonpost.com/news/in-sight/wp-content/uploads/sites/35/2017/06/Melania-Home-town-01.jpg&amp;w=1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02104"/>
            <a:ext cx="9144000" cy="6093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67429" y="5816084"/>
            <a:ext cx="4211409" cy="646331"/>
          </a:xfrm>
          <a:prstGeom prst="rect">
            <a:avLst/>
          </a:prstGeom>
        </p:spPr>
        <p:txBody>
          <a:bodyPr wrap="none">
            <a:spAutoFit/>
          </a:bodyPr>
          <a:lstStyle/>
          <a:p>
            <a:pPr algn="ctr"/>
            <a:r>
              <a:rPr lang="en-US" sz="3600" b="1" dirty="0">
                <a:solidFill>
                  <a:srgbClr val="FFFFFF"/>
                </a:solidFill>
              </a:rPr>
              <a:t> </a:t>
            </a:r>
            <a:r>
              <a:rPr lang="en-US" sz="3600" b="1" dirty="0" err="1">
                <a:solidFill>
                  <a:srgbClr val="FFFFFF"/>
                </a:solidFill>
              </a:rPr>
              <a:t>Sevnica</a:t>
            </a:r>
            <a:r>
              <a:rPr lang="en-US" sz="3600" b="1" dirty="0">
                <a:solidFill>
                  <a:srgbClr val="FFFFFF"/>
                </a:solidFill>
              </a:rPr>
              <a:t>, Slovenia</a:t>
            </a:r>
          </a:p>
        </p:txBody>
      </p:sp>
      <p:pic>
        <p:nvPicPr>
          <p:cNvPr id="1028" name="Picture 4" descr="Flag of Slovenia.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639763"/>
            <a:ext cx="2428875" cy="1219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6168" y="6501884"/>
            <a:ext cx="6252032" cy="215444"/>
          </a:xfrm>
          <a:prstGeom prst="rect">
            <a:avLst/>
          </a:prstGeom>
        </p:spPr>
        <p:txBody>
          <a:bodyPr wrap="none">
            <a:spAutoFit/>
          </a:bodyPr>
          <a:lstStyle/>
          <a:p>
            <a:pPr algn="ctr"/>
            <a:r>
              <a:rPr lang="en-US" sz="800" b="1" dirty="0">
                <a:solidFill>
                  <a:srgbClr val="FFFFFF"/>
                </a:solidFill>
                <a:hlinkClick r:id="rId5"/>
              </a:rPr>
              <a:t>https://www.washingtonpost.com/news/in-sight/wp/2017/06/19/inside-melania-trumps-home-town/?utm_term=.f78c5c044104</a:t>
            </a:r>
            <a:endParaRPr lang="en-US" sz="800" b="1" dirty="0">
              <a:solidFill>
                <a:srgbClr val="FFFFFF"/>
              </a:solidFill>
            </a:endParaRPr>
          </a:p>
        </p:txBody>
      </p:sp>
    </p:spTree>
    <p:extLst>
      <p:ext uri="{BB962C8B-B14F-4D97-AF65-F5344CB8AC3E}">
        <p14:creationId xmlns:p14="http://schemas.microsoft.com/office/powerpoint/2010/main" val="75499219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1466168" y="6501884"/>
            <a:ext cx="6252032" cy="215444"/>
          </a:xfrm>
          <a:prstGeom prst="rect">
            <a:avLst/>
          </a:prstGeom>
        </p:spPr>
        <p:txBody>
          <a:bodyPr wrap="none">
            <a:spAutoFit/>
          </a:bodyPr>
          <a:lstStyle/>
          <a:p>
            <a:pPr algn="ctr"/>
            <a:r>
              <a:rPr lang="en-US" sz="800" b="1" dirty="0">
                <a:solidFill>
                  <a:srgbClr val="FFFFFF"/>
                </a:solidFill>
                <a:hlinkClick r:id="rId3"/>
              </a:rPr>
              <a:t>https://www.washingtonpost.com/news/in-sight/wp/2017/06/19/inside-melania-trumps-home-town/?utm_term=.f78c5c044104</a:t>
            </a:r>
            <a:endParaRPr lang="en-US" sz="800" b="1"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4" y="361950"/>
            <a:ext cx="9144000" cy="609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5342" y="5587484"/>
            <a:ext cx="3535584" cy="707886"/>
          </a:xfrm>
          <a:prstGeom prst="rect">
            <a:avLst/>
          </a:prstGeom>
        </p:spPr>
        <p:txBody>
          <a:bodyPr wrap="none">
            <a:spAutoFit/>
          </a:bodyPr>
          <a:lstStyle/>
          <a:p>
            <a:pPr algn="ctr"/>
            <a:r>
              <a:rPr lang="en-US" sz="1600" b="1" dirty="0">
                <a:solidFill>
                  <a:srgbClr val="FFFFFF"/>
                </a:solidFill>
              </a:rPr>
              <a:t>hometown of </a:t>
            </a:r>
            <a:br>
              <a:rPr lang="en-US" sz="1600" b="1" dirty="0">
                <a:solidFill>
                  <a:srgbClr val="FFFFFF"/>
                </a:solidFill>
              </a:rPr>
            </a:br>
            <a:r>
              <a:rPr lang="en-US" sz="2400" b="1" dirty="0">
                <a:solidFill>
                  <a:srgbClr val="FFFFFF"/>
                </a:solidFill>
              </a:rPr>
              <a:t>Melania </a:t>
            </a:r>
            <a:r>
              <a:rPr lang="en-US" sz="2400" b="1" dirty="0" err="1">
                <a:solidFill>
                  <a:srgbClr val="FFFFFF"/>
                </a:solidFill>
              </a:rPr>
              <a:t>Knauss</a:t>
            </a:r>
            <a:r>
              <a:rPr lang="en-US" sz="2400" b="1" dirty="0">
                <a:solidFill>
                  <a:srgbClr val="FFFFFF"/>
                </a:solidFill>
              </a:rPr>
              <a:t> Trump</a:t>
            </a:r>
            <a:endParaRPr lang="en-US" sz="3600" b="1" dirty="0">
              <a:solidFill>
                <a:srgbClr val="FFFFFF"/>
              </a:solidFill>
            </a:endParaRPr>
          </a:p>
        </p:txBody>
      </p:sp>
    </p:spTree>
    <p:extLst>
      <p:ext uri="{BB962C8B-B14F-4D97-AF65-F5344CB8AC3E}">
        <p14:creationId xmlns:p14="http://schemas.microsoft.com/office/powerpoint/2010/main" val="70299642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275" y="177733"/>
            <a:ext cx="4279451" cy="642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11513" y="6609606"/>
            <a:ext cx="3961342" cy="215444"/>
          </a:xfrm>
          <a:prstGeom prst="rect">
            <a:avLst/>
          </a:prstGeom>
        </p:spPr>
        <p:txBody>
          <a:bodyPr wrap="none">
            <a:spAutoFit/>
          </a:bodyPr>
          <a:lstStyle/>
          <a:p>
            <a:pPr algn="ctr"/>
            <a:r>
              <a:rPr lang="en-US" sz="800" b="1" dirty="0">
                <a:solidFill>
                  <a:srgbClr val="FFFFFF"/>
                </a:solidFill>
                <a:hlinkClick r:id="rId4"/>
              </a:rPr>
              <a:t>https://commons.wikimedia.org/wiki/File:Melania_Trump_Official_Portrait.jpg</a:t>
            </a:r>
            <a:endParaRPr lang="en-US" sz="800" b="1" dirty="0">
              <a:solidFill>
                <a:srgbClr val="FFFFFF"/>
              </a:solidFill>
            </a:endParaRPr>
          </a:p>
        </p:txBody>
      </p:sp>
      <p:sp>
        <p:nvSpPr>
          <p:cNvPr id="11" name="Rectangle 10"/>
          <p:cNvSpPr/>
          <p:nvPr/>
        </p:nvSpPr>
        <p:spPr>
          <a:xfrm>
            <a:off x="2805342" y="5797034"/>
            <a:ext cx="3535583" cy="461665"/>
          </a:xfrm>
          <a:prstGeom prst="rect">
            <a:avLst/>
          </a:prstGeom>
        </p:spPr>
        <p:txBody>
          <a:bodyPr wrap="none">
            <a:spAutoFit/>
          </a:bodyPr>
          <a:lstStyle/>
          <a:p>
            <a:pPr algn="ctr"/>
            <a:r>
              <a:rPr lang="en-US" sz="2400" b="1" dirty="0">
                <a:solidFill>
                  <a:srgbClr val="FFFFFF"/>
                </a:solidFill>
              </a:rPr>
              <a:t>Melania </a:t>
            </a:r>
            <a:r>
              <a:rPr lang="en-US" sz="2400" b="1" dirty="0" err="1">
                <a:solidFill>
                  <a:srgbClr val="FFFFFF"/>
                </a:solidFill>
              </a:rPr>
              <a:t>Knauss</a:t>
            </a:r>
            <a:r>
              <a:rPr lang="en-US" sz="2400" b="1" dirty="0">
                <a:solidFill>
                  <a:srgbClr val="FFFFFF"/>
                </a:solidFill>
              </a:rPr>
              <a:t> Trump</a:t>
            </a:r>
            <a:endParaRPr lang="en-US" sz="3600" b="1" dirty="0">
              <a:solidFill>
                <a:srgbClr val="FFFFFF"/>
              </a:solidFill>
            </a:endParaRPr>
          </a:p>
        </p:txBody>
      </p:sp>
    </p:spTree>
    <p:extLst>
      <p:ext uri="{BB962C8B-B14F-4D97-AF65-F5344CB8AC3E}">
        <p14:creationId xmlns:p14="http://schemas.microsoft.com/office/powerpoint/2010/main" val="8042950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Duluth,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5209451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107238993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E8EAD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6D31B-866F-3A71-DD5B-BC60F601C0FF}"/>
              </a:ext>
            </a:extLst>
          </p:cNvPr>
          <p:cNvPicPr>
            <a:picLocks noChangeAspect="1"/>
          </p:cNvPicPr>
          <p:nvPr/>
        </p:nvPicPr>
        <p:blipFill>
          <a:blip r:embed="rId3"/>
          <a:stretch>
            <a:fillRect/>
          </a:stretch>
        </p:blipFill>
        <p:spPr>
          <a:xfrm>
            <a:off x="1600200" y="499452"/>
            <a:ext cx="5943600" cy="5859095"/>
          </a:xfrm>
          <a:prstGeom prst="rect">
            <a:avLst/>
          </a:prstGeom>
        </p:spPr>
      </p:pic>
    </p:spTree>
    <p:extLst>
      <p:ext uri="{BB962C8B-B14F-4D97-AF65-F5344CB8AC3E}">
        <p14:creationId xmlns:p14="http://schemas.microsoft.com/office/powerpoint/2010/main" val="220165787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6" name="Picture 5" descr="An old person playing an accordion">
            <a:extLst>
              <a:ext uri="{FF2B5EF4-FFF2-40B4-BE49-F238E27FC236}">
                <a16:creationId xmlns:a16="http://schemas.microsoft.com/office/drawing/2014/main" id="{B848598F-FB1C-3766-8460-801E37E7C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98466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D4F72-F50B-1669-F9D9-9129DCA56E29}"/>
              </a:ext>
            </a:extLst>
          </p:cNvPr>
          <p:cNvPicPr>
            <a:picLocks noChangeAspect="1"/>
          </p:cNvPicPr>
          <p:nvPr/>
        </p:nvPicPr>
        <p:blipFill>
          <a:blip r:embed="rId3"/>
          <a:stretch>
            <a:fillRect/>
          </a:stretch>
        </p:blipFill>
        <p:spPr>
          <a:xfrm>
            <a:off x="-1" y="484095"/>
            <a:ext cx="9119423" cy="6373906"/>
          </a:xfrm>
          <a:prstGeom prst="rect">
            <a:avLst/>
          </a:prstGeom>
        </p:spPr>
      </p:pic>
      <p:sp>
        <p:nvSpPr>
          <p:cNvPr id="4" name="TextBox 3">
            <a:extLst>
              <a:ext uri="{FF2B5EF4-FFF2-40B4-BE49-F238E27FC236}">
                <a16:creationId xmlns:a16="http://schemas.microsoft.com/office/drawing/2014/main" id="{2E28EC03-7A64-E6ED-9736-FEC49B9724C1}"/>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Salolampi</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Finnish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 Box 2">
            <a:extLst>
              <a:ext uri="{FF2B5EF4-FFF2-40B4-BE49-F238E27FC236}">
                <a16:creationId xmlns:a16="http://schemas.microsoft.com/office/drawing/2014/main" id="{02EC8521-3FE7-6547-15CE-A2E8905FD034}"/>
              </a:ext>
            </a:extLst>
          </p:cNvPr>
          <p:cNvSpPr txBox="1">
            <a:spLocks noChangeArrowheads="1"/>
          </p:cNvSpPr>
          <p:nvPr/>
        </p:nvSpPr>
        <p:spPr bwMode="auto">
          <a:xfrm>
            <a:off x="2872114" y="6498052"/>
            <a:ext cx="339387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rPr>
              <a:t>https://www.concordialanguagevillages.org/languages/finnish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841953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35094"/>
        </a:solidFill>
        <a:effectLst/>
      </p:bgPr>
    </p:bg>
    <p:spTree>
      <p:nvGrpSpPr>
        <p:cNvPr id="1" name=""/>
        <p:cNvGrpSpPr/>
        <p:nvPr/>
      </p:nvGrpSpPr>
      <p:grpSpPr>
        <a:xfrm>
          <a:off x="0" y="0"/>
          <a:ext cx="0" cy="0"/>
          <a:chOff x="0" y="0"/>
          <a:chExt cx="0" cy="0"/>
        </a:xfrm>
      </p:grpSpPr>
      <p:pic>
        <p:nvPicPr>
          <p:cNvPr id="3" name="Picture 2" descr="A white bridge with a yellow cross on a blue background&#10;&#10;Description automatically generated">
            <a:extLst>
              <a:ext uri="{FF2B5EF4-FFF2-40B4-BE49-F238E27FC236}">
                <a16:creationId xmlns:a16="http://schemas.microsoft.com/office/drawing/2014/main" id="{1460E57A-B74E-0924-FDCC-E75A9584C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512"/>
            <a:ext cx="9144000" cy="5406976"/>
          </a:xfrm>
          <a:prstGeom prst="rect">
            <a:avLst/>
          </a:prstGeom>
        </p:spPr>
      </p:pic>
      <p:pic>
        <p:nvPicPr>
          <p:cNvPr id="2" name="Picture 2" descr="Flag of Sweden.  Click for national anthem.">
            <a:extLst>
              <a:ext uri="{FF2B5EF4-FFF2-40B4-BE49-F238E27FC236}">
                <a16:creationId xmlns:a16="http://schemas.microsoft.com/office/drawing/2014/main" id="{EE9C973F-907E-4EAC-C0E7-F7D94186F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8901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1A2738"/>
        </a:solidFill>
        <a:effectLst/>
      </p:bgPr>
    </p:bg>
    <p:spTree>
      <p:nvGrpSpPr>
        <p:cNvPr id="1" name=""/>
        <p:cNvGrpSpPr/>
        <p:nvPr/>
      </p:nvGrpSpPr>
      <p:grpSpPr>
        <a:xfrm>
          <a:off x="0" y="0"/>
          <a:ext cx="0" cy="0"/>
          <a:chOff x="0" y="0"/>
          <a:chExt cx="0" cy="0"/>
        </a:xfrm>
      </p:grpSpPr>
      <p:pic>
        <p:nvPicPr>
          <p:cNvPr id="4" name="Picture 3" descr="A blue sign with text on it&#10;&#10;Description automatically generated">
            <a:extLst>
              <a:ext uri="{FF2B5EF4-FFF2-40B4-BE49-F238E27FC236}">
                <a16:creationId xmlns:a16="http://schemas.microsoft.com/office/drawing/2014/main" id="{6EDDB4C5-9702-CB03-51E5-36443FB5E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2" y="265015"/>
            <a:ext cx="6581775" cy="6076950"/>
          </a:xfrm>
          <a:prstGeom prst="rect">
            <a:avLst/>
          </a:prstGeom>
        </p:spPr>
      </p:pic>
      <p:sp>
        <p:nvSpPr>
          <p:cNvPr id="5" name="TextBox 4">
            <a:extLst>
              <a:ext uri="{FF2B5EF4-FFF2-40B4-BE49-F238E27FC236}">
                <a16:creationId xmlns:a16="http://schemas.microsoft.com/office/drawing/2014/main" id="{2F106CA6-A6AB-E235-2BB7-5D6AAFFBC455}"/>
              </a:ext>
            </a:extLst>
          </p:cNvPr>
          <p:cNvSpPr txBox="1"/>
          <p:nvPr/>
        </p:nvSpPr>
        <p:spPr>
          <a:xfrm>
            <a:off x="2286000" y="6135926"/>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Sign in Scandia, MN.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4">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pic>
        <p:nvPicPr>
          <p:cNvPr id="2" name="Picture 2" descr="Flag of Sweden.  Click for national anthem.">
            <a:extLst>
              <a:ext uri="{FF2B5EF4-FFF2-40B4-BE49-F238E27FC236}">
                <a16:creationId xmlns:a16="http://schemas.microsoft.com/office/drawing/2014/main" id="{CF63036D-BA27-4C87-2789-AE0681FB43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9659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8" name="Picture 4" descr="http://www.duluthbudgeteer.com/sites/default/files/styles/16x9_860/public/field/image/0925.F.DBN_.BeaOjakangas.BeaInKitchen.JPG?itok=2C9tW0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93700"/>
            <a:ext cx="9144000" cy="6162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5189835"/>
            <a:ext cx="8343900" cy="830997"/>
          </a:xfrm>
          <a:prstGeom prst="rect">
            <a:avLst/>
          </a:prstGeom>
        </p:spPr>
        <p:txBody>
          <a:bodyPr wrap="square">
            <a:spAutoFit/>
          </a:bodyPr>
          <a:lstStyle/>
          <a:p>
            <a:pPr algn="ctr"/>
            <a:r>
              <a:rPr lang="en-US" sz="2400" b="1" dirty="0" err="1">
                <a:solidFill>
                  <a:srgbClr val="FFFFFF"/>
                </a:solidFill>
              </a:rPr>
              <a:t>Duluthian</a:t>
            </a:r>
            <a:r>
              <a:rPr lang="en-US" sz="2400" b="1" dirty="0">
                <a:solidFill>
                  <a:srgbClr val="FFFFFF"/>
                </a:solidFill>
              </a:rPr>
              <a:t> Beatrice </a:t>
            </a:r>
            <a:r>
              <a:rPr lang="en-US" sz="2400" b="1" dirty="0" err="1">
                <a:solidFill>
                  <a:srgbClr val="FFFFFF"/>
                </a:solidFill>
              </a:rPr>
              <a:t>Ojakangas</a:t>
            </a:r>
            <a:r>
              <a:rPr lang="en-US" sz="2400" b="1" dirty="0">
                <a:solidFill>
                  <a:srgbClr val="FFFFFF"/>
                </a:solidFill>
              </a:rPr>
              <a:t> inducted into the Scandinavian-American Hall of Fame </a:t>
            </a:r>
          </a:p>
        </p:txBody>
      </p:sp>
      <p:pic>
        <p:nvPicPr>
          <p:cNvPr id="11270" name="Picture 6" descr="Flag of Fi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222374"/>
            <a:ext cx="1905000" cy="1171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01733" y="2444234"/>
            <a:ext cx="941283" cy="369332"/>
          </a:xfrm>
          <a:prstGeom prst="rect">
            <a:avLst/>
          </a:prstGeom>
        </p:spPr>
        <p:txBody>
          <a:bodyPr wrap="none">
            <a:spAutoFit/>
          </a:bodyPr>
          <a:lstStyle/>
          <a:p>
            <a:r>
              <a:rPr lang="en-US" dirty="0">
                <a:solidFill>
                  <a:srgbClr val="185CF4"/>
                </a:solidFill>
              </a:rPr>
              <a:t>Finland</a:t>
            </a:r>
          </a:p>
        </p:txBody>
      </p:sp>
      <p:sp>
        <p:nvSpPr>
          <p:cNvPr id="7"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5"/>
              </a:rPr>
              <a:t>http://www.duluthbudgeteer.com/community/4121672-simple-cooking-leads-success</a:t>
            </a:r>
            <a:endParaRPr lang="en-US" sz="800" dirty="0">
              <a:solidFill>
                <a:srgbClr val="000000"/>
              </a:solidFill>
              <a:latin typeface="Verdana" pitchFamily="34" charset="0"/>
            </a:endParaRPr>
          </a:p>
        </p:txBody>
      </p:sp>
    </p:spTree>
    <p:extLst>
      <p:ext uri="{BB962C8B-B14F-4D97-AF65-F5344CB8AC3E}">
        <p14:creationId xmlns:p14="http://schemas.microsoft.com/office/powerpoint/2010/main" val="70171120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4969" y="119213"/>
            <a:ext cx="8672050" cy="6598913"/>
          </a:xfrm>
          <a:prstGeom prst="rect">
            <a:avLst/>
          </a:prstGeom>
        </p:spPr>
      </p:pic>
      <p:sp>
        <p:nvSpPr>
          <p:cNvPr id="8" name="Text Box 2"/>
          <p:cNvSpPr txBox="1">
            <a:spLocks noChangeArrowheads="1"/>
          </p:cNvSpPr>
          <p:nvPr/>
        </p:nvSpPr>
        <p:spPr bwMode="auto">
          <a:xfrm>
            <a:off x="4735414" y="6296202"/>
            <a:ext cx="2518639"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4"/>
              </a:rPr>
              <a:t>https://www.swedishculturalsociety.org/lucia</a:t>
            </a:r>
            <a:endParaRPr lang="en-US" sz="800" dirty="0">
              <a:solidFill>
                <a:srgbClr val="000000"/>
              </a:solidFill>
              <a:latin typeface="Verdana" pitchFamily="34" charset="0"/>
            </a:endParaRPr>
          </a:p>
        </p:txBody>
      </p:sp>
      <p:pic>
        <p:nvPicPr>
          <p:cNvPr id="2" name="Picture 2" descr="Flag of Sweden.  Click for national anthem.">
            <a:extLst>
              <a:ext uri="{FF2B5EF4-FFF2-40B4-BE49-F238E27FC236}">
                <a16:creationId xmlns:a16="http://schemas.microsoft.com/office/drawing/2014/main" id="{60C6334F-E4A9-7FA9-0CFE-3D1AF9452F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9204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5E5442"/>
        </a:solidFill>
        <a:effectLst/>
      </p:bgPr>
    </p:bg>
    <p:spTree>
      <p:nvGrpSpPr>
        <p:cNvPr id="1" name=""/>
        <p:cNvGrpSpPr/>
        <p:nvPr/>
      </p:nvGrpSpPr>
      <p:grpSpPr>
        <a:xfrm>
          <a:off x="0" y="0"/>
          <a:ext cx="0" cy="0"/>
          <a:chOff x="0" y="0"/>
          <a:chExt cx="0" cy="0"/>
        </a:xfrm>
      </p:grpSpPr>
      <p:pic>
        <p:nvPicPr>
          <p:cNvPr id="3" name="Picture 2" descr="A table with food on it&#10;&#10;Description automatically generated">
            <a:extLst>
              <a:ext uri="{FF2B5EF4-FFF2-40B4-BE49-F238E27FC236}">
                <a16:creationId xmlns:a16="http://schemas.microsoft.com/office/drawing/2014/main" id="{048F0292-5853-49CF-96FE-13B4C9CA9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57" y="0"/>
            <a:ext cx="5116286" cy="6858000"/>
          </a:xfrm>
          <a:prstGeom prst="rect">
            <a:avLst/>
          </a:prstGeom>
        </p:spPr>
      </p:pic>
      <p:sp>
        <p:nvSpPr>
          <p:cNvPr id="6" name="TextBox 5">
            <a:extLst>
              <a:ext uri="{FF2B5EF4-FFF2-40B4-BE49-F238E27FC236}">
                <a16:creationId xmlns:a16="http://schemas.microsoft.com/office/drawing/2014/main" id="{4928FA49-4CF9-FF09-02B2-AB50B555C545}"/>
              </a:ext>
            </a:extLst>
          </p:cNvPr>
          <p:cNvSpPr txBox="1"/>
          <p:nvPr/>
        </p:nvSpPr>
        <p:spPr>
          <a:xfrm>
            <a:off x="2286000" y="6243506"/>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4">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pic>
        <p:nvPicPr>
          <p:cNvPr id="2" name="Picture 2" descr="Flag of Sweden.  Click for national anthem.">
            <a:extLst>
              <a:ext uri="{FF2B5EF4-FFF2-40B4-BE49-F238E27FC236}">
                <a16:creationId xmlns:a16="http://schemas.microsoft.com/office/drawing/2014/main" id="{34B0E5F6-5D67-3DE4-70DB-5EDCF249C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84152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916727" y="6551842"/>
            <a:ext cx="5304658"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http://www.duluthnewstribune.com/pursuits/scrapbook/3895745-linnea-hinkel-chosen-santa-lucia</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77" y="109538"/>
            <a:ext cx="744395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Flag of Sweden.  Click for national ant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r>
              <a:rPr lang="en-US" dirty="0">
                <a:hlinkClick r:id="rId7"/>
              </a:rPr>
              <a:t>Sweden</a:t>
            </a:r>
            <a:endParaRPr lang="en-US" dirty="0"/>
          </a:p>
        </p:txBody>
      </p:sp>
    </p:spTree>
    <p:extLst>
      <p:ext uri="{BB962C8B-B14F-4D97-AF65-F5344CB8AC3E}">
        <p14:creationId xmlns:p14="http://schemas.microsoft.com/office/powerpoint/2010/main" val="317492530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E9DADE"/>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green and white sign with a green border and a green and white text&#10;&#10;Description automatically generated">
            <a:extLst>
              <a:ext uri="{FF2B5EF4-FFF2-40B4-BE49-F238E27FC236}">
                <a16:creationId xmlns:a16="http://schemas.microsoft.com/office/drawing/2014/main" id="{E35F0266-03F2-F7D9-A93B-512BE49E7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053" y="327260"/>
            <a:ext cx="5120640" cy="6400800"/>
          </a:xfrm>
          <a:prstGeom prst="rect">
            <a:avLst/>
          </a:prstGeom>
        </p:spPr>
      </p:pic>
      <p:sp>
        <p:nvSpPr>
          <p:cNvPr id="5" name="Text Box 2">
            <a:extLst>
              <a:ext uri="{FF2B5EF4-FFF2-40B4-BE49-F238E27FC236}">
                <a16:creationId xmlns:a16="http://schemas.microsoft.com/office/drawing/2014/main" id="{7F6B398E-7D5D-A685-506C-039306158325}"/>
              </a:ext>
            </a:extLst>
          </p:cNvPr>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669526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a:spLocks noChangeArrowheads="1"/>
          </p:cNvSpPr>
          <p:nvPr/>
        </p:nvSpPr>
        <p:spPr bwMode="auto">
          <a:xfrm>
            <a:off x="1683930"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a:solidFill>
                  <a:srgbClr val="000000"/>
                </a:solidFill>
              </a:rPr>
              <a:t>local groups generally strive to preserve their cultural identity</a:t>
            </a:r>
          </a:p>
        </p:txBody>
      </p:sp>
    </p:spTree>
    <p:extLst>
      <p:ext uri="{BB962C8B-B14F-4D97-AF65-F5344CB8AC3E}">
        <p14:creationId xmlns:p14="http://schemas.microsoft.com/office/powerpoint/2010/main" val="403126829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descr="Flag of Sweden.  Click for national anth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descr="Diagram, text, letter&#10;&#10;Description automatically generated">
            <a:extLst>
              <a:ext uri="{FF2B5EF4-FFF2-40B4-BE49-F238E27FC236}">
                <a16:creationId xmlns:a16="http://schemas.microsoft.com/office/drawing/2014/main" id="{79E12519-FD41-D2E9-87D8-87A16E1844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150" y="444500"/>
            <a:ext cx="4457700" cy="5943600"/>
          </a:xfrm>
          <a:prstGeom prst="rect">
            <a:avLst/>
          </a:prstGeom>
        </p:spPr>
      </p:pic>
    </p:spTree>
    <p:extLst>
      <p:ext uri="{BB962C8B-B14F-4D97-AF65-F5344CB8AC3E}">
        <p14:creationId xmlns:p14="http://schemas.microsoft.com/office/powerpoint/2010/main" val="307010382"/>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child holding a tray with a cup and a teapot&#10;&#10;Description automatically generated">
            <a:extLst>
              <a:ext uri="{FF2B5EF4-FFF2-40B4-BE49-F238E27FC236}">
                <a16:creationId xmlns:a16="http://schemas.microsoft.com/office/drawing/2014/main" id="{005B3805-FBDE-DD0A-B651-D6C49E15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503" y="1"/>
            <a:ext cx="5143500" cy="6858000"/>
          </a:xfrm>
          <a:prstGeom prst="rect">
            <a:avLst/>
          </a:prstGeom>
        </p:spPr>
      </p:pic>
      <p:sp>
        <p:nvSpPr>
          <p:cNvPr id="10" name="TextBox 9">
            <a:extLst>
              <a:ext uri="{FF2B5EF4-FFF2-40B4-BE49-F238E27FC236}">
                <a16:creationId xmlns:a16="http://schemas.microsoft.com/office/drawing/2014/main" id="{BCC12463-E284-968A-7D4F-786306E63584}"/>
              </a:ext>
            </a:extLst>
          </p:cNvPr>
          <p:cNvSpPr txBox="1"/>
          <p:nvPr/>
        </p:nvSpPr>
        <p:spPr>
          <a:xfrm>
            <a:off x="2286000" y="5831127"/>
            <a:ext cx="4572000" cy="98488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FF0000"/>
                </a:solidFill>
                <a:effectLst/>
                <a:uLnTx/>
                <a:uFillTx/>
                <a:latin typeface="Arial" pitchFamily="34" charset="0"/>
                <a:ea typeface="+mn-ea"/>
                <a:cs typeface="+mn-cs"/>
              </a:rPr>
              <a:t>2023 Lucia Greta Jablonski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hlinkClick r:id="rId6">
                  <a:extLst>
                    <a:ext uri="{A12FA001-AC4F-418D-AE19-62706E023703}">
                      <ahyp:hlinkClr xmlns:ahyp="http://schemas.microsoft.com/office/drawing/2018/hyperlinkcolor" val="tx"/>
                    </a:ext>
                  </a:extLst>
                </a:hlinkClick>
              </a:rPr>
              <a:t>Swedish Cultural Society of Duluth</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Text Box 2">
            <a:extLst>
              <a:ext uri="{FF2B5EF4-FFF2-40B4-BE49-F238E27FC236}">
                <a16:creationId xmlns:a16="http://schemas.microsoft.com/office/drawing/2014/main" id="{FE1F75F8-64DD-517B-4141-C5857ACBB657}"/>
              </a:ext>
            </a:extLst>
          </p:cNvPr>
          <p:cNvSpPr txBox="1">
            <a:spLocks noChangeArrowheads="1"/>
          </p:cNvSpPr>
          <p:nvPr/>
        </p:nvSpPr>
        <p:spPr bwMode="auto">
          <a:xfrm>
            <a:off x="3143021"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3336128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1E1A13"/>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2" name="Picture 11" descr="A poster for a festival&#10;&#10;Description automatically generated">
            <a:extLst>
              <a:ext uri="{FF2B5EF4-FFF2-40B4-BE49-F238E27FC236}">
                <a16:creationId xmlns:a16="http://schemas.microsoft.com/office/drawing/2014/main" id="{2F3A53B1-DD09-A559-DC35-919532BF4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2050" y="151042"/>
            <a:ext cx="4946073" cy="6400800"/>
          </a:xfrm>
          <a:prstGeom prst="rect">
            <a:avLst/>
          </a:prstGeom>
        </p:spPr>
      </p:pic>
      <p:sp>
        <p:nvSpPr>
          <p:cNvPr id="14" name="Text Box 2">
            <a:extLst>
              <a:ext uri="{FF2B5EF4-FFF2-40B4-BE49-F238E27FC236}">
                <a16:creationId xmlns:a16="http://schemas.microsoft.com/office/drawing/2014/main" id="{A04CA75C-C6FA-98D3-086D-69053DA4A0B9}"/>
              </a:ext>
            </a:extLst>
          </p:cNvPr>
          <p:cNvSpPr txBox="1">
            <a:spLocks noChangeArrowheads="1"/>
          </p:cNvSpPr>
          <p:nvPr/>
        </p:nvSpPr>
        <p:spPr bwMode="auto">
          <a:xfrm>
            <a:off x="2134733" y="6609592"/>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6"/>
              </a:rPr>
              <a:t>https://www.facebook.com/p/Sami-Cultural-Center-of-North-America-100064257266401/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26019161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colorful art piece of artwork">
            <a:extLst>
              <a:ext uri="{FF2B5EF4-FFF2-40B4-BE49-F238E27FC236}">
                <a16:creationId xmlns:a16="http://schemas.microsoft.com/office/drawing/2014/main" id="{C4E46B45-2D81-311A-6235-E69CE7D08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0268"/>
            <a:ext cx="9144000" cy="5116711"/>
          </a:xfrm>
          <a:prstGeom prst="rect">
            <a:avLst/>
          </a:prstGeom>
        </p:spPr>
      </p:pic>
      <p:sp>
        <p:nvSpPr>
          <p:cNvPr id="6" name="TextBox 5">
            <a:extLst>
              <a:ext uri="{FF2B5EF4-FFF2-40B4-BE49-F238E27FC236}">
                <a16:creationId xmlns:a16="http://schemas.microsoft.com/office/drawing/2014/main" id="{D3BB3344-0B53-D9F5-3E60-81EA7B2A7562}"/>
              </a:ext>
            </a:extLst>
          </p:cNvPr>
          <p:cNvSpPr txBox="1"/>
          <p:nvPr/>
        </p:nvSpPr>
        <p:spPr>
          <a:xfrm>
            <a:off x="2286000" y="5472536"/>
            <a:ext cx="4572000" cy="141577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srgbClr val="FF0000"/>
                </a:solidFill>
                <a:effectLst/>
                <a:uLnTx/>
                <a:uFillTx/>
                <a:latin typeface="Arial" pitchFamily="34" charset="0"/>
                <a:ea typeface="+mn-ea"/>
                <a:cs typeface="+mn-cs"/>
              </a:rPr>
              <a:t>Alison Aune, 2020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“Swedish Immigration Paintings”  </a:t>
            </a:r>
            <a:r>
              <a:rPr kumimoji="0" lang="en-US" sz="1400" b="1" i="0" u="none" strike="noStrike" kern="1200" cap="none" spc="0" normalizeH="0" baseline="0" noProof="0" dirty="0" err="1">
                <a:ln>
                  <a:noFill/>
                </a:ln>
                <a:solidFill>
                  <a:srgbClr val="FF0000"/>
                </a:solidFill>
                <a:effectLst/>
                <a:uLnTx/>
                <a:uFillTx/>
                <a:latin typeface="Arial" pitchFamily="34" charset="0"/>
                <a:ea typeface="+mn-ea"/>
                <a:cs typeface="+mn-cs"/>
              </a:rPr>
              <a:t>Gammelgården</a:t>
            </a: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rPr>
              <a:t> Museum . </a:t>
            </a:r>
            <a:endParaRPr kumimoji="0" lang="pt-BR" sz="14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hlinkClick r:id="rId6">
                  <a:extLst>
                    <a:ext uri="{A12FA001-AC4F-418D-AE19-62706E023703}">
                      <ahyp:hlinkClr xmlns:ahyp="http://schemas.microsoft.com/office/drawing/2018/hyperlinkcolor" val="tx"/>
                    </a:ext>
                  </a:extLst>
                </a:hlinkClick>
              </a:rPr>
              <a:t>Swedish Cultural Society of Duluth</a:t>
            </a:r>
            <a:endParaRPr kumimoji="0" lang="en-US" sz="14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 Box 2">
            <a:extLst>
              <a:ext uri="{FF2B5EF4-FFF2-40B4-BE49-F238E27FC236}">
                <a16:creationId xmlns:a16="http://schemas.microsoft.com/office/drawing/2014/main" id="{A4773BFC-0566-A3AA-D4F3-651B26B16B82}"/>
              </a:ext>
            </a:extLst>
          </p:cNvPr>
          <p:cNvSpPr txBox="1">
            <a:spLocks noChangeArrowheads="1"/>
          </p:cNvSpPr>
          <p:nvPr/>
        </p:nvSpPr>
        <p:spPr bwMode="auto">
          <a:xfrm>
            <a:off x="2969095" y="6551842"/>
            <a:ext cx="31999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https://www.facebook.com/Swedishculturalsociety/photos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descr="Flag of Sweden.  Click for national anthem.">
            <a:extLst>
              <a:ext uri="{FF2B5EF4-FFF2-40B4-BE49-F238E27FC236}">
                <a16:creationId xmlns:a16="http://schemas.microsoft.com/office/drawing/2014/main" id="{255484D0-142D-CA56-C458-5A7C0D4A2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404813"/>
            <a:ext cx="982510" cy="65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1694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2BA2E-CD38-B18F-61D7-953D91546D4B}"/>
              </a:ext>
            </a:extLst>
          </p:cNvPr>
          <p:cNvPicPr>
            <a:picLocks noChangeAspect="1"/>
          </p:cNvPicPr>
          <p:nvPr/>
        </p:nvPicPr>
        <p:blipFill>
          <a:blip r:embed="rId3"/>
          <a:stretch>
            <a:fillRect/>
          </a:stretch>
        </p:blipFill>
        <p:spPr>
          <a:xfrm>
            <a:off x="-1" y="421344"/>
            <a:ext cx="9150011" cy="6427694"/>
          </a:xfrm>
          <a:prstGeom prst="rect">
            <a:avLst/>
          </a:prstGeom>
        </p:spPr>
      </p:pic>
      <p:sp>
        <p:nvSpPr>
          <p:cNvPr id="8" name="TextBox 7">
            <a:extLst>
              <a:ext uri="{FF2B5EF4-FFF2-40B4-BE49-F238E27FC236}">
                <a16:creationId xmlns:a16="http://schemas.microsoft.com/office/drawing/2014/main" id="{86918986-9F30-C7EC-5932-30225A3AEBE8}"/>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Sjölunden</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Swedish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 name="Text Box 2">
            <a:extLst>
              <a:ext uri="{FF2B5EF4-FFF2-40B4-BE49-F238E27FC236}">
                <a16:creationId xmlns:a16="http://schemas.microsoft.com/office/drawing/2014/main" id="{48C8FA82-1ECD-E0F7-F154-B112E9398100}"/>
              </a:ext>
            </a:extLst>
          </p:cNvPr>
          <p:cNvSpPr txBox="1">
            <a:spLocks noChangeArrowheads="1"/>
          </p:cNvSpPr>
          <p:nvPr/>
        </p:nvSpPr>
        <p:spPr bwMode="auto">
          <a:xfrm>
            <a:off x="2840054" y="6498052"/>
            <a:ext cx="345799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https://www.concordialanguagevillages.org/languages/swedish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pic>
        <p:nvPicPr>
          <p:cNvPr id="10" name="Picture 2" descr="Flag of Sweden.  Click for national anthem.">
            <a:extLst>
              <a:ext uri="{FF2B5EF4-FFF2-40B4-BE49-F238E27FC236}">
                <a16:creationId xmlns:a16="http://schemas.microsoft.com/office/drawing/2014/main" id="{607A8652-8978-5FD9-A43B-149553A81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E2CFE50-0B2C-5D27-A299-A8CB0A94D638}"/>
              </a:ext>
            </a:extLst>
          </p:cNvPr>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6"/>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64148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A red circle in blue and green stripes&#10;&#10;Description automatically generated">
            <a:extLst>
              <a:ext uri="{FF2B5EF4-FFF2-40B4-BE49-F238E27FC236}">
                <a16:creationId xmlns:a16="http://schemas.microsoft.com/office/drawing/2014/main" id="{AF32F503-F197-DE81-4A91-A3E13EF05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751" y="565326"/>
            <a:ext cx="914400" cy="680085"/>
          </a:xfrm>
          <a:prstGeom prst="rect">
            <a:avLst/>
          </a:prstGeom>
        </p:spPr>
      </p:pic>
    </p:spTree>
    <p:extLst>
      <p:ext uri="{BB962C8B-B14F-4D97-AF65-F5344CB8AC3E}">
        <p14:creationId xmlns:p14="http://schemas.microsoft.com/office/powerpoint/2010/main" val="412866154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algn="ctr"/>
            <a:r>
              <a:rPr lang="en-US" sz="800" dirty="0">
                <a:solidFill>
                  <a:srgbClr val="000000"/>
                </a:solidFill>
                <a:latin typeface="Verdana" pitchFamily="34" charset="0"/>
                <a:hlinkClick r:id="rId3"/>
              </a:rPr>
              <a:t>http://www.samiculturalcenter.org/</a:t>
            </a:r>
            <a:endParaRPr lang="en-US" sz="800" dirty="0">
              <a:solidFill>
                <a:srgbClr val="000000"/>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10234" y="2154552"/>
            <a:ext cx="5101771" cy="3539430"/>
          </a:xfrm>
          <a:prstGeom prst="rect">
            <a:avLst/>
          </a:prstGeom>
          <a:solidFill>
            <a:srgbClr val="FF0000"/>
          </a:solidFill>
        </p:spPr>
        <p:txBody>
          <a:bodyPr wrap="square">
            <a:spAutoFit/>
          </a:bodyPr>
          <a:lstStyle/>
          <a:p>
            <a:pPr algn="ctr"/>
            <a:endParaRPr lang="en-US" sz="2800" b="1" dirty="0">
              <a:solidFill>
                <a:srgbClr val="0070C0"/>
              </a:solidFill>
            </a:endParaRPr>
          </a:p>
          <a:p>
            <a:pPr algn="ctr"/>
            <a:r>
              <a:rPr lang="en-US" sz="2800" b="1" dirty="0">
                <a:solidFill>
                  <a:srgbClr val="0070C0"/>
                </a:solidFill>
              </a:rPr>
              <a:t>Sami Cultural Center of North America </a:t>
            </a:r>
          </a:p>
          <a:p>
            <a:pPr algn="ctr"/>
            <a:r>
              <a:rPr lang="en-US" sz="2800" b="1" dirty="0">
                <a:solidFill>
                  <a:srgbClr val="0070C0"/>
                </a:solidFill>
              </a:rPr>
              <a:t>Lakeside Professional Building</a:t>
            </a:r>
          </a:p>
          <a:p>
            <a:pPr algn="ctr"/>
            <a:r>
              <a:rPr lang="en-US" sz="2800" b="1" dirty="0">
                <a:solidFill>
                  <a:srgbClr val="0070C0"/>
                </a:solidFill>
              </a:rPr>
              <a:t>4915 E Superior St, Duluth, MN 55804, USA</a:t>
            </a:r>
          </a:p>
          <a:p>
            <a:pPr algn="ctr"/>
            <a:endParaRPr lang="en-US" sz="2800" b="1" dirty="0">
              <a:solidFill>
                <a:srgbClr val="0070C0"/>
              </a:solidFill>
            </a:endParaRPr>
          </a:p>
        </p:txBody>
      </p:sp>
      <p:pic>
        <p:nvPicPr>
          <p:cNvPr id="4" name="Picture 3" descr="A red circle in blue and green stripes&#10;&#10;Description automatically generated">
            <a:extLst>
              <a:ext uri="{FF2B5EF4-FFF2-40B4-BE49-F238E27FC236}">
                <a16:creationId xmlns:a16="http://schemas.microsoft.com/office/drawing/2014/main" id="{AD780A64-E703-FDA0-8E46-80229C2939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751" y="565326"/>
            <a:ext cx="914400" cy="680085"/>
          </a:xfrm>
          <a:prstGeom prst="rect">
            <a:avLst/>
          </a:prstGeom>
        </p:spPr>
      </p:pic>
    </p:spTree>
    <p:extLst>
      <p:ext uri="{BB962C8B-B14F-4D97-AF65-F5344CB8AC3E}">
        <p14:creationId xmlns:p14="http://schemas.microsoft.com/office/powerpoint/2010/main" val="161255595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1EA3C9F-49FB-E106-0C51-822E9FB7BBD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93F8A7D-9F0E-6FB2-FE1C-BED706FC63AF}"/>
              </a:ext>
            </a:extLst>
          </p:cNvPr>
          <p:cNvGraphicFramePr>
            <a:graphicFrameLocks noGrp="1"/>
          </p:cNvGraphicFramePr>
          <p:nvPr/>
        </p:nvGraphicFramePr>
        <p:xfrm>
          <a:off x="469900" y="1331172"/>
          <a:ext cx="8178800" cy="4282440"/>
        </p:xfrm>
        <a:graphic>
          <a:graphicData uri="http://schemas.openxmlformats.org/drawingml/2006/table">
            <a:tbl>
              <a:tblPr/>
              <a:tblGrid>
                <a:gridCol w="8178800">
                  <a:extLst>
                    <a:ext uri="{9D8B030D-6E8A-4147-A177-3AD203B41FA5}">
                      <a16:colId xmlns:a16="http://schemas.microsoft.com/office/drawing/2014/main" val="2059220037"/>
                    </a:ext>
                  </a:extLst>
                </a:gridCol>
              </a:tblGrid>
              <a:tr h="3848030">
                <a:tc>
                  <a:txBody>
                    <a:bodyPr/>
                    <a:lstStyle/>
                    <a:p>
                      <a:pPr fontAlgn="t">
                        <a:lnSpc>
                          <a:spcPct val="100000"/>
                        </a:lnSpc>
                        <a:buNone/>
                      </a:pPr>
                      <a:r>
                        <a:rPr lang="en-US" sz="2400" b="1" i="0" dirty="0">
                          <a:effectLst/>
                          <a:latin typeface="Arial" panose="020B0604020202020204" pitchFamily="34" charset="0"/>
                          <a:cs typeface="Arial" panose="020B0604020202020204" pitchFamily="34" charset="0"/>
                        </a:rPr>
                        <a:t>Here’s the current status of the Sami Cultural Center in Duluth, MN </a:t>
                      </a:r>
                      <a:r>
                        <a:rPr lang="en-US" sz="1600" b="0" i="0" baseline="0" dirty="0">
                          <a:effectLst/>
                          <a:latin typeface="Arial" panose="020B0604020202020204" pitchFamily="34" charset="0"/>
                          <a:cs typeface="Arial" panose="020B0604020202020204" pitchFamily="34" charset="0"/>
                        </a:rPr>
                        <a:t>(According to CoPilot, 29 December 2025)</a:t>
                      </a:r>
                      <a:r>
                        <a:rPr lang="en-US" sz="2400" b="1" i="0" dirty="0">
                          <a:effectLst/>
                          <a:latin typeface="Arial" panose="020B0604020202020204" pitchFamily="34" charset="0"/>
                          <a:cs typeface="Arial" panose="020B0604020202020204" pitchFamily="34" charset="0"/>
                        </a:rPr>
                        <a:t>:</a:t>
                      </a:r>
                    </a:p>
                    <a:p>
                      <a:pPr fontAlgn="t">
                        <a:lnSpc>
                          <a:spcPct val="100000"/>
                        </a:lnSpc>
                        <a:buNone/>
                      </a:pPr>
                      <a:endParaRPr lang="en-US" sz="1100" b="1" i="0" dirty="0">
                        <a:effectLst/>
                        <a:latin typeface="Arial" panose="020B0604020202020204" pitchFamily="34" charset="0"/>
                        <a:cs typeface="Arial" panose="020B0604020202020204" pitchFamily="34" charset="0"/>
                      </a:endParaRPr>
                    </a:p>
                    <a:p>
                      <a:r>
                        <a:rPr lang="en-US" sz="2400" b="1" dirty="0">
                          <a:effectLst/>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hlinkClick r:id="rId3"/>
                        </a:rPr>
                        <a:t>Sámi Cultural Center of North America</a:t>
                      </a:r>
                      <a:r>
                        <a:rPr lang="en-US" sz="2400" b="1" dirty="0">
                          <a:latin typeface="Arial" panose="020B0604020202020204" pitchFamily="34" charset="0"/>
                          <a:cs typeface="Arial" panose="020B0604020202020204" pitchFamily="34" charset="0"/>
                        </a:rPr>
                        <a:t> in Duluth </a:t>
                      </a:r>
                      <a:r>
                        <a:rPr lang="en-US" sz="2400" b="1" i="0" dirty="0">
                          <a:latin typeface="Arial" panose="020B0604020202020204" pitchFamily="34" charset="0"/>
                          <a:cs typeface="Arial" panose="020B0604020202020204" pitchFamily="34" charset="0"/>
                        </a:rPr>
                        <a:t>moved i</a:t>
                      </a:r>
                      <a:r>
                        <a:rPr lang="en-US" sz="2400" b="1" dirty="0">
                          <a:latin typeface="Arial" panose="020B0604020202020204" pitchFamily="34" charset="0"/>
                          <a:cs typeface="Arial" panose="020B0604020202020204" pitchFamily="34" charset="0"/>
                        </a:rPr>
                        <a:t>n late 2024/early 2025 after its Lakeside building was slated for demolition, with its collections moving to the UMD (University of Minnesota Duluth) campus, but the original non-profit organization adopted a new name, </a:t>
                      </a:r>
                      <a:r>
                        <a:rPr lang="en-US" sz="2400" b="1" dirty="0">
                          <a:latin typeface="Arial" panose="020B0604020202020204" pitchFamily="34" charset="0"/>
                          <a:cs typeface="Arial" panose="020B0604020202020204" pitchFamily="34" charset="0"/>
                          <a:hlinkClick r:id="rId4"/>
                        </a:rPr>
                        <a:t>Saami Circle of North America</a:t>
                      </a:r>
                      <a:r>
                        <a:rPr lang="en-US" sz="2400" b="1" dirty="0">
                          <a:latin typeface="Arial" panose="020B0604020202020204" pitchFamily="34" charset="0"/>
                          <a:cs typeface="Arial" panose="020B0604020202020204" pitchFamily="34" charset="0"/>
                        </a:rPr>
                        <a:t>, while the UMD entity now carries the "Sámi Cultural Center" name.</a:t>
                      </a:r>
                      <a:endParaRPr lang="en-US" sz="2400" b="1" i="0" dirty="0">
                        <a:effectLst/>
                        <a:latin typeface="Arial" panose="020B0604020202020204" pitchFamily="34" charset="0"/>
                        <a:cs typeface="Arial" panose="020B0604020202020204" pitchFamily="34" charset="0"/>
                      </a:endParaRPr>
                    </a:p>
                  </a:txBody>
                  <a:tcP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92336478"/>
                  </a:ext>
                </a:extLst>
              </a:tr>
              <a:tr h="298054">
                <a:tc>
                  <a:txBody>
                    <a:bodyPr/>
                    <a:lstStyle/>
                    <a:p>
                      <a:endParaRPr lang="en-US" dirty="0"/>
                    </a:p>
                  </a:txBody>
                  <a:tcPr>
                    <a:lnT w="635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3269012403"/>
                  </a:ext>
                </a:extLst>
              </a:tr>
            </a:tbl>
          </a:graphicData>
        </a:graphic>
      </p:graphicFrame>
    </p:spTree>
    <p:extLst>
      <p:ext uri="{BB962C8B-B14F-4D97-AF65-F5344CB8AC3E}">
        <p14:creationId xmlns:p14="http://schemas.microsoft.com/office/powerpoint/2010/main" val="83253453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E02FACD-0203-6CBE-530F-A01AF70A0E88}"/>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DE38BD-E658-AA88-807B-5062F01D1E85}"/>
              </a:ext>
            </a:extLst>
          </p:cNvPr>
          <p:cNvGraphicFramePr>
            <a:graphicFrameLocks noGrp="1"/>
          </p:cNvGraphicFramePr>
          <p:nvPr/>
        </p:nvGraphicFramePr>
        <p:xfrm>
          <a:off x="469900" y="837396"/>
          <a:ext cx="8178800" cy="5034810"/>
        </p:xfrm>
        <a:graphic>
          <a:graphicData uri="http://schemas.openxmlformats.org/drawingml/2006/table">
            <a:tbl>
              <a:tblPr/>
              <a:tblGrid>
                <a:gridCol w="8178800">
                  <a:extLst>
                    <a:ext uri="{9D8B030D-6E8A-4147-A177-3AD203B41FA5}">
                      <a16:colId xmlns:a16="http://schemas.microsoft.com/office/drawing/2014/main" val="2059220037"/>
                    </a:ext>
                  </a:extLst>
                </a:gridCol>
              </a:tblGrid>
              <a:tr h="4669050">
                <a:tc>
                  <a:txBody>
                    <a:bodyPr/>
                    <a:lstStyle/>
                    <a:p>
                      <a:pPr fontAlgn="t">
                        <a:lnSpc>
                          <a:spcPct val="100000"/>
                        </a:lnSpc>
                        <a:buNone/>
                      </a:pPr>
                      <a:r>
                        <a:rPr lang="en-US" sz="2400" b="1" i="0" dirty="0">
                          <a:effectLst/>
                          <a:latin typeface="Arial" panose="020B0604020202020204" pitchFamily="34" charset="0"/>
                          <a:cs typeface="Arial" panose="020B0604020202020204" pitchFamily="34" charset="0"/>
                        </a:rPr>
                        <a:t>Here’s the current status of the Sami Cultural Center in Duluth, MN </a:t>
                      </a:r>
                      <a:r>
                        <a:rPr lang="en-US" sz="1600" b="0" i="0" baseline="0" dirty="0">
                          <a:effectLst/>
                          <a:latin typeface="Arial" panose="020B0604020202020204" pitchFamily="34" charset="0"/>
                          <a:cs typeface="Arial" panose="020B0604020202020204" pitchFamily="34" charset="0"/>
                        </a:rPr>
                        <a:t>(29 December 2025)</a:t>
                      </a:r>
                      <a:r>
                        <a:rPr lang="en-US" sz="2400" b="1" i="0" dirty="0">
                          <a:effectLst/>
                          <a:latin typeface="Arial" panose="020B0604020202020204" pitchFamily="34" charset="0"/>
                          <a:cs typeface="Arial" panose="020B0604020202020204" pitchFamily="34" charset="0"/>
                        </a:rPr>
                        <a:t>:</a:t>
                      </a:r>
                    </a:p>
                    <a:p>
                      <a:pPr fontAlgn="t">
                        <a:lnSpc>
                          <a:spcPct val="100000"/>
                        </a:lnSpc>
                        <a:buNone/>
                      </a:pPr>
                      <a:endParaRPr lang="en-US" sz="1100" b="1" i="0" dirty="0">
                        <a:effectLst/>
                        <a:latin typeface="Arial" panose="020B0604020202020204" pitchFamily="34" charset="0"/>
                        <a:cs typeface="Arial" panose="020B0604020202020204" pitchFamily="34" charset="0"/>
                      </a:endParaRPr>
                    </a:p>
                    <a:p>
                      <a:r>
                        <a:rPr lang="en-US" sz="2400" dirty="0"/>
                        <a:t>The original non-profit decided to pivot, becoming the </a:t>
                      </a:r>
                      <a:r>
                        <a:rPr lang="en-US" sz="2400" b="1" dirty="0"/>
                        <a:t>Saami Circle of North America</a:t>
                      </a:r>
                      <a:r>
                        <a:rPr lang="en-US" sz="2400" dirty="0"/>
                        <a:t>, focusing on broader outreach. </a:t>
                      </a:r>
                      <a:r>
                        <a:rPr lang="en-US" sz="2400" b="1" dirty="0"/>
                        <a:t>New Home for Collections:</a:t>
                      </a:r>
                      <a:r>
                        <a:rPr lang="en-US" sz="2400" dirty="0"/>
                        <a:t> The university (UMD) now houses the physical library, archives, and materials under the name </a:t>
                      </a:r>
                      <a:r>
                        <a:rPr lang="en-US" sz="2400" b="1" dirty="0"/>
                        <a:t>Sámi Cultural Center of North America</a:t>
                      </a:r>
                      <a:r>
                        <a:rPr lang="en-US" sz="2400" dirty="0"/>
                        <a:t>, becoming an entity </a:t>
                      </a:r>
                      <a:r>
                        <a:rPr lang="en-US" sz="2400" i="1" dirty="0"/>
                        <a:t>within</a:t>
                      </a:r>
                      <a:r>
                        <a:rPr lang="en-US" sz="2400" dirty="0"/>
                        <a:t> UMD. </a:t>
                      </a:r>
                      <a:r>
                        <a:rPr lang="en-US" sz="2400" b="1" dirty="0"/>
                        <a:t>Status:</a:t>
                      </a:r>
                      <a:r>
                        <a:rPr lang="en-US" sz="2400" dirty="0"/>
                        <a:t> The original physical center is closed, but its legacy continues through the new non-profit and the UMD partnership.</a:t>
                      </a:r>
                      <a:endParaRPr lang="en-US" sz="2400" b="1" i="0" dirty="0">
                        <a:effectLst/>
                        <a:latin typeface="Arial" panose="020B0604020202020204" pitchFamily="34" charset="0"/>
                        <a:cs typeface="Arial" panose="020B0604020202020204" pitchFamily="34" charset="0"/>
                      </a:endParaRPr>
                    </a:p>
                  </a:txBody>
                  <a:tcPr>
                    <a:lnL w="6350" cap="flat" cmpd="sng" algn="ctr">
                      <a:solidFill>
                        <a:srgbClr val="E6E6E6"/>
                      </a:solidFill>
                      <a:prstDash val="solid"/>
                      <a:round/>
                      <a:headEnd type="none" w="med" len="med"/>
                      <a:tailEnd type="none" w="med" len="med"/>
                    </a:lnL>
                    <a:lnR w="6350" cap="flat" cmpd="sng" algn="ctr">
                      <a:solidFill>
                        <a:srgbClr val="E6E6E6"/>
                      </a:solidFill>
                      <a:prstDash val="solid"/>
                      <a:round/>
                      <a:headEnd type="none" w="med" len="med"/>
                      <a:tailEnd type="none" w="med" len="med"/>
                    </a:lnR>
                    <a:lnT w="6350" cap="flat" cmpd="sng" algn="ctr">
                      <a:solidFill>
                        <a:srgbClr val="E6E6E6"/>
                      </a:solidFill>
                      <a:prstDash val="solid"/>
                      <a:round/>
                      <a:headEnd type="none" w="med" len="med"/>
                      <a:tailEnd type="none" w="med" len="med"/>
                    </a:lnT>
                    <a:lnB w="6350"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92336478"/>
                  </a:ext>
                </a:extLst>
              </a:tr>
              <a:tr h="307211">
                <a:tc>
                  <a:txBody>
                    <a:bodyPr/>
                    <a:lstStyle/>
                    <a:p>
                      <a:endParaRPr lang="en-US" dirty="0"/>
                    </a:p>
                  </a:txBody>
                  <a:tcPr>
                    <a:lnT w="6350" cap="flat" cmpd="sng" algn="ctr">
                      <a:solidFill>
                        <a:srgbClr val="E6E6E6"/>
                      </a:solidFill>
                      <a:prstDash val="solid"/>
                      <a:round/>
                      <a:headEnd type="none" w="med" len="med"/>
                      <a:tailEnd type="none" w="med" len="med"/>
                    </a:lnT>
                  </a:tcPr>
                </a:tc>
                <a:extLst>
                  <a:ext uri="{0D108BD9-81ED-4DB2-BD59-A6C34878D82A}">
                    <a16:rowId xmlns:a16="http://schemas.microsoft.com/office/drawing/2014/main" val="3269012403"/>
                  </a:ext>
                </a:extLst>
              </a:tr>
            </a:tbl>
          </a:graphicData>
        </a:graphic>
      </p:graphicFrame>
    </p:spTree>
    <p:extLst>
      <p:ext uri="{BB962C8B-B14F-4D97-AF65-F5344CB8AC3E}">
        <p14:creationId xmlns:p14="http://schemas.microsoft.com/office/powerpoint/2010/main" val="172100578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and a photo of a cat&#10;&#10;Description automatically generated">
            <a:extLst>
              <a:ext uri="{FF2B5EF4-FFF2-40B4-BE49-F238E27FC236}">
                <a16:creationId xmlns:a16="http://schemas.microsoft.com/office/drawing/2014/main" id="{47202CA9-93EA-0607-F9D8-7C7A849BE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 y="32964"/>
            <a:ext cx="9144000" cy="6856629"/>
          </a:xfrm>
          <a:prstGeom prst="rect">
            <a:avLst/>
          </a:prstGeom>
        </p:spPr>
      </p:pic>
      <p:sp>
        <p:nvSpPr>
          <p:cNvPr id="10" name="Text Box 2">
            <a:extLst>
              <a:ext uri="{FF2B5EF4-FFF2-40B4-BE49-F238E27FC236}">
                <a16:creationId xmlns:a16="http://schemas.microsoft.com/office/drawing/2014/main" id="{298DAA15-590F-A0E3-1493-D7D0DAB6B027}"/>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12974089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783941593"/>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85C9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01662-8726-7EDA-D19A-664745969B16}"/>
              </a:ext>
            </a:extLst>
          </p:cNvPr>
          <p:cNvPicPr>
            <a:picLocks noChangeAspect="1"/>
          </p:cNvPicPr>
          <p:nvPr/>
        </p:nvPicPr>
        <p:blipFill>
          <a:blip r:embed="rId3"/>
          <a:stretch>
            <a:fillRect/>
          </a:stretch>
        </p:blipFill>
        <p:spPr>
          <a:xfrm>
            <a:off x="454255" y="836797"/>
            <a:ext cx="8229600" cy="5329238"/>
          </a:xfrm>
          <a:prstGeom prst="rect">
            <a:avLst/>
          </a:prstGeom>
        </p:spPr>
      </p:pic>
      <p:sp>
        <p:nvSpPr>
          <p:cNvPr id="2" name="Text Box 2">
            <a:extLst>
              <a:ext uri="{FF2B5EF4-FFF2-40B4-BE49-F238E27FC236}">
                <a16:creationId xmlns:a16="http://schemas.microsoft.com/office/drawing/2014/main" id="{0375FD82-F2E2-AC1E-2675-92AAC089D7F9}"/>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7707049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330200" y="3140485"/>
            <a:ext cx="84582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8061235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3A1D0-CBF4-1D40-B9D1-DFE5C2714DDF}"/>
              </a:ext>
            </a:extLst>
          </p:cNvPr>
          <p:cNvPicPr>
            <a:picLocks noChangeAspect="1"/>
          </p:cNvPicPr>
          <p:nvPr/>
        </p:nvPicPr>
        <p:blipFill>
          <a:blip r:embed="rId3"/>
          <a:stretch>
            <a:fillRect/>
          </a:stretch>
        </p:blipFill>
        <p:spPr>
          <a:xfrm>
            <a:off x="173250" y="28882"/>
            <a:ext cx="8823960" cy="6789258"/>
          </a:xfrm>
          <a:prstGeom prst="rect">
            <a:avLst/>
          </a:prstGeom>
        </p:spPr>
      </p:pic>
      <p:sp>
        <p:nvSpPr>
          <p:cNvPr id="6" name="TextBox 5">
            <a:extLst>
              <a:ext uri="{FF2B5EF4-FFF2-40B4-BE49-F238E27FC236}">
                <a16:creationId xmlns:a16="http://schemas.microsoft.com/office/drawing/2014/main" id="{09AC01B7-C0C1-6040-7226-F4F66594901E}"/>
              </a:ext>
            </a:extLst>
          </p:cNvPr>
          <p:cNvSpPr txBox="1"/>
          <p:nvPr/>
        </p:nvSpPr>
        <p:spPr>
          <a:xfrm>
            <a:off x="2276375" y="6192075"/>
            <a:ext cx="45720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https://www.facebook.com/NortunLodge16/</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red and blue flag&#10;&#10;Description automatically generated">
            <a:extLst>
              <a:ext uri="{FF2B5EF4-FFF2-40B4-BE49-F238E27FC236}">
                <a16:creationId xmlns:a16="http://schemas.microsoft.com/office/drawing/2014/main" id="{DD02D930-547E-C4A6-5764-06462A426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9954" y="243037"/>
            <a:ext cx="1414918" cy="857887"/>
          </a:xfrm>
          <a:prstGeom prst="rect">
            <a:avLst/>
          </a:prstGeom>
        </p:spPr>
      </p:pic>
    </p:spTree>
    <p:extLst>
      <p:ext uri="{BB962C8B-B14F-4D97-AF65-F5344CB8AC3E}">
        <p14:creationId xmlns:p14="http://schemas.microsoft.com/office/powerpoint/2010/main" val="227691351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706" y="437244"/>
            <a:ext cx="693741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1028" name="Picture 4" descr="http://www.duluthnewstribune.com/sites/default/files/styles/16x9_860/public/field/image/austinPARADE0518c1.jpg?itok=-toQS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696" y="1522495"/>
            <a:ext cx="6782184" cy="38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3745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2" y="417741"/>
            <a:ext cx="689225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071" y="1501323"/>
            <a:ext cx="6784848" cy="381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18" y="571275"/>
            <a:ext cx="2058168" cy="301628"/>
          </a:xfrm>
          <a:prstGeom prst="rect">
            <a:avLst/>
          </a:prstGeom>
        </p:spPr>
      </p:pic>
    </p:spTree>
    <p:extLst>
      <p:ext uri="{BB962C8B-B14F-4D97-AF65-F5344CB8AC3E}">
        <p14:creationId xmlns:p14="http://schemas.microsoft.com/office/powerpoint/2010/main" val="104396986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318FA9"/>
        </a:solidFill>
        <a:effectLst/>
      </p:bgPr>
    </p:bg>
    <p:spTree>
      <p:nvGrpSpPr>
        <p:cNvPr id="1" name=""/>
        <p:cNvGrpSpPr/>
        <p:nvPr/>
      </p:nvGrpSpPr>
      <p:grpSpPr>
        <a:xfrm>
          <a:off x="0" y="0"/>
          <a:ext cx="0" cy="0"/>
          <a:chOff x="0" y="0"/>
          <a:chExt cx="0" cy="0"/>
        </a:xfrm>
      </p:grpSpPr>
      <p:pic>
        <p:nvPicPr>
          <p:cNvPr id="4" name="Picture 3" descr="A blue and white card with a boat and text&#10;&#10;Description automatically generated">
            <a:extLst>
              <a:ext uri="{FF2B5EF4-FFF2-40B4-BE49-F238E27FC236}">
                <a16:creationId xmlns:a16="http://schemas.microsoft.com/office/drawing/2014/main" id="{3FC2ED66-8A15-1CCD-6166-AEBC54385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702"/>
            <a:ext cx="9144000" cy="4389120"/>
          </a:xfrm>
          <a:prstGeom prst="rect">
            <a:avLst/>
          </a:prstGeom>
        </p:spPr>
      </p:pic>
      <p:sp>
        <p:nvSpPr>
          <p:cNvPr id="5" name="Text Box 2">
            <a:extLst>
              <a:ext uri="{FF2B5EF4-FFF2-40B4-BE49-F238E27FC236}">
                <a16:creationId xmlns:a16="http://schemas.microsoft.com/office/drawing/2014/main" id="{72BAEC6C-DFB3-A847-4115-125877FB273B}"/>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8551481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B7C9D5"/>
        </a:solidFill>
        <a:effectLst/>
      </p:bgPr>
    </p:bg>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07E786E5-119C-ACFE-C1C3-EA4079F0E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 y="417442"/>
            <a:ext cx="9144000" cy="6105525"/>
          </a:xfrm>
          <a:prstGeom prst="rect">
            <a:avLst/>
          </a:prstGeom>
        </p:spPr>
      </p:pic>
      <p:sp>
        <p:nvSpPr>
          <p:cNvPr id="6" name="Text Box 2">
            <a:extLst>
              <a:ext uri="{FF2B5EF4-FFF2-40B4-BE49-F238E27FC236}">
                <a16:creationId xmlns:a16="http://schemas.microsoft.com/office/drawing/2014/main" id="{A390EBEA-1C90-2183-1ACA-60521FF7B01A}"/>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045ABA7F-3757-46D2-D554-BE9CA10F88D8}"/>
              </a:ext>
            </a:extLst>
          </p:cNvPr>
          <p:cNvSpPr txBox="1"/>
          <p:nvPr/>
        </p:nvSpPr>
        <p:spPr>
          <a:xfrm>
            <a:off x="3525252" y="5767939"/>
            <a:ext cx="2093495"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Duluth, MN.</a:t>
            </a:r>
          </a:p>
        </p:txBody>
      </p:sp>
    </p:spTree>
    <p:extLst>
      <p:ext uri="{BB962C8B-B14F-4D97-AF65-F5344CB8AC3E}">
        <p14:creationId xmlns:p14="http://schemas.microsoft.com/office/powerpoint/2010/main" val="2914632899"/>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437520"/>
            <a:ext cx="88519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Norway</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8249487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531813"/>
            <a:ext cx="65436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50379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Image may contain: 1 person, smiling, standing,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684730" y="1262102"/>
            <a:ext cx="9669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hlinkClick r:id="rId4"/>
              </a:rPr>
              <a:t>Norway</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172" name="Picture 4" descr="Flag of Nor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518" y="366970"/>
            <a:ext cx="1217147" cy="8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762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613571"/>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3600" b="1" dirty="0">
                <a:latin typeface="Verdana" pitchFamily="34" charset="0"/>
              </a:rPr>
              <a:t>e.g., Greek-Americans</a:t>
            </a:r>
          </a:p>
          <a:p>
            <a:pPr marL="566738" lvl="1" indent="-109538" eaLnBrk="1" hangingPunct="1"/>
            <a:r>
              <a:rPr lang="en-US" sz="2000" b="1" dirty="0">
                <a:solidFill>
                  <a:schemeClr val="bg1">
                    <a:lumMod val="85000"/>
                  </a:schemeClr>
                </a:solidFill>
                <a:latin typeface="Verdana" pitchFamily="34" charset="0"/>
              </a:rPr>
              <a:t> e.g., </a:t>
            </a:r>
            <a:r>
              <a:rPr lang="en-US" sz="2000" b="1" i="1" dirty="0" err="1">
                <a:solidFill>
                  <a:schemeClr val="bg1">
                    <a:lumMod val="85000"/>
                  </a:schemeClr>
                </a:solidFill>
                <a:latin typeface="Verdana" pitchFamily="34" charset="0"/>
              </a:rPr>
              <a:t>Anishinabe</a:t>
            </a:r>
            <a:r>
              <a:rPr lang="en-US" sz="2000" b="1" dirty="0">
                <a:solidFill>
                  <a:schemeClr val="bg1">
                    <a:lumMod val="85000"/>
                  </a:schemeClr>
                </a:solidFill>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368863203"/>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Image may contain: 1 person, smiling,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340" y="25400"/>
            <a:ext cx="5466079"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81152628"/>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Image may contain: 5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235" y="214542"/>
            <a:ext cx="4493895"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5078030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1943795"/>
            <a:ext cx="8851900" cy="39138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Friends of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3915773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20" name="Picture 4" descr="https://scontent-ort2-2.xx.fbcdn.net/v/t1.0-9/14264254_10207786964773625_6318876985898348358_n.jpg?oh=6044ed06e1aaf408a4a3ea847d2e1c4b&amp;oe=5A1C1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 y="-23812"/>
            <a:ext cx="914746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047937" y="6146800"/>
            <a:ext cx="501951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Ecuadorian Friends at Duluth’s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Vikre</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Distillery</a:t>
            </a:r>
          </a:p>
        </p:txBody>
      </p:sp>
    </p:spTree>
    <p:extLst>
      <p:ext uri="{BB962C8B-B14F-4D97-AF65-F5344CB8AC3E}">
        <p14:creationId xmlns:p14="http://schemas.microsoft.com/office/powerpoint/2010/main" val="360731690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899185"/>
            <a:ext cx="88519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Others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5438448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02FCE-B492-407B-A5E4-628C51F7D215}"/>
              </a:ext>
            </a:extLst>
          </p:cNvPr>
          <p:cNvPicPr>
            <a:picLocks noChangeAspect="1"/>
          </p:cNvPicPr>
          <p:nvPr/>
        </p:nvPicPr>
        <p:blipFill>
          <a:blip r:embed="rId3"/>
          <a:stretch>
            <a:fillRect/>
          </a:stretch>
        </p:blipFill>
        <p:spPr>
          <a:xfrm>
            <a:off x="0" y="880533"/>
            <a:ext cx="9144000" cy="5147733"/>
          </a:xfrm>
          <a:prstGeom prst="rect">
            <a:avLst/>
          </a:prstGeom>
        </p:spPr>
      </p:pic>
      <p:sp>
        <p:nvSpPr>
          <p:cNvPr id="11" name="TextBox 10">
            <a:extLst>
              <a:ext uri="{FF2B5EF4-FFF2-40B4-BE49-F238E27FC236}">
                <a16:creationId xmlns:a16="http://schemas.microsoft.com/office/drawing/2014/main" id="{977555EA-CF81-4ABE-826A-878D2958CEF2}"/>
              </a:ext>
            </a:extLst>
          </p:cNvPr>
          <p:cNvSpPr txBox="1"/>
          <p:nvPr/>
        </p:nvSpPr>
        <p:spPr>
          <a:xfrm>
            <a:off x="2286000" y="6180667"/>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309 East Central Entrance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Duluth, MN 55811</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40583432"/>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19" y="816647"/>
            <a:ext cx="6583680" cy="553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2294235" y="6551842"/>
            <a:ext cx="454964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http://www.mprnews.org/story/2016/09/13/npr-pho-central-to-vietnamese-identity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Flag of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21359"/>
            <a:ext cx="1190625"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7619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Elsewhere in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75737610"/>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Green Bay, Wisconsin</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59533644"/>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4647" y="2235460"/>
            <a:ext cx="7927170" cy="3877985"/>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The Green Bay and UPER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Arial" pitchFamily="34" charset="0"/>
                <a:ea typeface="+mn-ea"/>
                <a:cs typeface="+mn-cs"/>
              </a:rPr>
              <a:t>Wallonians</a:t>
            </a: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celebrate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with Booyah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(French-speaking Belgian)</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57010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pic>
        <p:nvPicPr>
          <p:cNvPr id="2" name="Picture 2" descr="Flag of Sweden.  Click for national anthem.">
            <a:extLst>
              <a:ext uri="{FF2B5EF4-FFF2-40B4-BE49-F238E27FC236}">
                <a16:creationId xmlns:a16="http://schemas.microsoft.com/office/drawing/2014/main" id="{225C991C-C5A5-45DB-D9C4-738C6571F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69913"/>
            <a:ext cx="982510" cy="652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501854"/>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60441"/>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82010" y="6165334"/>
            <a:ext cx="233487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Green Bay,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286000" y="649673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https://www.facebook.com/TheBooyahShed/</a:t>
            </a: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5DA13"/>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5DA13"/>
                </a:solidFill>
                <a:effectLst/>
                <a:uLnTx/>
                <a:uFillTx/>
                <a:latin typeface="Arial" pitchFamily="34" charset="0"/>
                <a:ea typeface="+mn-ea"/>
                <a:cs typeface="+mn-cs"/>
              </a:rPr>
              <a:t>(Belgium)</a:t>
            </a:r>
          </a:p>
        </p:txBody>
      </p:sp>
    </p:spTree>
    <p:extLst>
      <p:ext uri="{BB962C8B-B14F-4D97-AF65-F5344CB8AC3E}">
        <p14:creationId xmlns:p14="http://schemas.microsoft.com/office/powerpoint/2010/main" val="2202853953"/>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1"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booyah</a:t>
            </a:r>
            <a:endPar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139164929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Tree>
    <p:extLst>
      <p:ext uri="{BB962C8B-B14F-4D97-AF65-F5344CB8AC3E}">
        <p14:creationId xmlns:p14="http://schemas.microsoft.com/office/powerpoint/2010/main" val="295799147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dirty="0">
                <a:solidFill>
                  <a:srgbClr val="000000"/>
                </a:solidFill>
              </a:rPr>
              <a:t>The Concept of Culture</a:t>
            </a:r>
          </a:p>
        </p:txBody>
      </p:sp>
      <p:sp>
        <p:nvSpPr>
          <p:cNvPr id="6" name="TextBox 5"/>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t>. . . most often</a:t>
            </a:r>
          </a:p>
          <a:p>
            <a:pPr algn="ctr">
              <a:lnSpc>
                <a:spcPct val="150000"/>
              </a:lnSpc>
            </a:pPr>
            <a:r>
              <a:rPr lang="en-US" sz="2800" b="1" dirty="0"/>
              <a:t>these cultures are associated with their cuisine . . .</a:t>
            </a:r>
          </a:p>
          <a:p>
            <a:pPr algn="ctr">
              <a:lnSpc>
                <a:spcPct val="150000"/>
              </a:lnSpc>
            </a:pPr>
            <a:r>
              <a:rPr lang="en-US" sz="2800" b="1" dirty="0">
                <a:solidFill>
                  <a:schemeClr val="bg1"/>
                </a:solidFill>
              </a:rPr>
              <a:t>and can sometimes even be defined by their cuisine …</a:t>
            </a:r>
            <a:endParaRPr lang="en-US" b="1" dirty="0">
              <a:solidFill>
                <a:schemeClr val="bg1"/>
              </a:solidFill>
            </a:endParaRPr>
          </a:p>
        </p:txBody>
      </p:sp>
      <p:sp>
        <p:nvSpPr>
          <p:cNvPr id="3" name="Rectangle 2"/>
          <p:cNvSpPr/>
          <p:nvPr/>
        </p:nvSpPr>
        <p:spPr>
          <a:xfrm>
            <a:off x="4063186" y="573024"/>
            <a:ext cx="982961" cy="523220"/>
          </a:xfrm>
          <a:prstGeom prst="rect">
            <a:avLst/>
          </a:prstGeom>
        </p:spPr>
        <p:txBody>
          <a:bodyPr wrap="none">
            <a:spAutoFit/>
          </a:bodyPr>
          <a:lstStyle/>
          <a:p>
            <a:r>
              <a:rPr lang="en-US" sz="2800" dirty="0"/>
              <a:t>REM</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BADDE1"/>
                </a:solidFill>
              </a:rPr>
              <a:t>. . . most often</a:t>
            </a:r>
          </a:p>
          <a:p>
            <a:pPr algn="ctr">
              <a:lnSpc>
                <a:spcPct val="150000"/>
              </a:lnSpc>
            </a:pPr>
            <a:r>
              <a:rPr lang="en-US" sz="2800" b="1" dirty="0">
                <a:solidFill>
                  <a:srgbClr val="BADDE1"/>
                </a:solidFill>
              </a:rPr>
              <a:t>these cultures  are associated with their cuisine . . .</a:t>
            </a:r>
          </a:p>
          <a:p>
            <a:pPr algn="ctr">
              <a:lnSpc>
                <a:spcPct val="150000"/>
              </a:lnSpc>
            </a:pPr>
            <a:r>
              <a:rPr lang="en-US" sz="2800" b="1" dirty="0">
                <a:solidFill>
                  <a:schemeClr val="bg1"/>
                </a:solidFill>
              </a:rPr>
              <a:t>and can sometimes even be defined by their cuisine …</a:t>
            </a:r>
            <a:endParaRPr lang="en-US" b="1" dirty="0">
              <a:solidFill>
                <a:schemeClr val="bg1"/>
              </a:solidFill>
            </a:endParaRPr>
          </a:p>
        </p:txBody>
      </p:sp>
      <p:sp>
        <p:nvSpPr>
          <p:cNvPr id="5" name="Rectangle 4"/>
          <p:cNvSpPr/>
          <p:nvPr/>
        </p:nvSpPr>
        <p:spPr>
          <a:xfrm>
            <a:off x="1248229" y="4694599"/>
            <a:ext cx="6705600" cy="1384995"/>
          </a:xfrm>
          <a:prstGeom prst="rect">
            <a:avLst/>
          </a:prstGeom>
        </p:spPr>
        <p:txBody>
          <a:bodyPr wrap="square">
            <a:spAutoFit/>
          </a:bodyPr>
          <a:lstStyle/>
          <a:p>
            <a:pPr algn="ctr">
              <a:lnSpc>
                <a:spcPct val="150000"/>
              </a:lnSpc>
            </a:pPr>
            <a:r>
              <a:rPr lang="en-US" sz="2800" b="1" dirty="0"/>
              <a:t>and cultures sometimes can even be defined by their cuisine . . .</a:t>
            </a:r>
          </a:p>
        </p:txBody>
      </p:sp>
      <p:sp>
        <p:nvSpPr>
          <p:cNvPr id="6" name="Rectangle 5"/>
          <p:cNvSpPr/>
          <p:nvPr/>
        </p:nvSpPr>
        <p:spPr>
          <a:xfrm>
            <a:off x="4063186" y="573024"/>
            <a:ext cx="982961" cy="523220"/>
          </a:xfrm>
          <a:prstGeom prst="rect">
            <a:avLst/>
          </a:prstGeom>
        </p:spPr>
        <p:txBody>
          <a:bodyPr wrap="none">
            <a:spAutoFit/>
          </a:bodyPr>
          <a:lstStyle/>
          <a:p>
            <a:r>
              <a:rPr lang="en-US" sz="2800" dirty="0"/>
              <a:t>REM</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chemeClr val="accent1"/>
                </a:solidFill>
              </a:rPr>
              <a:t>. . . most often</a:t>
            </a:r>
          </a:p>
          <a:p>
            <a:pPr algn="ctr">
              <a:lnSpc>
                <a:spcPct val="150000"/>
              </a:lnSpc>
            </a:pPr>
            <a:r>
              <a:rPr lang="en-US" sz="2800" b="1" dirty="0">
                <a:solidFill>
                  <a:schemeClr val="accent1"/>
                </a:solidFill>
              </a:rPr>
              <a:t>these cultures  are associated with their </a:t>
            </a:r>
            <a:r>
              <a:rPr lang="en-US" sz="2800" b="1" i="1" dirty="0"/>
              <a:t>cuisine</a:t>
            </a:r>
            <a:r>
              <a:rPr lang="en-US" sz="2800" b="1" dirty="0"/>
              <a:t> . . .</a:t>
            </a:r>
            <a:endParaRPr lang="en-US" sz="2800" b="1" dirty="0">
              <a:solidFill>
                <a:schemeClr val="accent1"/>
              </a:solidFill>
            </a:endParaRPr>
          </a:p>
          <a:p>
            <a:pPr algn="ctr">
              <a:lnSpc>
                <a:spcPct val="150000"/>
              </a:lnSpc>
            </a:pPr>
            <a:r>
              <a:rPr lang="en-US" sz="2800" b="1" dirty="0">
                <a:solidFill>
                  <a:schemeClr val="bg1"/>
                </a:solidFill>
              </a:rPr>
              <a:t>and can sometimes even be defined by their cuisine …</a:t>
            </a:r>
            <a:endParaRPr lang="en-US" b="1" dirty="0">
              <a:solidFill>
                <a:schemeClr val="bg1"/>
              </a:solidFill>
            </a:endParaRPr>
          </a:p>
        </p:txBody>
      </p:sp>
      <p:sp>
        <p:nvSpPr>
          <p:cNvPr id="5" name="Rectangle 4"/>
          <p:cNvSpPr/>
          <p:nvPr/>
        </p:nvSpPr>
        <p:spPr>
          <a:xfrm>
            <a:off x="1248229" y="4694599"/>
            <a:ext cx="6705600" cy="1384995"/>
          </a:xfrm>
          <a:prstGeom prst="rect">
            <a:avLst/>
          </a:prstGeom>
        </p:spPr>
        <p:txBody>
          <a:bodyPr wrap="square">
            <a:spAutoFit/>
          </a:bodyPr>
          <a:lstStyle/>
          <a:p>
            <a:pPr algn="ctr">
              <a:lnSpc>
                <a:spcPct val="150000"/>
              </a:lnSpc>
            </a:pPr>
            <a:r>
              <a:rPr lang="en-US" sz="2800" b="1" dirty="0">
                <a:solidFill>
                  <a:schemeClr val="accent1"/>
                </a:solidFill>
              </a:rPr>
              <a:t>and </a:t>
            </a:r>
            <a:r>
              <a:rPr lang="en-US" sz="2800" b="1" i="1" dirty="0">
                <a:solidFill>
                  <a:schemeClr val="accent1"/>
                </a:solidFill>
              </a:rPr>
              <a:t>can sometimes even be defined by their </a:t>
            </a:r>
            <a:r>
              <a:rPr lang="en-US" sz="2800" b="1" i="1" dirty="0"/>
              <a:t>cuisine</a:t>
            </a:r>
            <a:r>
              <a:rPr lang="en-US" sz="2800" b="1" dirty="0"/>
              <a:t> . . .</a:t>
            </a:r>
            <a:endParaRPr lang="en-US" sz="2800" b="1" dirty="0">
              <a:solidFill>
                <a:schemeClr val="accent1"/>
              </a:solidFill>
            </a:endParaRPr>
          </a:p>
        </p:txBody>
      </p:sp>
      <p:sp>
        <p:nvSpPr>
          <p:cNvPr id="6" name="Rectangle 5"/>
          <p:cNvSpPr/>
          <p:nvPr/>
        </p:nvSpPr>
        <p:spPr>
          <a:xfrm>
            <a:off x="4063186" y="573024"/>
            <a:ext cx="982961" cy="523220"/>
          </a:xfrm>
          <a:prstGeom prst="rect">
            <a:avLst/>
          </a:prstGeom>
        </p:spPr>
        <p:txBody>
          <a:bodyPr wrap="none">
            <a:spAutoFit/>
          </a:bodyPr>
          <a:lstStyle/>
          <a:p>
            <a:r>
              <a:rPr lang="en-US" sz="2800" dirty="0"/>
              <a:t>REM</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solidFill>
                  <a:schemeClr val="accent5">
                    <a:lumMod val="90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48269" y="3106093"/>
            <a:ext cx="6686447" cy="3046988"/>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t>“cuisine”</a:t>
            </a:r>
          </a:p>
          <a:p>
            <a:pPr algn="ctr">
              <a:lnSpc>
                <a:spcPct val="150000"/>
              </a:lnSpc>
            </a:pPr>
            <a:r>
              <a:rPr lang="en-US" sz="2000" b="1" dirty="0"/>
              <a:t>“. . . from French </a:t>
            </a:r>
            <a:r>
              <a:rPr lang="en-US" sz="2000" b="1" i="1" dirty="0"/>
              <a:t>cuisine</a:t>
            </a:r>
            <a:r>
              <a:rPr lang="en-US" sz="2000" b="1" dirty="0"/>
              <a:t>, ‘cooking; culinary art; kitchen’; </a:t>
            </a:r>
          </a:p>
          <a:p>
            <a:pPr algn="ctr">
              <a:lnSpc>
                <a:spcPct val="150000"/>
              </a:lnSpc>
            </a:pPr>
            <a:r>
              <a:rPr lang="en-US" sz="2000" b="1" dirty="0"/>
              <a:t>ultimately from Latin </a:t>
            </a:r>
            <a:r>
              <a:rPr lang="en-US" sz="2000" b="1" i="1" dirty="0" err="1"/>
              <a:t>coquere</a:t>
            </a:r>
            <a:r>
              <a:rPr lang="en-US" sz="2000" b="1" dirty="0"/>
              <a:t>, ‘to cook’“</a:t>
            </a:r>
          </a:p>
          <a:p>
            <a:pPr algn="ctr">
              <a:lnSpc>
                <a:spcPct val="150000"/>
              </a:lnSpc>
            </a:pPr>
            <a:r>
              <a:rPr lang="en-US" sz="2000" b="1" dirty="0"/>
              <a:t>“. . . a specific set of cooking traditions and practices, often associated with a specific culture” . . .</a:t>
            </a:r>
            <a:endParaRPr lang="en-US" b="1" dirty="0">
              <a:solidFill>
                <a:schemeClr val="bg1"/>
              </a:solidFill>
            </a:endParaRP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19241" y="3091530"/>
            <a:ext cx="6686447" cy="309315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p>
          <a:p>
            <a:pPr algn="ctr">
              <a:lnSpc>
                <a:spcPct val="150000"/>
              </a:lnSpc>
            </a:pPr>
            <a:r>
              <a:rPr lang="en-US" sz="2800" b="1" dirty="0"/>
              <a:t>. . . and one’s cuisine is often a key factor in one’s own individual and collective identity . . .</a:t>
            </a:r>
          </a:p>
          <a:p>
            <a:pPr algn="ctr">
              <a:lnSpc>
                <a:spcPct val="150000"/>
              </a:lnSpc>
            </a:pPr>
            <a:endParaRPr lang="en-US" b="1" dirty="0">
              <a:solidFill>
                <a:schemeClr val="bg1"/>
              </a:solidFill>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19241" y="3091530"/>
            <a:ext cx="6686447" cy="244682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p>
          <a:p>
            <a:pPr algn="ctr">
              <a:lnSpc>
                <a:spcPct val="150000"/>
              </a:lnSpc>
            </a:pPr>
            <a:r>
              <a:rPr lang="en-US" sz="2800" b="1" dirty="0"/>
              <a:t>. . . the most famous food and culture quote of all time is . . .</a:t>
            </a:r>
          </a:p>
          <a:p>
            <a:pPr algn="ctr">
              <a:lnSpc>
                <a:spcPct val="150000"/>
              </a:lnSpc>
            </a:pPr>
            <a:endParaRPr lang="en-US" b="1" dirty="0">
              <a:solidFill>
                <a:schemeClr val="bg1"/>
              </a:solidFill>
            </a:endParaRPr>
          </a:p>
        </p:txBody>
      </p:sp>
    </p:spTree>
    <p:extLst>
      <p:ext uri="{BB962C8B-B14F-4D97-AF65-F5344CB8AC3E}">
        <p14:creationId xmlns:p14="http://schemas.microsoft.com/office/powerpoint/2010/main" val="11521801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4A6"/>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675535"/>
            <a:ext cx="184731" cy="694164"/>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232450" name="Picture 2"/>
          <p:cNvPicPr>
            <a:picLocks noChangeAspect="1" noChangeArrowheads="1"/>
          </p:cNvPicPr>
          <p:nvPr/>
        </p:nvPicPr>
        <p:blipFill>
          <a:blip r:embed="rId2" cstate="print"/>
          <a:srcRect/>
          <a:stretch>
            <a:fillRect/>
          </a:stretch>
        </p:blipFill>
        <p:spPr bwMode="auto">
          <a:xfrm>
            <a:off x="-33867" y="406803"/>
            <a:ext cx="9177867" cy="6057900"/>
          </a:xfrm>
          <a:prstGeom prst="rect">
            <a:avLst/>
          </a:prstGeom>
          <a:noFill/>
          <a:ln w="9525">
            <a:noFill/>
            <a:miter lim="800000"/>
            <a:headEnd/>
            <a:tailEnd/>
          </a:ln>
        </p:spPr>
      </p:pic>
      <p:sp>
        <p:nvSpPr>
          <p:cNvPr id="232452" name="Rectangle 8"/>
          <p:cNvSpPr>
            <a:spLocks noChangeArrowheads="1"/>
          </p:cNvSpPr>
          <p:nvPr/>
        </p:nvSpPr>
        <p:spPr bwMode="auto">
          <a:xfrm>
            <a:off x="3161243" y="5544596"/>
            <a:ext cx="2864887" cy="311175"/>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22"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University of Minnesota Duluth</a:t>
            </a:r>
            <a:endParaRPr kumimoji="1" lang="en-US" sz="2489"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11"/>
          <p:cNvSpPr>
            <a:spLocks noChangeArrowheads="1"/>
          </p:cNvSpPr>
          <p:nvPr/>
        </p:nvSpPr>
        <p:spPr bwMode="auto">
          <a:xfrm>
            <a:off x="3865033" y="5734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51B73F3E-EE2A-3872-1B2C-E839920F295C}"/>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3888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
        <p:nvSpPr>
          <p:cNvPr id="10" name="Rectangle 3">
            <a:extLst>
              <a:ext uri="{FF2B5EF4-FFF2-40B4-BE49-F238E27FC236}">
                <a16:creationId xmlns:a16="http://schemas.microsoft.com/office/drawing/2014/main" id="{8F6E7AF3-A980-81CA-B640-0075F5F89CEA}"/>
              </a:ext>
            </a:extLst>
          </p:cNvPr>
          <p:cNvSpPr txBox="1">
            <a:spLocks noChangeArrowheads="1"/>
          </p:cNvSpPr>
          <p:nvPr/>
        </p:nvSpPr>
        <p:spPr bwMode="auto">
          <a:xfrm>
            <a:off x="656925" y="2303308"/>
            <a:ext cx="7848600" cy="2899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Tree>
    <p:extLst>
      <p:ext uri="{BB962C8B-B14F-4D97-AF65-F5344CB8AC3E}">
        <p14:creationId xmlns:p14="http://schemas.microsoft.com/office/powerpoint/2010/main" val="2615139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TextBox 5"/>
          <p:cNvSpPr txBox="1">
            <a:spLocks noChangeArrowheads="1"/>
          </p:cNvSpPr>
          <p:nvPr/>
        </p:nvSpPr>
        <p:spPr bwMode="auto">
          <a:xfrm>
            <a:off x="1393365" y="3164152"/>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algn="ctr"/>
            <a:r>
              <a:rPr lang="en-US" sz="3200" b="1" dirty="0">
                <a:solidFill>
                  <a:srgbClr val="000000"/>
                </a:solidFill>
              </a:rPr>
              <a:t>local groups generally strive to preserve their cultural identity . . .</a:t>
            </a: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113761587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The Concept of Culture</a:t>
            </a:r>
          </a:p>
        </p:txBody>
      </p:sp>
      <p:sp>
        <p:nvSpPr>
          <p:cNvPr id="4" name="TextBox 3"/>
          <p:cNvSpPr txBox="1"/>
          <p:nvPr/>
        </p:nvSpPr>
        <p:spPr>
          <a:xfrm>
            <a:off x="1219241" y="3077108"/>
            <a:ext cx="6686447" cy="3554819"/>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dirty="0"/>
          </a:p>
          <a:p>
            <a:pPr algn="ctr">
              <a:lnSpc>
                <a:spcPct val="150000"/>
              </a:lnSpc>
            </a:pPr>
            <a:r>
              <a:rPr lang="en-US" sz="2800" b="1" dirty="0"/>
              <a:t>“Tell me what you eat, and I will tell you what you are</a:t>
            </a:r>
            <a:r>
              <a:rPr lang="en-US" sz="2800" dirty="0"/>
              <a:t>“ </a:t>
            </a:r>
          </a:p>
          <a:p>
            <a:pPr algn="ctr">
              <a:lnSpc>
                <a:spcPct val="150000"/>
              </a:lnSpc>
            </a:pPr>
            <a:r>
              <a:rPr lang="en-US" dirty="0"/>
              <a:t>-- Jean </a:t>
            </a:r>
            <a:r>
              <a:rPr lang="en-US" dirty="0" err="1"/>
              <a:t>Anthelme</a:t>
            </a:r>
            <a:r>
              <a:rPr lang="en-US" dirty="0"/>
              <a:t> Brillat-Savarin</a:t>
            </a:r>
            <a:r>
              <a:rPr lang="en-US" b="1" dirty="0"/>
              <a:t> </a:t>
            </a:r>
            <a:r>
              <a:rPr lang="en-US" dirty="0" err="1"/>
              <a:t>Brillat-Savarin</a:t>
            </a:r>
            <a:r>
              <a:rPr lang="en-US" dirty="0"/>
              <a:t>, </a:t>
            </a:r>
            <a:r>
              <a:rPr lang="en-US" i="1" dirty="0" err="1"/>
              <a:t>Physiologie</a:t>
            </a:r>
            <a:r>
              <a:rPr lang="en-US" i="1" dirty="0"/>
              <a:t> du </a:t>
            </a:r>
            <a:r>
              <a:rPr lang="en-US" i="1" dirty="0" err="1"/>
              <a:t>goût</a:t>
            </a:r>
            <a:r>
              <a:rPr lang="en-US" dirty="0"/>
              <a:t> (</a:t>
            </a:r>
            <a:r>
              <a:rPr lang="en-US" i="1" dirty="0"/>
              <a:t>The Physiology of Taste</a:t>
            </a:r>
            <a:r>
              <a:rPr lang="en-US" dirty="0"/>
              <a:t>), 1875</a:t>
            </a:r>
          </a:p>
          <a:p>
            <a:pPr algn="ctr">
              <a:lnSpc>
                <a:spcPct val="150000"/>
              </a:lnSpc>
            </a:pPr>
            <a:endParaRPr lang="en-US" dirty="0"/>
          </a:p>
          <a:p>
            <a:pPr algn="ctr">
              <a:lnSpc>
                <a:spcPct val="150000"/>
              </a:lnSpc>
            </a:pPr>
            <a:endParaRPr lang="en-US" sz="1200" b="1" i="1" dirty="0">
              <a:solidFill>
                <a:schemeClr val="bg1"/>
              </a:solidFill>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r>
              <a:rPr lang="en-US" sz="1200" dirty="0">
                <a:solidFill>
                  <a:srgbClr val="000000"/>
                </a:solidFill>
                <a:hlinkClick r:id="rId3"/>
              </a:rPr>
              <a:t>http://en.wikipedia.org/wiki/Brillat-Savarin</a:t>
            </a:r>
            <a:endParaRPr lang="en-US" sz="1200" dirty="0">
              <a:solidFill>
                <a:srgbClr val="0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algn="ctr">
              <a:lnSpc>
                <a:spcPct val="150000"/>
              </a:lnSpc>
            </a:pPr>
            <a:r>
              <a:rPr lang="en-US" dirty="0"/>
              <a:t>1875</a:t>
            </a:r>
          </a:p>
        </p:txBody>
      </p:sp>
    </p:spTree>
    <p:extLst>
      <p:ext uri="{BB962C8B-B14F-4D97-AF65-F5344CB8AC3E}">
        <p14:creationId xmlns:p14="http://schemas.microsoft.com/office/powerpoint/2010/main" val="3550944523"/>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r>
              <a:rPr lang="en-US" sz="1200" dirty="0">
                <a:solidFill>
                  <a:srgbClr val="000000"/>
                </a:solidFill>
                <a:hlinkClick r:id="rId3"/>
              </a:rPr>
              <a:t>http://en.wikipedia.org/wiki/Brillat-Savarin</a:t>
            </a:r>
            <a:endParaRPr lang="en-US" sz="1200" dirty="0">
              <a:solidFill>
                <a:srgbClr val="0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algn="ctr">
              <a:lnSpc>
                <a:spcPct val="150000"/>
              </a:lnSpc>
            </a:pPr>
            <a:r>
              <a:rPr lang="en-US" dirty="0"/>
              <a:t>1875</a:t>
            </a:r>
          </a:p>
        </p:txBody>
      </p:sp>
      <p:sp>
        <p:nvSpPr>
          <p:cNvPr id="13" name="TextBox 12"/>
          <p:cNvSpPr txBox="1"/>
          <p:nvPr/>
        </p:nvSpPr>
        <p:spPr>
          <a:xfrm>
            <a:off x="1219241" y="3286613"/>
            <a:ext cx="6686447" cy="2308324"/>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t>. . . This is one of the few books next to the Bible said to have never been out of print since its first edition</a:t>
            </a:r>
            <a:endParaRPr lang="en-US" dirty="0"/>
          </a:p>
          <a:p>
            <a:pPr algn="ctr">
              <a:lnSpc>
                <a:spcPct val="150000"/>
              </a:lnSpc>
            </a:pPr>
            <a:endParaRPr lang="en-US" sz="1200" b="1" i="1" dirty="0">
              <a:solidFill>
                <a:schemeClr val="bg1"/>
              </a:solidFill>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55"/>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351100938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a:spLocks noChangeArrowheads="1"/>
          </p:cNvSpPr>
          <p:nvPr/>
        </p:nvSpPr>
        <p:spPr bwMode="auto">
          <a:xfrm>
            <a:off x="666750" y="1489579"/>
            <a:ext cx="7772400" cy="4524315"/>
          </a:xfrm>
          <a:prstGeom prst="rect">
            <a:avLst/>
          </a:prstGeom>
          <a:solidFill>
            <a:schemeClr val="bg1"/>
          </a:solidFill>
          <a:ln w="76200">
            <a:solidFill>
              <a:srgbClr val="FFC000"/>
            </a:solidFill>
            <a:miter lim="800000"/>
            <a:headEnd/>
            <a:tailEnd/>
          </a:ln>
        </p:spPr>
        <p:txBody>
          <a:bodyPr wrap="square" anchor="ctr">
            <a:spAutoFit/>
          </a:bodyPr>
          <a:lstStyle/>
          <a:p>
            <a:pPr algn="ctr">
              <a:lnSpc>
                <a:spcPct val="150000"/>
              </a:lnSpc>
            </a:pPr>
            <a:br>
              <a:rPr lang="en-US" sz="3600" b="1" dirty="0">
                <a:solidFill>
                  <a:srgbClr val="000000"/>
                </a:solidFill>
                <a:latin typeface="Arial"/>
              </a:rPr>
            </a:br>
            <a:r>
              <a:rPr lang="en-US" sz="4000" b="1" dirty="0">
                <a:solidFill>
                  <a:srgbClr val="000000"/>
                </a:solidFill>
                <a:latin typeface="Arial"/>
              </a:rPr>
              <a:t>every region has its own </a:t>
            </a:r>
            <a:br>
              <a:rPr lang="en-US" sz="4000" b="1" dirty="0">
                <a:solidFill>
                  <a:srgbClr val="000000"/>
                </a:solidFill>
                <a:latin typeface="Arial"/>
              </a:rPr>
            </a:br>
            <a:r>
              <a:rPr lang="en-US" sz="4000" b="1" dirty="0">
                <a:solidFill>
                  <a:srgbClr val="000000"/>
                </a:solidFill>
                <a:latin typeface="Arial"/>
              </a:rPr>
              <a:t>local cultures, </a:t>
            </a:r>
            <a:br>
              <a:rPr lang="en-US" sz="4000" b="1" dirty="0">
                <a:solidFill>
                  <a:srgbClr val="000000"/>
                </a:solidFill>
                <a:latin typeface="Arial"/>
              </a:rPr>
            </a:br>
            <a:r>
              <a:rPr lang="en-US" sz="4000" b="1" dirty="0">
                <a:solidFill>
                  <a:srgbClr val="000000"/>
                </a:solidFill>
                <a:latin typeface="Arial"/>
              </a:rPr>
              <a:t>or </a:t>
            </a:r>
            <a:r>
              <a:rPr lang="en-US" sz="4000" b="1" dirty="0" err="1">
                <a:solidFill>
                  <a:srgbClr val="000000"/>
                </a:solidFill>
                <a:latin typeface="Arial"/>
              </a:rPr>
              <a:t>microcultures</a:t>
            </a:r>
            <a:r>
              <a:rPr lang="en-US" sz="4000" b="1" dirty="0">
                <a:solidFill>
                  <a:srgbClr val="000000"/>
                </a:solidFill>
                <a:latin typeface="Arial"/>
              </a:rPr>
              <a:t> . . . </a:t>
            </a:r>
          </a:p>
          <a:p>
            <a:pPr algn="ctr">
              <a:lnSpc>
                <a:spcPct val="150000"/>
              </a:lnSpc>
            </a:pPr>
            <a:endParaRPr lang="en-US" sz="36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2922574312"/>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2800" b="1" dirty="0">
              <a:solidFill>
                <a:srgbClr val="000000"/>
              </a:solidFill>
              <a:latin typeface="Arial"/>
            </a:endParaRPr>
          </a:p>
          <a:p>
            <a:pPr algn="ctr">
              <a:lnSpc>
                <a:spcPct val="150000"/>
              </a:lnSpc>
            </a:pPr>
            <a:r>
              <a:rPr lang="en-US" sz="2800" b="1" dirty="0">
                <a:solidFill>
                  <a:srgbClr val="000000"/>
                </a:solidFill>
                <a:latin typeface="Arial"/>
              </a:rPr>
              <a:t>even in places like Minnesota</a:t>
            </a:r>
          </a:p>
          <a:p>
            <a:pPr algn="ctr">
              <a:lnSpc>
                <a:spcPct val="150000"/>
              </a:lnSpc>
            </a:pPr>
            <a:r>
              <a:rPr lang="en-US" sz="2800" b="1" dirty="0">
                <a:solidFill>
                  <a:srgbClr val="000000"/>
                </a:solidFill>
                <a:latin typeface="Arial"/>
              </a:rPr>
              <a:t>there are many </a:t>
            </a:r>
            <a:r>
              <a:rPr lang="en-US" sz="2800" b="1" dirty="0" err="1">
                <a:solidFill>
                  <a:srgbClr val="000000"/>
                </a:solidFill>
                <a:latin typeface="Arial"/>
              </a:rPr>
              <a:t>microcultures</a:t>
            </a:r>
            <a:r>
              <a:rPr lang="en-US" sz="2800" b="1" dirty="0">
                <a:solidFill>
                  <a:srgbClr val="000000"/>
                </a:solidFill>
                <a:latin typeface="Arial"/>
              </a:rPr>
              <a:t> . . .</a:t>
            </a:r>
          </a:p>
          <a:p>
            <a:pPr algn="ctr"/>
            <a:endParaRPr lang="en-US" sz="1200" b="1" dirty="0">
              <a:solidFill>
                <a:srgbClr val="000000"/>
              </a:solidFill>
              <a:latin typeface="Arial"/>
            </a:endParaRPr>
          </a:p>
          <a:p>
            <a:pPr algn="ctr"/>
            <a:endParaRPr lang="en-US" sz="12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61052871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54898948"/>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Rectangle 4"/>
          <p:cNvSpPr>
            <a:spLocks noChangeArrowheads="1"/>
          </p:cNvSpPr>
          <p:nvPr/>
        </p:nvSpPr>
        <p:spPr bwMode="auto">
          <a:xfrm>
            <a:off x="666750" y="408726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3600" b="1" dirty="0">
              <a:solidFill>
                <a:srgbClr val="000000"/>
              </a:solidFill>
              <a:latin typeface="Arial"/>
            </a:endParaRPr>
          </a:p>
          <a:p>
            <a:pPr algn="ctr"/>
            <a:r>
              <a:rPr lang="en-US" sz="3600" b="1" dirty="0">
                <a:solidFill>
                  <a:srgbClr val="000000"/>
                </a:solidFill>
                <a:latin typeface="Arial"/>
              </a:rPr>
              <a:t>for e.g., </a:t>
            </a:r>
            <a:r>
              <a:rPr lang="en-US" sz="3600" b="1" i="1" dirty="0">
                <a:solidFill>
                  <a:srgbClr val="000000"/>
                </a:solidFill>
                <a:latin typeface="Arial"/>
              </a:rPr>
              <a:t>Anishinabe</a:t>
            </a:r>
          </a:p>
          <a:p>
            <a:pPr algn="ctr"/>
            <a:r>
              <a:rPr lang="en-US" sz="2400" dirty="0">
                <a:solidFill>
                  <a:srgbClr val="000000"/>
                </a:solidFill>
                <a:latin typeface="Arial"/>
              </a:rPr>
              <a:t>(known less appropriately as </a:t>
            </a:r>
          </a:p>
          <a:p>
            <a:pPr algn="ctr"/>
            <a:r>
              <a:rPr lang="en-US" sz="2400" dirty="0">
                <a:solidFill>
                  <a:srgbClr val="000000"/>
                </a:solidFill>
                <a:latin typeface="Arial"/>
              </a:rPr>
              <a:t>“The Ojibwa,” and “The Chippewa”)</a:t>
            </a:r>
          </a:p>
          <a:p>
            <a:pPr algn="ctr"/>
            <a:r>
              <a:rPr lang="en-US" sz="3600" b="1" dirty="0">
                <a:solidFill>
                  <a:srgbClr val="000000"/>
                </a:solidFill>
                <a:latin typeface="Arial"/>
              </a:rPr>
              <a:t>. . . </a:t>
            </a:r>
          </a:p>
        </p:txBody>
      </p:sp>
    </p:spTree>
    <p:extLst>
      <p:ext uri="{BB962C8B-B14F-4D97-AF65-F5344CB8AC3E}">
        <p14:creationId xmlns:p14="http://schemas.microsoft.com/office/powerpoint/2010/main" val="2049081723"/>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1683966" y="3875178"/>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3200" b="1" dirty="0">
                <a:solidFill>
                  <a:srgbClr val="000000"/>
                </a:solidFill>
              </a:rPr>
              <a:t>as we have seen,</a:t>
            </a:r>
          </a:p>
          <a:p>
            <a:pPr algn="ctr"/>
            <a:r>
              <a:rPr lang="en-US" sz="3200" b="1" dirty="0">
                <a:solidFill>
                  <a:srgbClr val="000000"/>
                </a:solidFill>
              </a:rPr>
              <a:t>local groups generally strive to preserve their cultural identity, for e.g.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2388674990"/>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050" y="6474414"/>
            <a:ext cx="3544112"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www.worldlicenceplates.com/usa/US_MNXX.html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44043" name="Picture 7"/>
          <p:cNvPicPr>
            <a:picLocks noChangeAspect="1" noChangeArrowheads="1"/>
          </p:cNvPicPr>
          <p:nvPr/>
        </p:nvPicPr>
        <p:blipFill>
          <a:blip r:embed="rId4" cstate="print"/>
          <a:srcRect/>
          <a:stretch>
            <a:fillRect/>
          </a:stretch>
        </p:blipFill>
        <p:spPr bwMode="auto">
          <a:xfrm>
            <a:off x="598555" y="874847"/>
            <a:ext cx="7589837" cy="3387725"/>
          </a:xfrm>
          <a:prstGeom prst="rect">
            <a:avLst/>
          </a:prstGeom>
          <a:noFill/>
          <a:ln w="28575">
            <a:noFill/>
            <a:miter lim="800000"/>
            <a:headEnd/>
            <a:tailEnd/>
          </a:ln>
        </p:spPr>
      </p:pic>
      <p:pic>
        <p:nvPicPr>
          <p:cNvPr id="44044" name="Picture 6"/>
          <p:cNvPicPr>
            <a:picLocks noChangeAspect="1" noChangeArrowheads="1"/>
          </p:cNvPicPr>
          <p:nvPr/>
        </p:nvPicPr>
        <p:blipFill>
          <a:blip r:embed="rId5" cstate="print"/>
          <a:srcRect/>
          <a:stretch>
            <a:fillRect/>
          </a:stretch>
        </p:blipFill>
        <p:spPr bwMode="auto">
          <a:xfrm>
            <a:off x="3395663" y="3932238"/>
            <a:ext cx="2381250" cy="2419350"/>
          </a:xfrm>
          <a:prstGeom prst="rect">
            <a:avLst/>
          </a:prstGeom>
          <a:noFill/>
          <a:ln w="28575">
            <a:noFill/>
            <a:miter lim="800000"/>
            <a:headEnd/>
            <a:tailEnd/>
          </a:ln>
        </p:spPr>
      </p:pic>
      <p:sp>
        <p:nvSpPr>
          <p:cNvPr id="13" name="Rectangle 12"/>
          <p:cNvSpPr>
            <a:spLocks noChangeArrowheads="1"/>
          </p:cNvSpPr>
          <p:nvPr/>
        </p:nvSpPr>
        <p:spPr bwMode="auto">
          <a:xfrm>
            <a:off x="666750" y="4573314"/>
            <a:ext cx="7772400" cy="144655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probably see signs of this in your area . . . </a:t>
            </a:r>
          </a:p>
        </p:txBody>
      </p:sp>
    </p:spTree>
    <p:extLst>
      <p:ext uri="{BB962C8B-B14F-4D97-AF65-F5344CB8AC3E}">
        <p14:creationId xmlns:p14="http://schemas.microsoft.com/office/powerpoint/2010/main" val="1085203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
        <p:nvSpPr>
          <p:cNvPr id="4" name="Right Arrow 3">
            <a:extLst>
              <a:ext uri="{FF2B5EF4-FFF2-40B4-BE49-F238E27FC236}">
                <a16:creationId xmlns:a16="http://schemas.microsoft.com/office/drawing/2014/main" id="{58AD7F7D-0A6A-4640-90F9-3474CE358A75}"/>
              </a:ext>
            </a:extLst>
          </p:cNvPr>
          <p:cNvSpPr/>
          <p:nvPr/>
        </p:nvSpPr>
        <p:spPr bwMode="auto">
          <a:xfrm>
            <a:off x="2714331" y="3137834"/>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15106790"/>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765"/>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38"/>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3732339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32"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1"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2"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153008996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2741368" y="6400372"/>
            <a:ext cx="3667992"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http://minnesota.publicradio.org/display/web/2010/05/04/ojibwe-treaty-rights/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79222" y="407191"/>
            <a:ext cx="7772400" cy="5752365"/>
          </a:xfrm>
          <a:prstGeom prst="rect">
            <a:avLst/>
          </a:prstGeom>
          <a:noFill/>
          <a:ln w="9525">
            <a:noFill/>
            <a:miter lim="800000"/>
            <a:headEnd/>
            <a:tailEnd/>
          </a:ln>
        </p:spPr>
      </p:pic>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231248870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 name="Text Box 10"/>
          <p:cNvSpPr txBox="1">
            <a:spLocks noChangeArrowheads="1"/>
          </p:cNvSpPr>
          <p:nvPr/>
        </p:nvSpPr>
        <p:spPr bwMode="auto">
          <a:xfrm>
            <a:off x="2422060" y="6618082"/>
            <a:ext cx="425629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http://www.startribune.com/wild-rice-showdown-looms-in-northern-minnesota/322642951/</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428" y="179395"/>
            <a:ext cx="578966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160374343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522" y="217710"/>
            <a:ext cx="495710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0"/>
          <p:cNvSpPr txBox="1">
            <a:spLocks noChangeArrowheads="1"/>
          </p:cNvSpPr>
          <p:nvPr/>
        </p:nvSpPr>
        <p:spPr bwMode="auto">
          <a:xfrm>
            <a:off x="2305948" y="6618082"/>
            <a:ext cx="451758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http://www.startribune.com/indian-ricers-back-protesting-on-hole-in-the-day-lake/323222791/#5</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75193049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71220785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663968620"/>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extLst>
      <p:ext uri="{BB962C8B-B14F-4D97-AF65-F5344CB8AC3E}">
        <p14:creationId xmlns:p14="http://schemas.microsoft.com/office/powerpoint/2010/main" val="54305137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a:solidFill>
                  <a:srgbClr val="000000"/>
                </a:solidFill>
              </a:rPr>
              <a:t>food is a key part of their cultural identity,</a:t>
            </a:r>
          </a:p>
          <a:p>
            <a:pPr algn="ctr"/>
            <a:endParaRPr lang="en-US" sz="2000" b="1" dirty="0">
              <a:solidFill>
                <a:srgbClr val="000000"/>
              </a:solidFill>
            </a:endParaRPr>
          </a:p>
          <a:p>
            <a:pPr algn="ctr"/>
            <a:r>
              <a:rPr lang="en-US" sz="2000" b="1" dirty="0">
                <a:solidFill>
                  <a:srgbClr val="000000"/>
                </a:solidFill>
              </a:rPr>
              <a:t>often dating back to their prehistoric past, </a:t>
            </a:r>
          </a:p>
          <a:p>
            <a:pPr algn="ctr"/>
            <a:r>
              <a:rPr lang="en-US" sz="2000" b="1" dirty="0">
                <a:solidFill>
                  <a:srgbClr val="000000"/>
                </a:solidFill>
              </a:rPr>
              <a:t>and defining their history . . .</a:t>
            </a:r>
          </a:p>
        </p:txBody>
      </p:sp>
    </p:spTree>
    <p:extLst>
      <p:ext uri="{BB962C8B-B14F-4D97-AF65-F5344CB8AC3E}">
        <p14:creationId xmlns:p14="http://schemas.microsoft.com/office/powerpoint/2010/main" val="174951812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8" name="Picture 4"/>
          <p:cNvPicPr>
            <a:picLocks noChangeAspect="1" noChangeArrowheads="1"/>
          </p:cNvPicPr>
          <p:nvPr/>
        </p:nvPicPr>
        <p:blipFill>
          <a:blip r:embed="rId3" cstate="print"/>
          <a:srcRect/>
          <a:stretch>
            <a:fillRect/>
          </a:stretch>
        </p:blipFill>
        <p:spPr bwMode="auto">
          <a:xfrm>
            <a:off x="2670663" y="356353"/>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r>
              <a:rPr lang="en-US" dirty="0">
                <a:solidFill>
                  <a:srgbClr val="000000"/>
                </a:solidFill>
              </a:rPr>
              <a:t>Minnesota Historical Society Press</a:t>
            </a:r>
          </a:p>
        </p:txBody>
      </p:sp>
      <p:sp>
        <p:nvSpPr>
          <p:cNvPr id="2" name="Rectangle 1"/>
          <p:cNvSpPr/>
          <p:nvPr/>
        </p:nvSpPr>
        <p:spPr>
          <a:xfrm>
            <a:off x="479291" y="743823"/>
            <a:ext cx="2045753" cy="400110"/>
          </a:xfrm>
          <a:prstGeom prst="rect">
            <a:avLst/>
          </a:prstGeom>
          <a:noFill/>
        </p:spPr>
        <p:txBody>
          <a:bodyPr wrap="none">
            <a:spAutoFit/>
          </a:bodyPr>
          <a:lstStyle/>
          <a:p>
            <a:r>
              <a:rPr lang="en-US" sz="2000" b="1" dirty="0">
                <a:solidFill>
                  <a:srgbClr val="000000"/>
                </a:solidFill>
                <a:latin typeface="Arial"/>
              </a:rPr>
              <a:t>for example . . .</a:t>
            </a:r>
            <a:endParaRPr lang="en-US" sz="2000" dirty="0">
              <a:solidFill>
                <a:srgbClr val="000000"/>
              </a:solidFill>
            </a:endParaRPr>
          </a:p>
        </p:txBody>
      </p:sp>
    </p:spTree>
    <p:extLst>
      <p:ext uri="{BB962C8B-B14F-4D97-AF65-F5344CB8AC3E}">
        <p14:creationId xmlns:p14="http://schemas.microsoft.com/office/powerpoint/2010/main" val="14765168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624134070"/>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p:nvPr/>
        </p:nvSpPr>
        <p:spPr>
          <a:xfrm>
            <a:off x="2776110" y="6234218"/>
            <a:ext cx="3595856" cy="369332"/>
          </a:xfrm>
          <a:prstGeom prst="rect">
            <a:avLst/>
          </a:prstGeom>
        </p:spPr>
        <p:txBody>
          <a:bodyPr wrap="none">
            <a:spAutoFit/>
          </a:bodyPr>
          <a:lstStyle/>
          <a:p>
            <a:r>
              <a:rPr lang="en-US" i="1" dirty="0">
                <a:solidFill>
                  <a:srgbClr val="000000"/>
                </a:solidFill>
              </a:rPr>
              <a:t>The Minnesota Ethnic Food Book</a:t>
            </a:r>
          </a:p>
        </p:txBody>
      </p:sp>
      <p:pic>
        <p:nvPicPr>
          <p:cNvPr id="12"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Tree>
    <p:extLst>
      <p:ext uri="{BB962C8B-B14F-4D97-AF65-F5344CB8AC3E}">
        <p14:creationId xmlns:p14="http://schemas.microsoft.com/office/powerpoint/2010/main" val="415301267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7170"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
        <p:nvSpPr>
          <p:cNvPr id="13" name="Rectangle 12"/>
          <p:cNvSpPr/>
          <p:nvPr/>
        </p:nvSpPr>
        <p:spPr>
          <a:xfrm>
            <a:off x="2776110" y="6234218"/>
            <a:ext cx="3595856" cy="369332"/>
          </a:xfrm>
          <a:prstGeom prst="rect">
            <a:avLst/>
          </a:prstGeom>
        </p:spPr>
        <p:txBody>
          <a:bodyPr wrap="none">
            <a:spAutoFit/>
          </a:bodyPr>
          <a:lstStyle/>
          <a:p>
            <a:r>
              <a:rPr lang="en-US" i="1" dirty="0">
                <a:solidFill>
                  <a:srgbClr val="000000"/>
                </a:solidFill>
              </a:rPr>
              <a:t>The Minnesota Ethnic Food Book</a:t>
            </a:r>
          </a:p>
        </p:txBody>
      </p:sp>
      <p:sp>
        <p:nvSpPr>
          <p:cNvPr id="14" name="Oval 7"/>
          <p:cNvSpPr>
            <a:spLocks noChangeArrowheads="1"/>
          </p:cNvSpPr>
          <p:nvPr/>
        </p:nvSpPr>
        <p:spPr bwMode="auto">
          <a:xfrm>
            <a:off x="1882321" y="427399"/>
            <a:ext cx="2743200" cy="519351"/>
          </a:xfrm>
          <a:prstGeom prst="ellipse">
            <a:avLst/>
          </a:prstGeom>
          <a:noFill/>
          <a:ln w="101600">
            <a:solidFill>
              <a:srgbClr val="FFC000"/>
            </a:solidFill>
            <a:round/>
            <a:headEnd/>
            <a:tailEnd/>
          </a:ln>
        </p:spPr>
        <p:txBody>
          <a:bodyPr anchor="ctr">
            <a:spAutoFit/>
          </a:bodyPr>
          <a:lstStyle/>
          <a:p>
            <a:endParaRPr lang="en-US">
              <a:solidFill>
                <a:srgbClr val="000000"/>
              </a:solidFill>
            </a:endParaRPr>
          </a:p>
        </p:txBody>
      </p:sp>
      <p:sp>
        <p:nvSpPr>
          <p:cNvPr id="15" name="Rectangle 14"/>
          <p:cNvSpPr>
            <a:spLocks noChangeArrowheads="1"/>
          </p:cNvSpPr>
          <p:nvPr/>
        </p:nvSpPr>
        <p:spPr bwMode="auto">
          <a:xfrm>
            <a:off x="666750" y="292614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3600" b="1" dirty="0">
              <a:solidFill>
                <a:srgbClr val="000000"/>
              </a:solidFill>
              <a:latin typeface="Arial"/>
            </a:endParaRPr>
          </a:p>
          <a:p>
            <a:pPr algn="ctr"/>
            <a:r>
              <a:rPr lang="en-US" sz="3600" b="1" dirty="0">
                <a:solidFill>
                  <a:srgbClr val="000000"/>
                </a:solidFill>
                <a:latin typeface="Arial"/>
              </a:rPr>
              <a:t>for e.g., </a:t>
            </a:r>
            <a:r>
              <a:rPr lang="en-US" sz="3600" b="1" i="1" dirty="0">
                <a:solidFill>
                  <a:srgbClr val="000000"/>
                </a:solidFill>
                <a:latin typeface="Arial"/>
              </a:rPr>
              <a:t>Anishinabe</a:t>
            </a:r>
          </a:p>
          <a:p>
            <a:pPr algn="ctr"/>
            <a:r>
              <a:rPr lang="en-US" sz="2400" dirty="0">
                <a:solidFill>
                  <a:srgbClr val="000000"/>
                </a:solidFill>
                <a:latin typeface="Arial"/>
              </a:rPr>
              <a:t>(known less appropriately as </a:t>
            </a:r>
          </a:p>
          <a:p>
            <a:pPr algn="ctr"/>
            <a:r>
              <a:rPr lang="en-US" sz="2400" dirty="0">
                <a:solidFill>
                  <a:srgbClr val="000000"/>
                </a:solidFill>
                <a:latin typeface="Arial"/>
              </a:rPr>
              <a:t>“The Ojibwa,” and “The Chippewa”)</a:t>
            </a:r>
          </a:p>
          <a:p>
            <a:pPr algn="ctr"/>
            <a:r>
              <a:rPr lang="en-US" sz="3600" b="1" dirty="0">
                <a:solidFill>
                  <a:srgbClr val="000000"/>
                </a:solidFill>
                <a:latin typeface="Arial"/>
              </a:rPr>
              <a:t>. . . </a:t>
            </a:r>
          </a:p>
        </p:txBody>
      </p:sp>
    </p:spTree>
    <p:extLst>
      <p:ext uri="{BB962C8B-B14F-4D97-AF65-F5344CB8AC3E}">
        <p14:creationId xmlns:p14="http://schemas.microsoft.com/office/powerpoint/2010/main" val="240142694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63671"/>
            <a:ext cx="4572000" cy="538609"/>
          </a:xfrm>
          <a:prstGeom prst="rect">
            <a:avLst/>
          </a:prstGeom>
        </p:spPr>
        <p:txBody>
          <a:bodyPr>
            <a:spAutoFit/>
          </a:bodyPr>
          <a:lstStyle/>
          <a:p>
            <a:pPr algn="ctr"/>
            <a:r>
              <a:rPr lang="en-US" dirty="0">
                <a:solidFill>
                  <a:srgbClr val="FFFFFF"/>
                </a:solidFill>
              </a:rPr>
              <a:t>Indian hunter with deer, 1908.</a:t>
            </a:r>
          </a:p>
          <a:p>
            <a:pPr algn="ctr"/>
            <a:r>
              <a:rPr lang="en-US" sz="1100" dirty="0">
                <a:solidFill>
                  <a:srgbClr val="FFFFFF"/>
                </a:solidFill>
              </a:rPr>
              <a:t>Minnesota Historical Society</a:t>
            </a:r>
          </a:p>
        </p:txBody>
      </p:sp>
      <p:pic>
        <p:nvPicPr>
          <p:cNvPr id="5122" name="Picture 2"/>
          <p:cNvPicPr>
            <a:picLocks noChangeAspect="1" noChangeArrowheads="1"/>
          </p:cNvPicPr>
          <p:nvPr/>
        </p:nvPicPr>
        <p:blipFill>
          <a:blip r:embed="rId3" cstate="print"/>
          <a:srcRect/>
          <a:stretch>
            <a:fillRect/>
          </a:stretch>
        </p:blipFill>
        <p:spPr bwMode="auto">
          <a:xfrm>
            <a:off x="928020" y="185076"/>
            <a:ext cx="7315200" cy="5591236"/>
          </a:xfrm>
          <a:prstGeom prst="rect">
            <a:avLst/>
          </a:prstGeom>
          <a:noFill/>
          <a:ln w="9525">
            <a:noFill/>
            <a:miter lim="800000"/>
            <a:headEnd/>
            <a:tailEnd/>
          </a:ln>
          <a:effectLst/>
        </p:spPr>
      </p:pic>
    </p:spTree>
    <p:extLst>
      <p:ext uri="{BB962C8B-B14F-4D97-AF65-F5344CB8AC3E}">
        <p14:creationId xmlns:p14="http://schemas.microsoft.com/office/powerpoint/2010/main" val="427505737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Rectangle 12"/>
          <p:cNvSpPr/>
          <p:nvPr/>
        </p:nvSpPr>
        <p:spPr>
          <a:xfrm>
            <a:off x="1676414" y="5878009"/>
            <a:ext cx="5769429" cy="369332"/>
          </a:xfrm>
          <a:prstGeom prst="rect">
            <a:avLst/>
          </a:prstGeom>
        </p:spPr>
        <p:txBody>
          <a:bodyPr wrap="square">
            <a:spAutoFit/>
          </a:bodyPr>
          <a:lstStyle/>
          <a:p>
            <a:pPr algn="ctr"/>
            <a:r>
              <a:rPr lang="en-US" dirty="0">
                <a:solidFill>
                  <a:srgbClr val="FFFFFF"/>
                </a:solidFill>
              </a:rPr>
              <a:t>Pictograph from </a:t>
            </a:r>
            <a:r>
              <a:rPr lang="en-US" dirty="0" err="1">
                <a:solidFill>
                  <a:srgbClr val="FFFFFF"/>
                </a:solidFill>
              </a:rPr>
              <a:t>Hegman</a:t>
            </a:r>
            <a:r>
              <a:rPr lang="en-US" dirty="0">
                <a:solidFill>
                  <a:srgbClr val="FFFFFF"/>
                </a:solidFill>
              </a:rPr>
              <a:t> Lake, Minnesota</a:t>
            </a:r>
          </a:p>
        </p:txBody>
      </p:sp>
      <p:pic>
        <p:nvPicPr>
          <p:cNvPr id="6147" name="Picture 3"/>
          <p:cNvPicPr>
            <a:picLocks noChangeAspect="1" noChangeArrowheads="1"/>
          </p:cNvPicPr>
          <p:nvPr/>
        </p:nvPicPr>
        <p:blipFill>
          <a:blip r:embed="rId3" cstate="print"/>
          <a:srcRect/>
          <a:stretch>
            <a:fillRect/>
          </a:stretch>
        </p:blipFill>
        <p:spPr bwMode="auto">
          <a:xfrm>
            <a:off x="2685079" y="682172"/>
            <a:ext cx="3744833" cy="4955662"/>
          </a:xfrm>
          <a:prstGeom prst="rect">
            <a:avLst/>
          </a:prstGeom>
          <a:noFill/>
          <a:ln w="9525">
            <a:noFill/>
            <a:miter lim="800000"/>
            <a:headEnd/>
            <a:tailEnd/>
          </a:ln>
          <a:effectLst/>
        </p:spPr>
      </p:pic>
    </p:spTree>
    <p:extLst>
      <p:ext uri="{BB962C8B-B14F-4D97-AF65-F5344CB8AC3E}">
        <p14:creationId xmlns:p14="http://schemas.microsoft.com/office/powerpoint/2010/main" val="173595938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Text Box 2">
            <a:hlinkClick r:id="rId3"/>
          </p:cNvPr>
          <p:cNvSpPr txBox="1">
            <a:spLocks noChangeArrowheads="1"/>
          </p:cNvSpPr>
          <p:nvPr/>
        </p:nvSpPr>
        <p:spPr bwMode="auto">
          <a:xfrm>
            <a:off x="1831187" y="6336795"/>
            <a:ext cx="5475730"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www.duluthnewstribune.com/articles/index.cfm?id=60658&amp;section=homepage</a:t>
            </a:r>
            <a:endParaRPr lang="en-US" sz="1200">
              <a:solidFill>
                <a:srgbClr val="FFFFFF"/>
              </a:solidFill>
              <a:latin typeface="Arial" charset="0"/>
            </a:endParaRPr>
          </a:p>
        </p:txBody>
      </p:sp>
      <p:pic>
        <p:nvPicPr>
          <p:cNvPr id="126979" name="Picture 3"/>
          <p:cNvPicPr>
            <a:picLocks noChangeAspect="1" noChangeArrowheads="1"/>
          </p:cNvPicPr>
          <p:nvPr/>
        </p:nvPicPr>
        <p:blipFill>
          <a:blip r:embed="rId5" cstate="print"/>
          <a:srcRect/>
          <a:stretch>
            <a:fillRect/>
          </a:stretch>
        </p:blipFill>
        <p:spPr bwMode="auto">
          <a:xfrm>
            <a:off x="899658" y="529770"/>
            <a:ext cx="7315200" cy="5755014"/>
          </a:xfrm>
          <a:prstGeom prst="rect">
            <a:avLst/>
          </a:prstGeom>
          <a:noFill/>
          <a:ln w="9525">
            <a:noFill/>
            <a:miter lim="800000"/>
            <a:headEnd/>
            <a:tailEnd/>
          </a:ln>
        </p:spPr>
      </p:pic>
    </p:spTree>
    <p:extLst>
      <p:ext uri="{BB962C8B-B14F-4D97-AF65-F5344CB8AC3E}">
        <p14:creationId xmlns:p14="http://schemas.microsoft.com/office/powerpoint/2010/main" val="428846879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971914" y="6578770"/>
            <a:ext cx="3179075" cy="246221"/>
          </a:xfrm>
          <a:prstGeom prst="rect">
            <a:avLst/>
          </a:prstGeom>
          <a:noFill/>
          <a:ln w="9525">
            <a:noFill/>
            <a:miter lim="800000"/>
            <a:headEnd/>
            <a:tailEnd/>
          </a:ln>
        </p:spPr>
        <p:txBody>
          <a:bodyPr wrap="none">
            <a:spAutoFit/>
          </a:bodyPr>
          <a:lstStyle/>
          <a:p>
            <a:r>
              <a:rPr lang="en-US" sz="1000">
                <a:solidFill>
                  <a:srgbClr val="000000"/>
                </a:solidFill>
                <a:latin typeface="Arial" charset="0"/>
                <a:hlinkClick r:id="rId3"/>
              </a:rPr>
              <a:t>www.indiancountry.com/content.cfm?id=1096416829</a:t>
            </a:r>
            <a:endParaRPr lang="en-US" sz="1000">
              <a:solidFill>
                <a:srgbClr val="000000"/>
              </a:solidFill>
              <a:latin typeface="Arial" charset="0"/>
            </a:endParaRPr>
          </a:p>
        </p:txBody>
      </p:sp>
      <p:pic>
        <p:nvPicPr>
          <p:cNvPr id="111619" name="Picture 2"/>
          <p:cNvPicPr>
            <a:picLocks noChangeAspect="1" noChangeArrowheads="1"/>
          </p:cNvPicPr>
          <p:nvPr/>
        </p:nvPicPr>
        <p:blipFill>
          <a:blip r:embed="rId4" cstate="print"/>
          <a:srcRect/>
          <a:stretch>
            <a:fillRect/>
          </a:stretch>
        </p:blipFill>
        <p:spPr bwMode="auto">
          <a:xfrm>
            <a:off x="2572653" y="723435"/>
            <a:ext cx="3976007" cy="5486400"/>
          </a:xfrm>
          <a:prstGeom prst="rect">
            <a:avLst/>
          </a:prstGeom>
          <a:noFill/>
          <a:ln w="9525">
            <a:noFill/>
            <a:miter lim="800000"/>
            <a:headEnd/>
            <a:tailEnd/>
          </a:ln>
        </p:spPr>
      </p:pic>
    </p:spTree>
    <p:extLst>
      <p:ext uri="{BB962C8B-B14F-4D97-AF65-F5344CB8AC3E}">
        <p14:creationId xmlns:p14="http://schemas.microsoft.com/office/powerpoint/2010/main" val="808789979"/>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790591325"/>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457221" y="4009386"/>
            <a:ext cx="8229599" cy="89255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a:solidFill>
                  <a:srgbClr val="000000"/>
                </a:solidFill>
              </a:rPr>
              <a:t>and people still love their own “soul food”. . .</a:t>
            </a:r>
          </a:p>
        </p:txBody>
      </p:sp>
    </p:spTree>
    <p:extLst>
      <p:ext uri="{BB962C8B-B14F-4D97-AF65-F5344CB8AC3E}">
        <p14:creationId xmlns:p14="http://schemas.microsoft.com/office/powerpoint/2010/main" val="43595981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2" name="Rectangle 8"/>
          <p:cNvSpPr>
            <a:spLocks noChangeArrowheads="1"/>
          </p:cNvSpPr>
          <p:nvPr/>
        </p:nvSpPr>
        <p:spPr bwMode="auto">
          <a:xfrm>
            <a:off x="2043165" y="6331042"/>
            <a:ext cx="5049331" cy="276999"/>
          </a:xfrm>
          <a:prstGeom prst="rect">
            <a:avLst/>
          </a:prstGeom>
          <a:noFill/>
          <a:ln w="9525">
            <a:noFill/>
            <a:miter lim="800000"/>
            <a:headEnd/>
            <a:tailEnd/>
          </a:ln>
        </p:spPr>
        <p:txBody>
          <a:bodyPr wrap="none">
            <a:spAutoFit/>
          </a:bodyPr>
          <a:lstStyle/>
          <a:p>
            <a:r>
              <a:rPr lang="en-US" sz="1200" dirty="0">
                <a:solidFill>
                  <a:prstClr val="black"/>
                </a:solidFill>
                <a:latin typeface="Arial" charset="0"/>
                <a:cs typeface="Arial" charset="0"/>
              </a:rPr>
              <a:t>Sherrie A. Inness, </a:t>
            </a:r>
            <a:r>
              <a:rPr lang="en-US" sz="1200" i="1" dirty="0">
                <a:solidFill>
                  <a:prstClr val="black"/>
                </a:solidFill>
                <a:latin typeface="Arial" charset="0"/>
                <a:cs typeface="Arial" charset="0"/>
              </a:rPr>
              <a:t>Secret Ingredients</a:t>
            </a:r>
            <a:r>
              <a:rPr lang="en-US" sz="1200" dirty="0">
                <a:solidFill>
                  <a:prstClr val="black"/>
                </a:solidFill>
                <a:latin typeface="Arial" charset="0"/>
                <a:cs typeface="Arial" charset="0"/>
              </a:rPr>
              <a:t>, Palgrave Macmillan, 2006, p. 169</a:t>
            </a:r>
          </a:p>
        </p:txBody>
      </p:sp>
      <p:sp>
        <p:nvSpPr>
          <p:cNvPr id="4" name="Rectangle 3"/>
          <p:cNvSpPr>
            <a:spLocks noChangeArrowheads="1"/>
          </p:cNvSpPr>
          <p:nvPr/>
        </p:nvSpPr>
        <p:spPr bwMode="auto">
          <a:xfrm>
            <a:off x="666750" y="4327093"/>
            <a:ext cx="7772400" cy="193899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prstClr val="black"/>
                </a:solidFill>
                <a:latin typeface="Calibri"/>
              </a:rPr>
              <a:t>we’ll see how important cookbooks have been in defining race, gender, class, and ethnic groups . . . </a:t>
            </a:r>
          </a:p>
        </p:txBody>
      </p:sp>
    </p:spTree>
    <p:extLst>
      <p:ext uri="{BB962C8B-B14F-4D97-AF65-F5344CB8AC3E}">
        <p14:creationId xmlns:p14="http://schemas.microsoft.com/office/powerpoint/2010/main" val="1404254599"/>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05615"/>
            <a:ext cx="4572000" cy="538609"/>
          </a:xfrm>
          <a:prstGeom prst="rect">
            <a:avLst/>
          </a:prstGeom>
        </p:spPr>
        <p:txBody>
          <a:bodyPr>
            <a:spAutoFit/>
          </a:bodyPr>
          <a:lstStyle/>
          <a:p>
            <a:pPr algn="ctr"/>
            <a:r>
              <a:rPr lang="en-US" dirty="0">
                <a:solidFill>
                  <a:srgbClr val="FFFFFF"/>
                </a:solidFill>
              </a:rPr>
              <a:t>Bannock / </a:t>
            </a:r>
            <a:r>
              <a:rPr lang="en-US" dirty="0" err="1">
                <a:solidFill>
                  <a:srgbClr val="FFFFFF"/>
                </a:solidFill>
              </a:rPr>
              <a:t>Frybread</a:t>
            </a:r>
            <a:endParaRPr lang="en-US" dirty="0">
              <a:solidFill>
                <a:srgbClr val="FFFFFF"/>
              </a:solidFill>
            </a:endParaRPr>
          </a:p>
          <a:p>
            <a:pPr algn="ctr"/>
            <a:r>
              <a:rPr lang="en-US" sz="1100" dirty="0">
                <a:solidFill>
                  <a:srgbClr val="FFFFFF"/>
                </a:solidFill>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extLst>
      <p:ext uri="{BB962C8B-B14F-4D97-AF65-F5344CB8AC3E}">
        <p14:creationId xmlns:p14="http://schemas.microsoft.com/office/powerpoint/2010/main" val="35026495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6" name="TextBox 5"/>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000000"/>
                </a:solidFill>
              </a:rPr>
              <a:t>. . . most often</a:t>
            </a:r>
          </a:p>
          <a:p>
            <a:pPr algn="ctr">
              <a:lnSpc>
                <a:spcPct val="150000"/>
              </a:lnSpc>
            </a:pPr>
            <a:r>
              <a:rPr lang="en-US" sz="2800" b="1" dirty="0">
                <a:solidFill>
                  <a:srgbClr val="000000"/>
                </a:solidFill>
              </a:rPr>
              <a:t>cultures and </a:t>
            </a:r>
            <a:r>
              <a:rPr lang="en-US" sz="2800" b="1" dirty="0" err="1">
                <a:solidFill>
                  <a:srgbClr val="000000"/>
                </a:solidFill>
              </a:rPr>
              <a:t>microcultures</a:t>
            </a:r>
            <a:r>
              <a:rPr lang="en-US" sz="2800" b="1" dirty="0">
                <a:solidFill>
                  <a:srgbClr val="000000"/>
                </a:solidFill>
              </a:rPr>
              <a:t> are associated with their cuisine . . .</a:t>
            </a:r>
          </a:p>
          <a:p>
            <a:pPr algn="ctr">
              <a:lnSpc>
                <a:spcPct val="150000"/>
              </a:lnSpc>
            </a:pPr>
            <a:r>
              <a:rPr lang="en-US" sz="2800" b="1" dirty="0">
                <a:solidFill>
                  <a:srgbClr val="FFFFFF"/>
                </a:solidFill>
              </a:rPr>
              <a:t>and can sometimes even be defined by their cuisine …</a:t>
            </a:r>
            <a:endParaRPr lang="en-US" b="1" dirty="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030658468"/>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000000"/>
                </a:solidFill>
              </a:rPr>
            </a:br>
            <a:r>
              <a:rPr lang="en-US" sz="4400" b="1" dirty="0">
                <a:solidFill>
                  <a:srgbClr val="000000"/>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2270644681"/>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35"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4036"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4038"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39"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40"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41"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4042" name="Text Box 10"/>
          <p:cNvSpPr txBox="1">
            <a:spLocks noChangeArrowheads="1"/>
          </p:cNvSpPr>
          <p:nvPr/>
        </p:nvSpPr>
        <p:spPr bwMode="auto">
          <a:xfrm>
            <a:off x="2813114" y="6474456"/>
            <a:ext cx="4086375" cy="276999"/>
          </a:xfrm>
          <a:prstGeom prst="rect">
            <a:avLst/>
          </a:prstGeom>
          <a:noFill/>
          <a:ln w="9525">
            <a:noFill/>
            <a:miter lim="800000"/>
            <a:headEnd/>
            <a:tailEnd/>
          </a:ln>
        </p:spPr>
        <p:txBody>
          <a:bodyPr wrap="none">
            <a:spAutoFit/>
          </a:bodyPr>
          <a:lstStyle/>
          <a:p>
            <a:r>
              <a:rPr lang="en-US" sz="1200" dirty="0">
                <a:solidFill>
                  <a:srgbClr val="000000"/>
                </a:solidFill>
                <a:hlinkClick r:id="rId3"/>
              </a:rPr>
              <a:t>http://www.d.umn.edu/cla/faculty/troufs/Buffalo/PB24.html</a:t>
            </a:r>
            <a:endParaRPr lang="en-US" sz="1200" dirty="0">
              <a:solidFill>
                <a:srgbClr val="000000"/>
              </a:solidFill>
            </a:endParaRPr>
          </a:p>
        </p:txBody>
      </p:sp>
      <p:pic>
        <p:nvPicPr>
          <p:cNvPr id="1026" name="Picture 2" descr="Migwitch Mah-N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 y="1905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20795"/>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3"/>
              </a:rPr>
              <a:t>www.duluthnewstribune.com/articles/index.cfm?id=64520&amp;section=None</a:t>
            </a:r>
            <a:endParaRPr kumimoji="1" lang="en-US" sz="1200" dirty="0">
              <a:solidFill>
                <a:srgbClr val="FFFFFF"/>
              </a:solidFill>
              <a:latin typeface="Arial"/>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algn="just" eaLnBrk="0" hangingPunct="0">
              <a:defRPr/>
            </a:pPr>
            <a:r>
              <a:rPr kumimoji="1" lang="en-US" sz="1600" dirty="0">
                <a:solidFill>
                  <a:srgbClr val="FFFFFF"/>
                </a:solidFill>
                <a:latin typeface="Arial"/>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eaLnBrk="0" hangingPunct="0">
              <a:defRPr/>
            </a:pPr>
            <a:endParaRPr kumimoji="1" lang="en-US" sz="800" dirty="0">
              <a:solidFill>
                <a:srgbClr val="FFFFFF"/>
              </a:solidFill>
              <a:latin typeface="Arial"/>
            </a:endParaRPr>
          </a:p>
          <a:p>
            <a:pPr algn="ctr" eaLnBrk="0" hangingPunct="0">
              <a:defRPr/>
            </a:pPr>
            <a:r>
              <a:rPr kumimoji="1" lang="en-US" sz="1200" dirty="0">
                <a:solidFill>
                  <a:srgbClr val="FFFFFF"/>
                </a:solidFill>
                <a:latin typeface="Times New Roman" pitchFamily="18" charset="0"/>
              </a:rPr>
              <a:t>CLINT AUSTIN / NEWS TRIBUNE Wednesday, 16 April 2008</a:t>
            </a:r>
          </a:p>
        </p:txBody>
      </p:sp>
    </p:spTree>
    <p:extLst>
      <p:ext uri="{BB962C8B-B14F-4D97-AF65-F5344CB8AC3E}">
        <p14:creationId xmlns:p14="http://schemas.microsoft.com/office/powerpoint/2010/main" val="2917876568"/>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4400" b="1" dirty="0">
                <a:solidFill>
                  <a:srgbClr val="000000"/>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103125083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extLst>
      <p:ext uri="{BB962C8B-B14F-4D97-AF65-F5344CB8AC3E}">
        <p14:creationId xmlns:p14="http://schemas.microsoft.com/office/powerpoint/2010/main" val="2819432013"/>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algn="ctr"/>
            <a:r>
              <a:rPr lang="en-US" sz="1200">
                <a:solidFill>
                  <a:srgbClr val="000000"/>
                </a:solidFill>
                <a:latin typeface="Times New Roman" pitchFamily="18" charset="0"/>
                <a:hlinkClick r:id="rId3"/>
              </a:rPr>
              <a:t>http://news.minnesota.publicradio.org/features/2003/08/18_gundersond_spiritualityeigh/</a:t>
            </a:r>
            <a:endParaRPr lang="en-US" sz="1200">
              <a:solidFill>
                <a:srgbClr val="000000"/>
              </a:solidFill>
              <a:latin typeface="Times New Roman" pitchFamily="18" charset="0"/>
            </a:endParaRPr>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pitchFamily="18" charset="0"/>
                        </a:rPr>
                        <a:t>Larry </a:t>
                      </a:r>
                      <a:r>
                        <a:rPr kumimoji="1" lang="en-US" sz="2400" b="0" i="0" u="none" strike="noStrike" cap="none" normalizeH="0" baseline="0" dirty="0" err="1">
                          <a:ln>
                            <a:noFill/>
                          </a:ln>
                          <a:solidFill>
                            <a:schemeClr val="tx1"/>
                          </a:solidFill>
                          <a:effectLst/>
                          <a:latin typeface="Times New Roman" pitchFamily="18" charset="0"/>
                        </a:rPr>
                        <a:t>Aitken</a:t>
                      </a:r>
                      <a:r>
                        <a:rPr kumimoji="1" lang="en-US" sz="2400" b="0" i="0" u="none" strike="noStrike" cap="none" normalizeH="0" baseline="0" dirty="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4" y="4935580"/>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eaLnBrk="0" hangingPunct="0"/>
            <a:r>
              <a:rPr kumimoji="1" lang="en-US" sz="2400" dirty="0">
                <a:solidFill>
                  <a:srgbClr val="000000"/>
                </a:solidFill>
                <a:latin typeface="Times New Roman" pitchFamily="18" charset="0"/>
              </a:rPr>
              <a:t>  </a:t>
            </a:r>
            <a:r>
              <a:rPr kumimoji="1" lang="en-US" sz="1200" dirty="0">
                <a:solidFill>
                  <a:srgbClr val="000000"/>
                </a:solidFill>
                <a:latin typeface="Times New Roman" pitchFamily="18" charset="0"/>
              </a:rPr>
              <a:t>(MPR Photo/Tom Robertson)</a:t>
            </a:r>
            <a:r>
              <a:rPr kumimoji="1" lang="en-US" sz="2400" dirty="0">
                <a:solidFill>
                  <a:srgbClr val="000000"/>
                </a:solidFill>
                <a:latin typeface="Times New Roman" pitchFamily="18" charset="0"/>
              </a:rPr>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extLst>
      <p:ext uri="{BB962C8B-B14F-4D97-AF65-F5344CB8AC3E}">
        <p14:creationId xmlns:p14="http://schemas.microsoft.com/office/powerpoint/2010/main" val="3395627214"/>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algn="ctr"/>
            <a:r>
              <a:rPr lang="en-US" sz="1200">
                <a:solidFill>
                  <a:srgbClr val="000000"/>
                </a:solidFill>
                <a:latin typeface="Times New Roman" pitchFamily="18" charset="0"/>
                <a:hlinkClick r:id="rId3"/>
              </a:rPr>
              <a:t>http://news.minnesota.publicradio.org/features/2003/08/18_gundersond_spiritualityeigh/</a:t>
            </a:r>
            <a:endParaRPr lang="en-US" sz="1200">
              <a:solidFill>
                <a:srgbClr val="000000"/>
              </a:solidFill>
              <a:latin typeface="Times New Roman" pitchFamily="18" charset="0"/>
            </a:endParaRPr>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4" y="4935580"/>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eaLnBrk="0" hangingPunct="0"/>
            <a:r>
              <a:rPr kumimoji="1" lang="en-US" sz="2400">
                <a:solidFill>
                  <a:srgbClr val="000000"/>
                </a:solidFill>
                <a:latin typeface="Times New Roman" pitchFamily="18" charset="0"/>
              </a:rPr>
              <a:t>  </a:t>
            </a:r>
            <a:r>
              <a:rPr kumimoji="1" lang="en-US" sz="1200">
                <a:solidFill>
                  <a:srgbClr val="000000"/>
                </a:solidFill>
                <a:latin typeface="Times New Roman" pitchFamily="18" charset="0"/>
              </a:rPr>
              <a:t>(MPR Photo/Tom Robertson)</a:t>
            </a:r>
            <a:r>
              <a:rPr kumimoji="1" lang="en-US" sz="2400">
                <a:solidFill>
                  <a:srgbClr val="000000"/>
                </a:solidFill>
                <a:latin typeface="Times New Roman" pitchFamily="18" charset="0"/>
              </a:rPr>
              <a:t> </a:t>
            </a:r>
          </a:p>
        </p:txBody>
      </p:sp>
    </p:spTree>
    <p:extLst>
      <p:ext uri="{BB962C8B-B14F-4D97-AF65-F5344CB8AC3E}">
        <p14:creationId xmlns:p14="http://schemas.microsoft.com/office/powerpoint/2010/main" val="126937307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Chippewa medicine man singer with ceremonial turtle clan drum.</a:t>
            </a:r>
            <a:br>
              <a:rPr kumimoji="1" lang="en-US" dirty="0">
                <a:solidFill>
                  <a:srgbClr val="FFFFFF"/>
                </a:solidFill>
                <a:latin typeface="Arial" charset="0"/>
              </a:rPr>
            </a:br>
            <a:r>
              <a:rPr kumimoji="1" lang="en-US" dirty="0">
                <a:solidFill>
                  <a:srgbClr val="FFFFFF"/>
                </a:solidFill>
                <a:latin typeface="Arial" charset="0"/>
              </a:rPr>
              <a:t>Photograph Collection </a:t>
            </a:r>
            <a:r>
              <a:rPr kumimoji="1" lang="en-US" i="1" dirty="0">
                <a:solidFill>
                  <a:srgbClr val="FFFFFF"/>
                </a:solidFill>
                <a:latin typeface="Arial" charset="0"/>
              </a:rPr>
              <a:t>ca</a:t>
            </a:r>
            <a:r>
              <a:rPr kumimoji="1" lang="en-US" dirty="0">
                <a:solidFill>
                  <a:srgbClr val="FFFFFF"/>
                </a:solidFill>
                <a:latin typeface="Arial" charset="0"/>
              </a:rPr>
              <a:t>. 1900</a:t>
            </a:r>
          </a:p>
          <a:p>
            <a:pPr algn="ctr" eaLnBrk="0" hangingPunct="0"/>
            <a:r>
              <a:rPr kumimoji="1" lang="en-US" sz="1200" dirty="0">
                <a:solidFill>
                  <a:srgbClr val="FFFFFF"/>
                </a:solidFill>
                <a:latin typeface="Arial" charset="0"/>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2298238146"/>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4400" b="1" dirty="0">
                <a:solidFill>
                  <a:srgbClr val="000000"/>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3783843584"/>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2706932" y="341088"/>
            <a:ext cx="3705225" cy="5943600"/>
          </a:xfrm>
          <a:prstGeom prst="rect">
            <a:avLst/>
          </a:prstGeom>
          <a:noFill/>
          <a:ln w="9525">
            <a:noFill/>
            <a:miter lim="800000"/>
            <a:headEnd/>
            <a:tailEnd/>
          </a:ln>
        </p:spPr>
      </p:pic>
      <p:sp>
        <p:nvSpPr>
          <p:cNvPr id="90115" name="Rectangle 3"/>
          <p:cNvSpPr>
            <a:spLocks noChangeArrowheads="1"/>
          </p:cNvSpPr>
          <p:nvPr/>
        </p:nvSpPr>
        <p:spPr bwMode="auto">
          <a:xfrm>
            <a:off x="2797657" y="6357258"/>
            <a:ext cx="3540393" cy="369332"/>
          </a:xfrm>
          <a:prstGeom prst="rect">
            <a:avLst/>
          </a:prstGeom>
          <a:noFill/>
          <a:ln w="9525">
            <a:noFill/>
            <a:miter lim="800000"/>
            <a:headEnd/>
            <a:tailEnd/>
          </a:ln>
        </p:spPr>
        <p:txBody>
          <a:bodyPr wrap="none">
            <a:spAutoFit/>
          </a:bodyPr>
          <a:lstStyle/>
          <a:p>
            <a:r>
              <a:rPr lang="en-US" dirty="0">
                <a:solidFill>
                  <a:srgbClr val="FFFFFF"/>
                </a:solidFill>
              </a:rPr>
              <a:t>Paul Buffalo Meditating Medicine</a:t>
            </a:r>
          </a:p>
        </p:txBody>
      </p:sp>
    </p:spTree>
    <p:extLst>
      <p:ext uri="{BB962C8B-B14F-4D97-AF65-F5344CB8AC3E}">
        <p14:creationId xmlns:p14="http://schemas.microsoft.com/office/powerpoint/2010/main" val="3039391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algn="ctr">
              <a:lnSpc>
                <a:spcPct val="150000"/>
              </a:lnSpc>
            </a:pPr>
            <a:r>
              <a:rPr lang="en-US" sz="2800" b="1" dirty="0">
                <a:solidFill>
                  <a:srgbClr val="BADDE1"/>
                </a:solidFill>
              </a:rPr>
              <a:t>. . . most often</a:t>
            </a:r>
          </a:p>
          <a:p>
            <a:pPr algn="ctr">
              <a:lnSpc>
                <a:spcPct val="150000"/>
              </a:lnSpc>
            </a:pPr>
            <a:r>
              <a:rPr lang="en-US" sz="2800" b="1" dirty="0">
                <a:solidFill>
                  <a:srgbClr val="BADDE1"/>
                </a:solidFill>
              </a:rPr>
              <a:t>these cultures  are associated with their cuisine . . .</a:t>
            </a:r>
          </a:p>
          <a:p>
            <a:pPr algn="ctr">
              <a:lnSpc>
                <a:spcPct val="150000"/>
              </a:lnSpc>
            </a:pPr>
            <a:r>
              <a:rPr lang="en-US" sz="2800" b="1" dirty="0">
                <a:solidFill>
                  <a:srgbClr val="FFFFFF"/>
                </a:solidFill>
              </a:rPr>
              <a:t>and can sometimes even be defined by their cuisine …</a:t>
            </a:r>
            <a:endParaRPr lang="en-US" b="1" dirty="0">
              <a:solidFill>
                <a:srgbClr val="FFFFFF"/>
              </a:solidFill>
            </a:endParaRPr>
          </a:p>
        </p:txBody>
      </p:sp>
      <p:sp>
        <p:nvSpPr>
          <p:cNvPr id="5" name="Rectangle 4"/>
          <p:cNvSpPr/>
          <p:nvPr/>
        </p:nvSpPr>
        <p:spPr>
          <a:xfrm>
            <a:off x="1248229" y="4694671"/>
            <a:ext cx="6705600" cy="1384995"/>
          </a:xfrm>
          <a:prstGeom prst="rect">
            <a:avLst/>
          </a:prstGeom>
        </p:spPr>
        <p:txBody>
          <a:bodyPr wrap="square">
            <a:spAutoFit/>
          </a:bodyPr>
          <a:lstStyle/>
          <a:p>
            <a:pPr algn="ctr">
              <a:lnSpc>
                <a:spcPct val="150000"/>
              </a:lnSpc>
            </a:pPr>
            <a:r>
              <a:rPr lang="en-US" sz="2800" b="1" dirty="0">
                <a:solidFill>
                  <a:srgbClr val="000000"/>
                </a:solidFill>
              </a:rPr>
              <a:t>and they sometimes can even be defined by their cuisine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71938664"/>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4000" b="1" dirty="0">
                <a:solidFill>
                  <a:srgbClr val="000000"/>
                </a:solidFill>
              </a:rPr>
              <a:t>music, dance, and other arts</a:t>
            </a:r>
            <a:endParaRPr lang="en-US" sz="2800" b="1" dirty="0">
              <a:solidFill>
                <a:srgbClr val="000000"/>
              </a:solidFill>
            </a:endParaRPr>
          </a:p>
          <a:p>
            <a:pPr algn="ctr"/>
            <a:r>
              <a:rPr lang="en-US" sz="2800" b="1" dirty="0">
                <a:solidFill>
                  <a:srgbClr val="BADDE1"/>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368798319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p:cNvSpPr txBox="1"/>
          <p:nvPr/>
        </p:nvSpPr>
        <p:spPr>
          <a:xfrm>
            <a:off x="4267200" y="1422400"/>
            <a:ext cx="4038600" cy="483209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Arial"/>
                <a:ea typeface="+mn-ea"/>
                <a:cs typeface="+mn-cs"/>
              </a:rPr>
              <a:t>Chuck Branch holds his son, Marcus, while singing with the </a:t>
            </a:r>
            <a:r>
              <a:rPr kumimoji="1" lang="en-US" sz="2000" b="0" i="0" u="none" strike="noStrike" kern="1200" cap="none" spc="0" normalizeH="0" baseline="0" noProof="0" dirty="0" err="1">
                <a:ln>
                  <a:noFill/>
                </a:ln>
                <a:solidFill>
                  <a:srgbClr val="FFFFFF"/>
                </a:solidFill>
                <a:effectLst/>
                <a:uLnTx/>
                <a:uFillTx/>
                <a:latin typeface="Arial"/>
                <a:ea typeface="+mn-ea"/>
                <a:cs typeface="+mn-cs"/>
              </a:rPr>
              <a:t>Onigamising</a:t>
            </a:r>
            <a:r>
              <a:rPr kumimoji="1" lang="en-US" sz="2000" b="0" i="0" u="none" strike="noStrike" kern="1200" cap="none" spc="0" normalizeH="0" baseline="0" noProof="0" dirty="0">
                <a:ln>
                  <a:noFill/>
                </a:ln>
                <a:solidFill>
                  <a:srgbClr val="FFFFFF"/>
                </a:solidFill>
                <a:effectLst/>
                <a:uLnTx/>
                <a:uFillTx/>
                <a:latin typeface="Arial"/>
                <a:ea typeface="+mn-ea"/>
                <a:cs typeface="+mn-cs"/>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16 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extLst>
      <p:ext uri="{BB962C8B-B14F-4D97-AF65-F5344CB8AC3E}">
        <p14:creationId xmlns:p14="http://schemas.microsoft.com/office/powerpoint/2010/main" val="2795987527"/>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http://ourmothertongues.org/language/Ojibwe/9</a:t>
            </a:r>
            <a:endParaRPr lang="en-US" sz="800" dirty="0">
              <a:solidFill>
                <a:srgbClr val="FFFFFF"/>
              </a:solidFill>
              <a:latin typeface="Arial" charset="0"/>
            </a:endParaRPr>
          </a:p>
        </p:txBody>
      </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4586"/>
            <a:ext cx="8229600" cy="532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55797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05439"/>
            <a:ext cx="4572000" cy="815608"/>
          </a:xfrm>
          <a:prstGeom prst="rect">
            <a:avLst/>
          </a:prstGeom>
        </p:spPr>
        <p:txBody>
          <a:bodyPr>
            <a:spAutoFit/>
          </a:bodyPr>
          <a:lstStyle/>
          <a:p>
            <a:pPr algn="ctr"/>
            <a:r>
              <a:rPr lang="en-US" dirty="0">
                <a:solidFill>
                  <a:srgbClr val="FFFFFF"/>
                </a:solidFill>
              </a:rPr>
              <a:t>Woman and Blueberries.</a:t>
            </a:r>
          </a:p>
          <a:p>
            <a:pPr algn="ctr"/>
            <a:r>
              <a:rPr lang="en-US" sz="1600" dirty="0">
                <a:solidFill>
                  <a:srgbClr val="FFFFFF"/>
                </a:solidFill>
              </a:rPr>
              <a:t>Patrick </a:t>
            </a:r>
            <a:r>
              <a:rPr lang="en-US" sz="1600" dirty="0" err="1">
                <a:solidFill>
                  <a:srgbClr val="FFFFFF"/>
                </a:solidFill>
              </a:rPr>
              <a:t>DesJarlait</a:t>
            </a:r>
            <a:r>
              <a:rPr lang="en-US" sz="1600" dirty="0">
                <a:solidFill>
                  <a:srgbClr val="FFFFFF"/>
                </a:solidFill>
              </a:rPr>
              <a:t> (1912-1972)</a:t>
            </a:r>
          </a:p>
          <a:p>
            <a:pPr algn="ctr"/>
            <a:r>
              <a:rPr lang="en-US" sz="1100" dirty="0">
                <a:solidFill>
                  <a:srgbClr val="FFFFFF"/>
                </a:solidFill>
              </a:rPr>
              <a:t>Minnesota Historical Society</a:t>
            </a:r>
          </a:p>
        </p:txBody>
      </p:sp>
      <p:pic>
        <p:nvPicPr>
          <p:cNvPr id="3074" name="Picture 2"/>
          <p:cNvPicPr>
            <a:picLocks noChangeAspect="1" noChangeArrowheads="1"/>
          </p:cNvPicPr>
          <p:nvPr/>
        </p:nvPicPr>
        <p:blipFill>
          <a:blip r:embed="rId3" cstate="print"/>
          <a:srcRect/>
          <a:stretch>
            <a:fillRect/>
          </a:stretch>
        </p:blipFill>
        <p:spPr bwMode="auto">
          <a:xfrm>
            <a:off x="945258" y="875406"/>
            <a:ext cx="7315200" cy="4828032"/>
          </a:xfrm>
          <a:prstGeom prst="rect">
            <a:avLst/>
          </a:prstGeom>
          <a:noFill/>
          <a:ln w="9525">
            <a:noFill/>
            <a:miter lim="800000"/>
            <a:headEnd/>
            <a:tailEnd/>
          </a:ln>
          <a:effectLst/>
        </p:spPr>
      </p:pic>
    </p:spTree>
    <p:extLst>
      <p:ext uri="{BB962C8B-B14F-4D97-AF65-F5344CB8AC3E}">
        <p14:creationId xmlns:p14="http://schemas.microsoft.com/office/powerpoint/2010/main" val="1141937268"/>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69946" y="508009"/>
            <a:ext cx="7772400" cy="5351236"/>
          </a:xfrm>
          <a:prstGeom prst="rect">
            <a:avLst/>
          </a:prstGeom>
          <a:noFill/>
          <a:ln w="9525">
            <a:noFill/>
            <a:miter lim="800000"/>
            <a:headEnd/>
            <a:tailEnd/>
          </a:ln>
        </p:spPr>
      </p:pic>
      <p:sp>
        <p:nvSpPr>
          <p:cNvPr id="15" name="Rectangle 14"/>
          <p:cNvSpPr/>
          <p:nvPr/>
        </p:nvSpPr>
        <p:spPr>
          <a:xfrm>
            <a:off x="1618355" y="5883534"/>
            <a:ext cx="5914571" cy="769441"/>
          </a:xfrm>
          <a:prstGeom prst="rect">
            <a:avLst/>
          </a:prstGeom>
        </p:spPr>
        <p:txBody>
          <a:bodyPr wrap="square">
            <a:spAutoFit/>
          </a:bodyPr>
          <a:lstStyle/>
          <a:p>
            <a:pPr algn="ctr"/>
            <a:r>
              <a:rPr lang="en-US" i="1" dirty="0">
                <a:solidFill>
                  <a:srgbClr val="FFFFFF"/>
                </a:solidFill>
              </a:rPr>
              <a:t>Indian Sugar Camp</a:t>
            </a:r>
            <a:r>
              <a:rPr lang="en-US" dirty="0">
                <a:solidFill>
                  <a:srgbClr val="FFFFFF"/>
                </a:solidFill>
              </a:rPr>
              <a:t>, 1853</a:t>
            </a:r>
            <a:br>
              <a:rPr lang="en-US" dirty="0">
                <a:solidFill>
                  <a:srgbClr val="FFFFFF"/>
                </a:solidFill>
              </a:rPr>
            </a:br>
            <a:r>
              <a:rPr lang="en-US" dirty="0">
                <a:solidFill>
                  <a:srgbClr val="FFFFFF"/>
                </a:solidFill>
              </a:rPr>
              <a:t>Seth Eastman (1808-1878 American)</a:t>
            </a:r>
            <a:br>
              <a:rPr lang="en-US" dirty="0">
                <a:solidFill>
                  <a:srgbClr val="FFFFFF"/>
                </a:solidFill>
              </a:rPr>
            </a:br>
            <a:r>
              <a:rPr lang="en-US" sz="800" dirty="0">
                <a:solidFill>
                  <a:srgbClr val="FFFFFF"/>
                </a:solidFill>
              </a:rPr>
              <a:t>Newberry Library, Chicago </a:t>
            </a:r>
          </a:p>
        </p:txBody>
      </p:sp>
    </p:spTree>
    <p:extLst>
      <p:ext uri="{BB962C8B-B14F-4D97-AF65-F5344CB8AC3E}">
        <p14:creationId xmlns:p14="http://schemas.microsoft.com/office/powerpoint/2010/main" val="2288929941"/>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349493" y="6336723"/>
            <a:ext cx="4410183"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http://www.d.umn.edu/cla/faculty/troufs/Buffalo/PB07.html#title</a:t>
            </a:r>
            <a:endParaRPr lang="en-US" sz="1200" dirty="0">
              <a:solidFill>
                <a:srgbClr val="FFFFFF"/>
              </a:solidFill>
              <a:latin typeface="Arial" charset="0"/>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286217980"/>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4400" b="1" dirty="0">
                <a:solidFill>
                  <a:srgbClr val="000000"/>
                </a:solidFill>
              </a:rPr>
              <a:t>language</a:t>
            </a:r>
          </a:p>
          <a:p>
            <a:pPr algn="ctr"/>
            <a:r>
              <a:rPr lang="en-US" sz="2800" b="1" dirty="0">
                <a:solidFill>
                  <a:srgbClr val="BADDE1"/>
                </a:solidFill>
              </a:rPr>
              <a:t>cultural symbols . . .</a:t>
            </a:r>
          </a:p>
        </p:txBody>
      </p:sp>
    </p:spTree>
    <p:extLst>
      <p:ext uri="{BB962C8B-B14F-4D97-AF65-F5344CB8AC3E}">
        <p14:creationId xmlns:p14="http://schemas.microsoft.com/office/powerpoint/2010/main" val="1333454461"/>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http://ourmothertongues.org/language/Ojibwe/9</a:t>
            </a:r>
            <a:endParaRPr lang="en-US" sz="800" dirty="0">
              <a:solidFill>
                <a:srgbClr val="FFFFFF"/>
              </a:solidFill>
              <a:latin typeface="Arial" charset="0"/>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9349"/>
            <a:ext cx="8229600" cy="531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482694"/>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http://ourmothertongues.org/language/Ojibwe/9</a:t>
            </a:r>
            <a:endParaRPr lang="en-US" sz="800" dirty="0">
              <a:solidFill>
                <a:srgbClr val="FFFFFF"/>
              </a:solidFill>
              <a:latin typeface="Arial" charset="0"/>
            </a:endParaRPr>
          </a:p>
        </p:txBody>
      </p:sp>
      <p:pic>
        <p:nvPicPr>
          <p:cNvPr id="56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20" y="815065"/>
            <a:ext cx="8229600" cy="53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901329"/>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1948800" y="6539949"/>
            <a:ext cx="521168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http://cla.umn.edu/ais/undhttp://www.tpt.org/?a=productions&amp;id=3rgraduate/dakota-ojibwe-language-programs</a:t>
            </a:r>
            <a:endParaRPr lang="en-US" sz="800" dirty="0">
              <a:solidFill>
                <a:srgbClr val="FFFFFF"/>
              </a:solidFill>
              <a:latin typeface="Arial" charset="0"/>
            </a:endParaRPr>
          </a:p>
        </p:txBody>
      </p:sp>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844906"/>
            <a:ext cx="863917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9107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19277" y="3091530"/>
            <a:ext cx="6686447" cy="3093154"/>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solidFill>
                <a:srgbClr val="000000"/>
              </a:solidFill>
            </a:endParaRPr>
          </a:p>
          <a:p>
            <a:pPr algn="ctr">
              <a:lnSpc>
                <a:spcPct val="150000"/>
              </a:lnSpc>
            </a:pPr>
            <a:r>
              <a:rPr lang="en-US" sz="2800" b="1" dirty="0">
                <a:solidFill>
                  <a:srgbClr val="000000"/>
                </a:solidFill>
              </a:rPr>
              <a:t>. . . and one’s cuisine is often a key factor in one’s own individual and collective identity . . .</a:t>
            </a:r>
          </a:p>
          <a:p>
            <a:pPr algn="ctr">
              <a:lnSpc>
                <a:spcPct val="150000"/>
              </a:lnSpc>
            </a:pPr>
            <a:endParaRPr lang="en-US" b="1" dirty="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288953769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3692846" y="6539949"/>
            <a:ext cx="172355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http://anishinabe.mpls.k12.mn.us/</a:t>
            </a:r>
            <a:endParaRPr lang="en-US" sz="800" dirty="0">
              <a:solidFill>
                <a:srgbClr val="FFFFFF"/>
              </a:solidFill>
              <a:latin typeface="Arial" charset="0"/>
            </a:endParaRPr>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5" y="93631"/>
            <a:ext cx="79666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913840"/>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4400" b="1" dirty="0">
                <a:solidFill>
                  <a:srgbClr val="000000"/>
                </a:solidFill>
              </a:rPr>
              <a:t>language</a:t>
            </a:r>
          </a:p>
          <a:p>
            <a:pPr algn="ctr"/>
            <a:r>
              <a:rPr lang="en-US" sz="2800" b="1" dirty="0">
                <a:solidFill>
                  <a:srgbClr val="BADDE1"/>
                </a:solidFill>
              </a:rPr>
              <a:t>cultural symbols . . .</a:t>
            </a:r>
          </a:p>
        </p:txBody>
      </p:sp>
      <p:sp>
        <p:nvSpPr>
          <p:cNvPr id="4" name="TextBox 3">
            <a:extLst>
              <a:ext uri="{FF2B5EF4-FFF2-40B4-BE49-F238E27FC236}">
                <a16:creationId xmlns:a16="http://schemas.microsoft.com/office/drawing/2014/main" id="{85C06110-35A2-480C-85E8-E9D31291B1B3}"/>
              </a:ext>
            </a:extLst>
          </p:cNvPr>
          <p:cNvSpPr txBox="1">
            <a:spLocks noChangeArrowheads="1"/>
          </p:cNvSpPr>
          <p:nvPr/>
        </p:nvSpPr>
        <p:spPr bwMode="auto">
          <a:xfrm>
            <a:off x="685799" y="3182156"/>
            <a:ext cx="7772400" cy="341632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endParaRPr lang="en-US" sz="3200" b="1" dirty="0">
              <a:solidFill>
                <a:srgbClr val="000000"/>
              </a:solidFill>
            </a:endParaRPr>
          </a:p>
          <a:p>
            <a:pPr algn="ctr"/>
            <a:r>
              <a:rPr lang="en-US" sz="3200" b="1" dirty="0">
                <a:solidFill>
                  <a:srgbClr val="000000"/>
                </a:solidFill>
              </a:rPr>
              <a:t>language also differentiates neighboring tribal identities, as with the Lakota and </a:t>
            </a:r>
            <a:r>
              <a:rPr lang="en-US" sz="3200" b="1" i="1" dirty="0" err="1">
                <a:solidFill>
                  <a:srgbClr val="000000"/>
                </a:solidFill>
              </a:rPr>
              <a:t>Bde</a:t>
            </a:r>
            <a:r>
              <a:rPr lang="en-US" sz="3200" b="1" i="1" dirty="0">
                <a:solidFill>
                  <a:srgbClr val="000000"/>
                </a:solidFill>
              </a:rPr>
              <a:t>  </a:t>
            </a:r>
            <a:r>
              <a:rPr lang="en-US" sz="3200" b="1" i="1" dirty="0" err="1">
                <a:solidFill>
                  <a:srgbClr val="000000"/>
                </a:solidFill>
              </a:rPr>
              <a:t>Maka</a:t>
            </a:r>
            <a:r>
              <a:rPr lang="en-US" sz="3200" b="1" i="1" dirty="0">
                <a:solidFill>
                  <a:srgbClr val="000000"/>
                </a:solidFill>
              </a:rPr>
              <a:t> Ska </a:t>
            </a:r>
          </a:p>
          <a:p>
            <a:pPr algn="ctr"/>
            <a:r>
              <a:rPr lang="en-US" sz="2800" b="1" dirty="0">
                <a:solidFill>
                  <a:srgbClr val="000000"/>
                </a:solidFill>
              </a:rPr>
              <a:t>(</a:t>
            </a:r>
            <a:r>
              <a:rPr lang="en-US" sz="2800" b="1" dirty="0" err="1">
                <a:solidFill>
                  <a:srgbClr val="000000"/>
                </a:solidFill>
              </a:rPr>
              <a:t>fka</a:t>
            </a:r>
            <a:r>
              <a:rPr lang="en-US" sz="2800" b="1" dirty="0">
                <a:solidFill>
                  <a:srgbClr val="000000"/>
                </a:solidFill>
              </a:rPr>
              <a:t> Lake </a:t>
            </a:r>
            <a:r>
              <a:rPr lang="en-US" sz="2800" b="1" dirty="0" err="1">
                <a:solidFill>
                  <a:srgbClr val="000000"/>
                </a:solidFill>
              </a:rPr>
              <a:t>Calhoon</a:t>
            </a:r>
            <a:r>
              <a:rPr lang="en-US" sz="2800" b="1" dirty="0">
                <a:solidFill>
                  <a:srgbClr val="000000"/>
                </a:solidFill>
              </a:rPr>
              <a:t>) </a:t>
            </a:r>
            <a:r>
              <a:rPr lang="en-US" sz="3200" b="1" dirty="0">
                <a:solidFill>
                  <a:srgbClr val="000000"/>
                </a:solidFill>
              </a:rPr>
              <a:t>. . .</a:t>
            </a:r>
          </a:p>
          <a:p>
            <a:pPr algn="ctr"/>
            <a:endParaRPr lang="en-US" sz="3200" b="1" dirty="0">
              <a:solidFill>
                <a:srgbClr val="000000"/>
              </a:solidFill>
            </a:endParaRPr>
          </a:p>
        </p:txBody>
      </p:sp>
    </p:spTree>
    <p:extLst>
      <p:ext uri="{BB962C8B-B14F-4D97-AF65-F5344CB8AC3E}">
        <p14:creationId xmlns:p14="http://schemas.microsoft.com/office/powerpoint/2010/main" val="1475380069"/>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B9ED2-AA40-43D8-8685-4177FEF4F604}"/>
              </a:ext>
            </a:extLst>
          </p:cNvPr>
          <p:cNvPicPr>
            <a:picLocks noChangeAspect="1"/>
          </p:cNvPicPr>
          <p:nvPr/>
        </p:nvPicPr>
        <p:blipFill>
          <a:blip r:embed="rId2"/>
          <a:stretch>
            <a:fillRect/>
          </a:stretch>
        </p:blipFill>
        <p:spPr>
          <a:xfrm>
            <a:off x="469900" y="104640"/>
            <a:ext cx="8229600" cy="6620685"/>
          </a:xfrm>
          <a:prstGeom prst="rect">
            <a:avLst/>
          </a:prstGeom>
        </p:spPr>
      </p:pic>
      <p:pic>
        <p:nvPicPr>
          <p:cNvPr id="5" name="Picture 4">
            <a:extLst>
              <a:ext uri="{FF2B5EF4-FFF2-40B4-BE49-F238E27FC236}">
                <a16:creationId xmlns:a16="http://schemas.microsoft.com/office/drawing/2014/main" id="{67FB40A2-243E-4B2C-AE81-34A8DA31C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812" y="342900"/>
            <a:ext cx="1323975" cy="228600"/>
          </a:xfrm>
          <a:prstGeom prst="rect">
            <a:avLst/>
          </a:prstGeom>
        </p:spPr>
      </p:pic>
    </p:spTree>
    <p:extLst>
      <p:ext uri="{BB962C8B-B14F-4D97-AF65-F5344CB8AC3E}">
        <p14:creationId xmlns:p14="http://schemas.microsoft.com/office/powerpoint/2010/main" val="107693101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grass, outdoor&#10;&#10;Description automatically generated">
            <a:extLst>
              <a:ext uri="{FF2B5EF4-FFF2-40B4-BE49-F238E27FC236}">
                <a16:creationId xmlns:a16="http://schemas.microsoft.com/office/drawing/2014/main" id="{7E6B24E8-6A57-4186-A375-5EC25B0F4441}"/>
              </a:ext>
            </a:extLst>
          </p:cNvPr>
          <p:cNvPicPr>
            <a:picLocks noChangeAspect="1"/>
          </p:cNvPicPr>
          <p:nvPr/>
        </p:nvPicPr>
        <p:blipFill>
          <a:blip r:embed="rId2"/>
          <a:stretch>
            <a:fillRect/>
          </a:stretch>
        </p:blipFill>
        <p:spPr>
          <a:xfrm>
            <a:off x="488825" y="152400"/>
            <a:ext cx="8229600" cy="7123008"/>
          </a:xfrm>
          <a:prstGeom prst="rect">
            <a:avLst/>
          </a:prstGeom>
        </p:spPr>
      </p:pic>
      <p:pic>
        <p:nvPicPr>
          <p:cNvPr id="6" name="Picture 5">
            <a:extLst>
              <a:ext uri="{FF2B5EF4-FFF2-40B4-BE49-F238E27FC236}">
                <a16:creationId xmlns:a16="http://schemas.microsoft.com/office/drawing/2014/main" id="{D684FA33-CDB2-4662-89DE-3DE54DD73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012" y="939800"/>
            <a:ext cx="1323975" cy="228600"/>
          </a:xfrm>
          <a:prstGeom prst="rect">
            <a:avLst/>
          </a:prstGeom>
        </p:spPr>
      </p:pic>
    </p:spTree>
    <p:extLst>
      <p:ext uri="{BB962C8B-B14F-4D97-AF65-F5344CB8AC3E}">
        <p14:creationId xmlns:p14="http://schemas.microsoft.com/office/powerpoint/2010/main" val="5237186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BADDE1"/>
                </a:solidFill>
              </a:rPr>
              <a:t>local groups </a:t>
            </a:r>
            <a:r>
              <a:rPr lang="en-US" sz="2800" b="1" dirty="0">
                <a:solidFill>
                  <a:srgbClr val="BADDE1"/>
                </a:solidFill>
                <a:latin typeface="Verdana" pitchFamily="34" charset="0"/>
              </a:rPr>
              <a:t>(</a:t>
            </a:r>
            <a:r>
              <a:rPr lang="en-US" sz="2800" b="1" dirty="0" err="1">
                <a:solidFill>
                  <a:srgbClr val="BADDE1"/>
                </a:solidFill>
                <a:latin typeface="Verdana" pitchFamily="34" charset="0"/>
              </a:rPr>
              <a:t>microcultures</a:t>
            </a:r>
            <a:r>
              <a:rPr lang="en-US" sz="2800" b="1" dirty="0">
                <a:solidFill>
                  <a:srgbClr val="BADDE1"/>
                </a:solidFill>
                <a:latin typeface="Verdana" pitchFamily="34" charset="0"/>
              </a:rPr>
              <a:t>)</a:t>
            </a:r>
            <a:r>
              <a:rPr lang="en-US" sz="2800" b="1" dirty="0">
                <a:solidFill>
                  <a:srgbClr val="BADDE1"/>
                </a:solidFill>
              </a:rPr>
              <a:t> </a:t>
            </a:r>
          </a:p>
          <a:p>
            <a:pPr algn="ctr"/>
            <a:r>
              <a:rPr lang="en-US" sz="2800" b="1" dirty="0">
                <a:solidFill>
                  <a:srgbClr val="BADDE1"/>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a:solidFill>
                  <a:srgbClr val="00B0F0"/>
                </a:solidFill>
                <a:latin typeface="Tahoma" pitchFamily="34" charset="0"/>
              </a:rPr>
              <a:t>and these can be combined . . .</a:t>
            </a:r>
            <a:endParaRPr lang="en-US" sz="2800" dirty="0">
              <a:solidFill>
                <a:srgbClr val="00B0F0"/>
              </a:solidFill>
              <a:latin typeface="Tahoma" pitchFamily="34" charset="0"/>
            </a:endParaRPr>
          </a:p>
        </p:txBody>
      </p:sp>
    </p:spTree>
    <p:extLst>
      <p:ext uri="{BB962C8B-B14F-4D97-AF65-F5344CB8AC3E}">
        <p14:creationId xmlns:p14="http://schemas.microsoft.com/office/powerpoint/2010/main" val="3050728084"/>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93356"/>
            <a:ext cx="7772400" cy="193899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sometimes their language defines their annual </a:t>
            </a:r>
            <a:r>
              <a:rPr lang="en-US" sz="2400" dirty="0">
                <a:solidFill>
                  <a:srgbClr val="000000"/>
                </a:solidFill>
              </a:rPr>
              <a:t>(seasonal) </a:t>
            </a:r>
            <a:r>
              <a:rPr lang="en-US" sz="3200" b="1" dirty="0">
                <a:solidFill>
                  <a:srgbClr val="000000"/>
                </a:solidFill>
              </a:rPr>
              <a:t>cycles </a:t>
            </a:r>
          </a:p>
          <a:p>
            <a:pPr algn="ctr"/>
            <a:r>
              <a:rPr lang="en-US" sz="3200" b="1" dirty="0">
                <a:solidFill>
                  <a:srgbClr val="000000"/>
                </a:solidFill>
              </a:rPr>
              <a:t>and ritual calendars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503056465"/>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algn="ctr"/>
            <a:r>
              <a:rPr lang="en-US" sz="1200" i="1" dirty="0">
                <a:solidFill>
                  <a:srgbClr val="000000"/>
                </a:solidFill>
                <a:hlinkClick r:id="rId4"/>
              </a:rPr>
              <a:t>www.ojibwe.org/home/pdf/Ojibwe_Beginner_Dictionary.pdf</a:t>
            </a:r>
            <a:endParaRPr lang="en-US" sz="1200" dirty="0">
              <a:solidFill>
                <a:srgbClr val="FFFFFF"/>
              </a:solidFill>
              <a:latin typeface="Arial" charset="0"/>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81360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pPr>
            <a:endParaRPr kumimoji="1" lang="en-US" sz="6600" i="1" kern="0">
              <a:solidFill>
                <a:srgbClr val="FF0000"/>
              </a:solidFill>
            </a:endParaRPr>
          </a:p>
        </p:txBody>
      </p:sp>
    </p:spTree>
    <p:extLst>
      <p:ext uri="{BB962C8B-B14F-4D97-AF65-F5344CB8AC3E}">
        <p14:creationId xmlns:p14="http://schemas.microsoft.com/office/powerpoint/2010/main" val="1642039216"/>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82158" y="1146606"/>
            <a:ext cx="7772400" cy="4857750"/>
          </a:xfrm>
          <a:prstGeom prst="rect">
            <a:avLst/>
          </a:prstGeom>
          <a:noFill/>
          <a:ln w="9525">
            <a:noFill/>
            <a:miter lim="800000"/>
            <a:headEnd/>
            <a:tailEnd/>
          </a:ln>
        </p:spPr>
      </p:pic>
      <p:sp>
        <p:nvSpPr>
          <p:cNvPr id="14" name="Text Box 10"/>
          <p:cNvSpPr txBox="1">
            <a:spLocks noChangeArrowheads="1"/>
          </p:cNvSpPr>
          <p:nvPr/>
        </p:nvSpPr>
        <p:spPr bwMode="auto">
          <a:xfrm>
            <a:off x="2160808" y="6327956"/>
            <a:ext cx="4794454" cy="276999"/>
          </a:xfrm>
          <a:prstGeom prst="rect">
            <a:avLst/>
          </a:prstGeom>
          <a:noFill/>
          <a:ln w="9525">
            <a:noFill/>
            <a:miter lim="800000"/>
            <a:headEnd/>
            <a:tailEnd/>
          </a:ln>
        </p:spPr>
        <p:txBody>
          <a:bodyPr wrap="none">
            <a:spAutoFit/>
          </a:bodyPr>
          <a:lstStyle/>
          <a:p>
            <a:r>
              <a:rPr lang="en-US" sz="1200" dirty="0">
                <a:solidFill>
                  <a:srgbClr val="000000"/>
                </a:solidFill>
                <a:hlinkClick r:id="rId4"/>
              </a:rPr>
              <a:t>http://www.d.umn.edu/cla/faculty/troufs/anthfood/afwildrice.html#title</a:t>
            </a:r>
            <a:endParaRPr lang="en-US" sz="1200" dirty="0">
              <a:solidFill>
                <a:srgbClr val="000000"/>
              </a:solidFill>
            </a:endParaRPr>
          </a:p>
        </p:txBody>
      </p:sp>
    </p:spTree>
    <p:extLst>
      <p:ext uri="{BB962C8B-B14F-4D97-AF65-F5344CB8AC3E}">
        <p14:creationId xmlns:p14="http://schemas.microsoft.com/office/powerpoint/2010/main" val="50011157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2286000" y="5892523"/>
            <a:ext cx="4572000" cy="369332"/>
          </a:xfrm>
          <a:prstGeom prst="rect">
            <a:avLst/>
          </a:prstGeom>
        </p:spPr>
        <p:txBody>
          <a:bodyPr>
            <a:spAutoFit/>
          </a:bodyPr>
          <a:lstStyle/>
          <a:p>
            <a:pPr algn="ctr"/>
            <a:r>
              <a:rPr lang="en-US" dirty="0">
                <a:solidFill>
                  <a:srgbClr val="FFFFFF"/>
                </a:solidFill>
              </a:rPr>
              <a:t>Paul Buffalo Meditating Wild Rice Beds</a:t>
            </a:r>
          </a:p>
        </p:txBody>
      </p:sp>
      <p:pic>
        <p:nvPicPr>
          <p:cNvPr id="4098" name="Picture 2"/>
          <p:cNvPicPr>
            <a:picLocks noChangeAspect="1" noChangeArrowheads="1"/>
          </p:cNvPicPr>
          <p:nvPr/>
        </p:nvPicPr>
        <p:blipFill>
          <a:blip r:embed="rId3" cstate="print"/>
          <a:srcRect/>
          <a:stretch>
            <a:fillRect/>
          </a:stretch>
        </p:blipFill>
        <p:spPr bwMode="auto">
          <a:xfrm>
            <a:off x="899884" y="845974"/>
            <a:ext cx="7315200" cy="4864608"/>
          </a:xfrm>
          <a:prstGeom prst="rect">
            <a:avLst/>
          </a:prstGeom>
          <a:noFill/>
          <a:ln w="9525">
            <a:noFill/>
            <a:miter lim="800000"/>
            <a:headEnd/>
            <a:tailEnd/>
          </a:ln>
          <a:effectLst/>
        </p:spPr>
      </p:pic>
    </p:spTree>
    <p:extLst>
      <p:ext uri="{BB962C8B-B14F-4D97-AF65-F5344CB8AC3E}">
        <p14:creationId xmlns:p14="http://schemas.microsoft.com/office/powerpoint/2010/main" val="3841689327"/>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947976" y="851820"/>
            <a:ext cx="7315200" cy="4646762"/>
          </a:xfrm>
          <a:prstGeom prst="rect">
            <a:avLst/>
          </a:prstGeom>
          <a:noFill/>
          <a:ln w="9525">
            <a:noFill/>
            <a:miter lim="800000"/>
            <a:headEnd/>
            <a:tailEnd/>
          </a:ln>
          <a:effectLst/>
        </p:spPr>
      </p:pic>
      <p:sp>
        <p:nvSpPr>
          <p:cNvPr id="13" name="Rectangle 12"/>
          <p:cNvSpPr/>
          <p:nvPr/>
        </p:nvSpPr>
        <p:spPr>
          <a:xfrm>
            <a:off x="1690926" y="5892699"/>
            <a:ext cx="5769429" cy="646331"/>
          </a:xfrm>
          <a:prstGeom prst="rect">
            <a:avLst/>
          </a:prstGeom>
        </p:spPr>
        <p:txBody>
          <a:bodyPr wrap="square">
            <a:spAutoFit/>
          </a:bodyPr>
          <a:lstStyle/>
          <a:p>
            <a:pPr algn="ctr"/>
            <a:r>
              <a:rPr lang="en-US" dirty="0">
                <a:solidFill>
                  <a:srgbClr val="FFFFFF"/>
                </a:solidFill>
              </a:rPr>
              <a:t>Indians harvesting wild rice near Brainerd, 1905.</a:t>
            </a:r>
          </a:p>
          <a:p>
            <a:pPr algn="ctr"/>
            <a:r>
              <a:rPr lang="en-US" dirty="0">
                <a:solidFill>
                  <a:srgbClr val="FFFFFF"/>
                </a:solidFill>
              </a:rPr>
              <a:t>.</a:t>
            </a:r>
            <a:r>
              <a:rPr lang="en-US" sz="1100" dirty="0">
                <a:solidFill>
                  <a:srgbClr val="FFFFFF"/>
                </a:solidFill>
              </a:rPr>
              <a:t>Minnesota Historical Society</a:t>
            </a:r>
          </a:p>
        </p:txBody>
      </p:sp>
    </p:spTree>
    <p:extLst>
      <p:ext uri="{BB962C8B-B14F-4D97-AF65-F5344CB8AC3E}">
        <p14:creationId xmlns:p14="http://schemas.microsoft.com/office/powerpoint/2010/main" val="408396598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25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52F8-DC49-4803-997C-AD87F6DCBB2D}"/>
              </a:ext>
            </a:extLst>
          </p:cNvPr>
          <p:cNvSpPr>
            <a:spLocks noGrp="1"/>
          </p:cNvSpPr>
          <p:nvPr>
            <p:ph type="title"/>
          </p:nvPr>
        </p:nvSpPr>
        <p:spPr/>
        <p:txBody>
          <a:bodyPr/>
          <a:lstStyle/>
          <a:p>
            <a:endParaRPr lang="en-US" dirty="0"/>
          </a:p>
        </p:txBody>
      </p:sp>
      <p:pic>
        <p:nvPicPr>
          <p:cNvPr id="7" name="Content Placeholder 6" descr="Map&#10;&#10;Description automatically generated with low confidence">
            <a:extLst>
              <a:ext uri="{FF2B5EF4-FFF2-40B4-BE49-F238E27FC236}">
                <a16:creationId xmlns:a16="http://schemas.microsoft.com/office/drawing/2014/main" id="{7C2E0203-AA46-F207-C9B2-72694446A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3" y="844747"/>
            <a:ext cx="9144000" cy="5143500"/>
          </a:xfrm>
        </p:spPr>
      </p:pic>
    </p:spTree>
    <p:extLst>
      <p:ext uri="{BB962C8B-B14F-4D97-AF65-F5344CB8AC3E}">
        <p14:creationId xmlns:p14="http://schemas.microsoft.com/office/powerpoint/2010/main" val="27252689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algn="ctr"/>
            <a:r>
              <a:rPr lang="en-US" sz="1200" i="1" dirty="0">
                <a:solidFill>
                  <a:srgbClr val="000000"/>
                </a:solidFill>
                <a:hlinkClick r:id="rId4"/>
              </a:rPr>
              <a:t>www.ojibwe.org/home/pdf/Ojibwe_Beginner_Dictionary.pdf</a:t>
            </a:r>
            <a:endParaRPr lang="en-US" sz="1200" dirty="0">
              <a:solidFill>
                <a:srgbClr val="FFFFFF"/>
              </a:solidFill>
              <a:latin typeface="Arial" charset="0"/>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044361"/>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defRPr/>
            </a:pPr>
            <a:endParaRPr kumimoji="1" lang="en-US" sz="6600" i="1" kern="0">
              <a:solidFill>
                <a:srgbClr val="FF0000"/>
              </a:solidFill>
            </a:endParaRPr>
          </a:p>
        </p:txBody>
      </p:sp>
    </p:spTree>
    <p:extLst>
      <p:ext uri="{BB962C8B-B14F-4D97-AF65-F5344CB8AC3E}">
        <p14:creationId xmlns:p14="http://schemas.microsoft.com/office/powerpoint/2010/main" val="53199198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3" name="Text Box 2">
            <a:hlinkClick r:id="rId3"/>
          </p:cNvPr>
          <p:cNvSpPr txBox="1">
            <a:spLocks noChangeArrowheads="1"/>
          </p:cNvSpPr>
          <p:nvPr/>
        </p:nvSpPr>
        <p:spPr bwMode="auto">
          <a:xfrm>
            <a:off x="2349529" y="6336795"/>
            <a:ext cx="4410183"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http://www.d.umn.edu/cla/faculty/troufs/Buffalo/PB07.html#title</a:t>
            </a:r>
            <a:endParaRPr lang="en-US" sz="1200" dirty="0">
              <a:solidFill>
                <a:srgbClr val="FFFFFF"/>
              </a:solidFill>
              <a:latin typeface="Arial" charset="0"/>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11349512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943440" y="698740"/>
            <a:ext cx="7315200" cy="4880610"/>
          </a:xfrm>
          <a:prstGeom prst="rect">
            <a:avLst/>
          </a:prstGeom>
          <a:noFill/>
          <a:ln w="9525">
            <a:noFill/>
            <a:miter lim="800000"/>
            <a:headEnd/>
            <a:tailEnd/>
          </a:ln>
          <a:effectLst/>
        </p:spPr>
      </p:pic>
      <p:sp>
        <p:nvSpPr>
          <p:cNvPr id="14" name="Rectangle 13"/>
          <p:cNvSpPr/>
          <p:nvPr/>
        </p:nvSpPr>
        <p:spPr>
          <a:xfrm>
            <a:off x="2286000" y="5863671"/>
            <a:ext cx="4572000" cy="538609"/>
          </a:xfrm>
          <a:prstGeom prst="rect">
            <a:avLst/>
          </a:prstGeom>
        </p:spPr>
        <p:txBody>
          <a:bodyPr>
            <a:spAutoFit/>
          </a:bodyPr>
          <a:lstStyle/>
          <a:p>
            <a:pPr algn="ctr"/>
            <a:r>
              <a:rPr lang="en-US" dirty="0">
                <a:solidFill>
                  <a:srgbClr val="FFFFFF"/>
                </a:solidFill>
              </a:rPr>
              <a:t>Day's Place, Frozen Sap, Lake Mille </a:t>
            </a:r>
            <a:r>
              <a:rPr lang="en-US" dirty="0" err="1">
                <a:solidFill>
                  <a:srgbClr val="FFFFFF"/>
                </a:solidFill>
              </a:rPr>
              <a:t>Lacs</a:t>
            </a:r>
            <a:br>
              <a:rPr lang="en-US" dirty="0">
                <a:solidFill>
                  <a:srgbClr val="FFFFFF"/>
                </a:solidFill>
              </a:rPr>
            </a:br>
            <a:r>
              <a:rPr lang="en-US" sz="1100" dirty="0">
                <a:solidFill>
                  <a:srgbClr val="FFFFFF"/>
                </a:solidFill>
              </a:rPr>
              <a:t>Minnesota Historical Society</a:t>
            </a:r>
          </a:p>
        </p:txBody>
      </p:sp>
    </p:spTree>
    <p:extLst>
      <p:ext uri="{BB962C8B-B14F-4D97-AF65-F5344CB8AC3E}">
        <p14:creationId xmlns:p14="http://schemas.microsoft.com/office/powerpoint/2010/main" val="1651888900"/>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4" name="Rectangle 13"/>
          <p:cNvSpPr/>
          <p:nvPr/>
        </p:nvSpPr>
        <p:spPr>
          <a:xfrm>
            <a:off x="1690926" y="5863671"/>
            <a:ext cx="5769429" cy="646331"/>
          </a:xfrm>
          <a:prstGeom prst="rect">
            <a:avLst/>
          </a:prstGeom>
        </p:spPr>
        <p:txBody>
          <a:bodyPr wrap="square">
            <a:spAutoFit/>
          </a:bodyPr>
          <a:lstStyle/>
          <a:p>
            <a:pPr algn="ctr"/>
            <a:r>
              <a:rPr lang="en-US" dirty="0">
                <a:solidFill>
                  <a:srgbClr val="FFFFFF"/>
                </a:solidFill>
              </a:rPr>
              <a:t>Mrs. Day Granulating Maple Sugar, Lake Mille </a:t>
            </a:r>
            <a:r>
              <a:rPr lang="en-US" dirty="0" err="1">
                <a:solidFill>
                  <a:srgbClr val="FFFFFF"/>
                </a:solidFill>
              </a:rPr>
              <a:t>Lacs</a:t>
            </a:r>
            <a:endParaRPr lang="en-US" dirty="0">
              <a:solidFill>
                <a:srgbClr val="FFFFFF"/>
              </a:solidFill>
            </a:endParaRPr>
          </a:p>
          <a:p>
            <a:pPr algn="ctr"/>
            <a:r>
              <a:rPr lang="en-US" dirty="0">
                <a:solidFill>
                  <a:srgbClr val="FFFFFF"/>
                </a:solidFill>
              </a:rPr>
              <a:t>.</a:t>
            </a:r>
            <a:r>
              <a:rPr lang="en-US" sz="1100" dirty="0">
                <a:solidFill>
                  <a:srgbClr val="FFFFFF"/>
                </a:solidFill>
              </a:rPr>
              <a:t>Minnesota Historical Society</a:t>
            </a:r>
          </a:p>
        </p:txBody>
      </p:sp>
      <p:pic>
        <p:nvPicPr>
          <p:cNvPr id="2050" name="Picture 2"/>
          <p:cNvPicPr>
            <a:picLocks noChangeAspect="1" noChangeArrowheads="1"/>
          </p:cNvPicPr>
          <p:nvPr/>
        </p:nvPicPr>
        <p:blipFill>
          <a:blip r:embed="rId3" cstate="print"/>
          <a:srcRect/>
          <a:stretch>
            <a:fillRect/>
          </a:stretch>
        </p:blipFill>
        <p:spPr bwMode="auto">
          <a:xfrm>
            <a:off x="928926" y="974506"/>
            <a:ext cx="7315200" cy="4880610"/>
          </a:xfrm>
          <a:prstGeom prst="rect">
            <a:avLst/>
          </a:prstGeom>
          <a:noFill/>
          <a:ln w="9525">
            <a:noFill/>
            <a:miter lim="800000"/>
            <a:headEnd/>
            <a:tailEnd/>
          </a:ln>
          <a:effectLst/>
        </p:spPr>
      </p:pic>
    </p:spTree>
    <p:extLst>
      <p:ext uri="{BB962C8B-B14F-4D97-AF65-F5344CB8AC3E}">
        <p14:creationId xmlns:p14="http://schemas.microsoft.com/office/powerpoint/2010/main" val="372335672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682158" y="1175634"/>
            <a:ext cx="7772400" cy="4857750"/>
          </a:xfrm>
          <a:prstGeom prst="rect">
            <a:avLst/>
          </a:prstGeom>
          <a:noFill/>
          <a:ln w="9525">
            <a:noFill/>
            <a:miter lim="800000"/>
            <a:headEnd/>
            <a:tailEnd/>
          </a:ln>
        </p:spPr>
      </p:pic>
      <p:sp>
        <p:nvSpPr>
          <p:cNvPr id="13" name="Text Box 2">
            <a:hlinkClick r:id="rId4"/>
          </p:cNvPr>
          <p:cNvSpPr txBox="1">
            <a:spLocks noChangeArrowheads="1"/>
          </p:cNvSpPr>
          <p:nvPr/>
        </p:nvSpPr>
        <p:spPr bwMode="auto">
          <a:xfrm>
            <a:off x="1999640" y="6336795"/>
            <a:ext cx="5109797"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5"/>
              </a:rPr>
              <a:t>http://www.angelfire.com/wa/chippewalanguagebook/index.calender.html</a:t>
            </a:r>
            <a:endParaRPr lang="en-US" sz="1200" dirty="0">
              <a:solidFill>
                <a:srgbClr val="FFFFFF"/>
              </a:solidFill>
              <a:latin typeface="Arial" charset="0"/>
            </a:endParaRPr>
          </a:p>
        </p:txBody>
      </p:sp>
      <p:sp>
        <p:nvSpPr>
          <p:cNvPr id="12" name="Rounded Rectangle 11"/>
          <p:cNvSpPr/>
          <p:nvPr/>
        </p:nvSpPr>
        <p:spPr bwMode="auto">
          <a:xfrm>
            <a:off x="2643540" y="417645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defRPr/>
            </a:pPr>
            <a:endParaRPr kumimoji="1" lang="en-US" sz="6600" i="1" kern="0">
              <a:solidFill>
                <a:srgbClr val="FF0000"/>
              </a:solidFill>
            </a:endParaRPr>
          </a:p>
        </p:txBody>
      </p:sp>
    </p:spTree>
    <p:extLst>
      <p:ext uri="{BB962C8B-B14F-4D97-AF65-F5344CB8AC3E}">
        <p14:creationId xmlns:p14="http://schemas.microsoft.com/office/powerpoint/2010/main" val="373907690"/>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Text Box 2">
            <a:hlinkClick r:id="rId3"/>
          </p:cNvPr>
          <p:cNvSpPr txBox="1">
            <a:spLocks noChangeArrowheads="1"/>
          </p:cNvSpPr>
          <p:nvPr/>
        </p:nvSpPr>
        <p:spPr bwMode="auto">
          <a:xfrm>
            <a:off x="1816673" y="6336795"/>
            <a:ext cx="5475730"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www.duluthnewstribune.com/articles/index.cfm?id=60658&amp;section=homepage</a:t>
            </a:r>
            <a:endParaRPr lang="en-US" sz="1200" dirty="0">
              <a:solidFill>
                <a:srgbClr val="FFFFFF"/>
              </a:solidFill>
              <a:latin typeface="Arial" charset="0"/>
            </a:endParaRPr>
          </a:p>
        </p:txBody>
      </p:sp>
      <p:pic>
        <p:nvPicPr>
          <p:cNvPr id="128003" name="Picture 2"/>
          <p:cNvPicPr>
            <a:picLocks noChangeAspect="1" noChangeArrowheads="1"/>
          </p:cNvPicPr>
          <p:nvPr/>
        </p:nvPicPr>
        <p:blipFill>
          <a:blip r:embed="rId5" cstate="print"/>
          <a:srcRect/>
          <a:stretch>
            <a:fillRect/>
          </a:stretch>
        </p:blipFill>
        <p:spPr bwMode="auto">
          <a:xfrm>
            <a:off x="1838451" y="1785459"/>
            <a:ext cx="5459179" cy="3457881"/>
          </a:xfrm>
          <a:prstGeom prst="rect">
            <a:avLst/>
          </a:prstGeom>
          <a:noFill/>
          <a:ln w="9525">
            <a:noFill/>
            <a:miter lim="800000"/>
            <a:headEnd/>
            <a:tailEnd/>
          </a:ln>
        </p:spPr>
      </p:pic>
      <p:sp>
        <p:nvSpPr>
          <p:cNvPr id="128004" name="Rectangle 4"/>
          <p:cNvSpPr>
            <a:spLocks noChangeArrowheads="1"/>
          </p:cNvSpPr>
          <p:nvPr/>
        </p:nvSpPr>
        <p:spPr bwMode="auto">
          <a:xfrm>
            <a:off x="1295400" y="5331821"/>
            <a:ext cx="6629400" cy="923330"/>
          </a:xfrm>
          <a:prstGeom prst="rect">
            <a:avLst/>
          </a:prstGeom>
          <a:noFill/>
          <a:ln w="9525">
            <a:noFill/>
            <a:miter lim="800000"/>
            <a:headEnd/>
            <a:tailEnd/>
          </a:ln>
        </p:spPr>
        <p:txBody>
          <a:bodyPr>
            <a:spAutoFit/>
          </a:bodyPr>
          <a:lstStyle/>
          <a:p>
            <a:r>
              <a:rPr lang="en-US" dirty="0">
                <a:solidFill>
                  <a:srgbClr val="000000"/>
                </a:solidFill>
                <a:latin typeface="Arial" charset="0"/>
              </a:rPr>
              <a:t>Blueberry Bannock, also known as Indian biscuits, is made with a batter of blueberry juice, maple sugar, flour, baking powder and eggs </a:t>
            </a:r>
            <a:r>
              <a:rPr lang="en-US" sz="1000" dirty="0">
                <a:solidFill>
                  <a:srgbClr val="000000"/>
                </a:solidFill>
                <a:latin typeface="Arial" charset="0"/>
              </a:rPr>
              <a:t>-- DEREK MONTGOMERY/NEWS TRIBUNE</a:t>
            </a:r>
            <a:endParaRPr lang="en-US" dirty="0">
              <a:solidFill>
                <a:srgbClr val="000000"/>
              </a:solidFill>
              <a:latin typeface="Arial" charset="0"/>
            </a:endParaRPr>
          </a:p>
        </p:txBody>
      </p:sp>
    </p:spTree>
    <p:extLst>
      <p:ext uri="{BB962C8B-B14F-4D97-AF65-F5344CB8AC3E}">
        <p14:creationId xmlns:p14="http://schemas.microsoft.com/office/powerpoint/2010/main" val="836808531"/>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and we can see food reflected in historical linguistics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99922592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914382" y="1277232"/>
            <a:ext cx="7315200" cy="4572000"/>
          </a:xfrm>
          <a:prstGeom prst="rect">
            <a:avLst/>
          </a:prstGeom>
          <a:noFill/>
          <a:ln w="9525">
            <a:noFill/>
            <a:miter lim="800000"/>
            <a:headEnd/>
            <a:tailEnd/>
          </a:ln>
          <a:effectLst/>
        </p:spPr>
      </p:pic>
      <p:sp>
        <p:nvSpPr>
          <p:cNvPr id="12"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7114724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46"/>
            <a:ext cx="7772400" cy="95410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modern-day place names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4285928735"/>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4099" name="Picture 3"/>
          <p:cNvPicPr>
            <a:picLocks noChangeAspect="1" noChangeArrowheads="1"/>
          </p:cNvPicPr>
          <p:nvPr/>
        </p:nvPicPr>
        <p:blipFill>
          <a:blip r:embed="rId3" cstate="print"/>
          <a:srcRect/>
          <a:stretch>
            <a:fillRect/>
          </a:stretch>
        </p:blipFill>
        <p:spPr bwMode="auto">
          <a:xfrm>
            <a:off x="696672" y="1076534"/>
            <a:ext cx="7772400" cy="5085644"/>
          </a:xfrm>
          <a:prstGeom prst="rect">
            <a:avLst/>
          </a:prstGeom>
          <a:noFill/>
          <a:ln w="9525">
            <a:noFill/>
            <a:miter lim="800000"/>
            <a:headEnd/>
            <a:tailEnd/>
          </a:ln>
        </p:spPr>
      </p:pic>
      <p:sp>
        <p:nvSpPr>
          <p:cNvPr id="18"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algn="ctr"/>
            <a:r>
              <a:rPr lang="en-US" sz="3200" b="1" dirty="0">
                <a:solidFill>
                  <a:srgbClr val="FFFFFF"/>
                </a:solidFill>
              </a:rPr>
              <a:t>Minnesota</a:t>
            </a:r>
          </a:p>
          <a:p>
            <a:pPr algn="ctr"/>
            <a:r>
              <a:rPr lang="en-US" sz="3200" b="1" dirty="0">
                <a:solidFill>
                  <a:srgbClr val="FFFFFF"/>
                </a:solidFill>
              </a:rPr>
              <a:t>Place Names</a:t>
            </a:r>
          </a:p>
          <a:p>
            <a:pPr algn="ctr"/>
            <a:r>
              <a:rPr lang="en-US" b="1" dirty="0">
                <a:solidFill>
                  <a:srgbClr val="FFFFFF"/>
                </a:solidFill>
              </a:rPr>
              <a:t>include</a:t>
            </a:r>
            <a:endParaRPr lang="en-US" sz="3200" b="1" dirty="0">
              <a:solidFill>
                <a:srgbClr val="FFFFFF"/>
              </a:solidFill>
            </a:endParaRPr>
          </a:p>
          <a:p>
            <a:pPr algn="ctr"/>
            <a:endParaRPr lang="en-US" sz="3200" b="1" dirty="0">
              <a:solidFill>
                <a:srgbClr val="000000"/>
              </a:solidFill>
            </a:endParaRPr>
          </a:p>
          <a:p>
            <a:pPr algn="ctr"/>
            <a:r>
              <a:rPr lang="en-US" sz="2000" b="1" dirty="0">
                <a:solidFill>
                  <a:srgbClr val="FFFFFF"/>
                </a:solidFill>
              </a:rPr>
              <a:t>Mahnomen (“wild  rice”)</a:t>
            </a:r>
          </a:p>
          <a:p>
            <a:pPr algn="ctr"/>
            <a:r>
              <a:rPr lang="en-US" sz="2000" b="1" dirty="0">
                <a:solidFill>
                  <a:srgbClr val="FFFFFF"/>
                </a:solidFill>
              </a:rPr>
              <a:t>Mahnomen County</a:t>
            </a:r>
          </a:p>
          <a:p>
            <a:pPr algn="ctr"/>
            <a:r>
              <a:rPr lang="en-US" sz="2000" b="1" dirty="0" err="1">
                <a:solidFill>
                  <a:srgbClr val="FFFFFF"/>
                </a:solidFill>
              </a:rPr>
              <a:t>Nibish</a:t>
            </a:r>
            <a:r>
              <a:rPr lang="en-US" sz="2000" b="1" dirty="0">
                <a:solidFill>
                  <a:srgbClr val="FFFFFF"/>
                </a:solidFill>
              </a:rPr>
              <a:t> (“tea”)</a:t>
            </a:r>
          </a:p>
          <a:p>
            <a:pPr algn="ctr"/>
            <a:r>
              <a:rPr lang="en-US" sz="2000" b="1" dirty="0">
                <a:solidFill>
                  <a:srgbClr val="FFFFFF"/>
                </a:solidFill>
              </a:rPr>
              <a:t>Menahga (“blueberry”) . . .</a:t>
            </a:r>
            <a:endParaRPr lang="en-US" sz="3200" b="1" dirty="0">
              <a:solidFill>
                <a:srgbClr val="000000"/>
              </a:solidFill>
            </a:endParaRPr>
          </a:p>
          <a:p>
            <a:pPr algn="ctr"/>
            <a:endParaRPr lang="en-US" sz="3200" b="1" dirty="0">
              <a:solidFill>
                <a:srgbClr val="000000"/>
              </a:solidFill>
            </a:endParaRPr>
          </a:p>
        </p:txBody>
      </p:sp>
    </p:spTree>
    <p:extLst>
      <p:ext uri="{BB962C8B-B14F-4D97-AF65-F5344CB8AC3E}">
        <p14:creationId xmlns:p14="http://schemas.microsoft.com/office/powerpoint/2010/main" val="250240389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34</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2026</a:t>
            </a:r>
          </a:p>
        </p:txBody>
      </p:sp>
    </p:spTree>
    <p:extLst>
      <p:ext uri="{BB962C8B-B14F-4D97-AF65-F5344CB8AC3E}">
        <p14:creationId xmlns:p14="http://schemas.microsoft.com/office/powerpoint/2010/main" val="435144413"/>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5122" name="Picture 2"/>
          <p:cNvPicPr>
            <a:picLocks noChangeAspect="1" noChangeArrowheads="1"/>
          </p:cNvPicPr>
          <p:nvPr/>
        </p:nvPicPr>
        <p:blipFill>
          <a:blip r:embed="rId3" cstate="print"/>
          <a:srcRect/>
          <a:stretch>
            <a:fillRect/>
          </a:stretch>
        </p:blipFill>
        <p:spPr bwMode="auto">
          <a:xfrm>
            <a:off x="675131" y="370728"/>
            <a:ext cx="7772400" cy="5793819"/>
          </a:xfrm>
          <a:prstGeom prst="rect">
            <a:avLst/>
          </a:prstGeom>
          <a:noFill/>
          <a:ln w="9525">
            <a:noFill/>
            <a:miter lim="800000"/>
            <a:headEnd/>
            <a:tailEnd/>
          </a:ln>
        </p:spPr>
      </p:pic>
      <p:sp>
        <p:nvSpPr>
          <p:cNvPr id="13"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algn="ctr"/>
            <a:r>
              <a:rPr lang="en-US" sz="3200" b="1" dirty="0">
                <a:solidFill>
                  <a:srgbClr val="FFFFFF"/>
                </a:solidFill>
              </a:rPr>
              <a:t>Wisconsin</a:t>
            </a:r>
          </a:p>
          <a:p>
            <a:pPr algn="ctr"/>
            <a:r>
              <a:rPr lang="en-US" sz="3200" b="1" dirty="0">
                <a:solidFill>
                  <a:srgbClr val="FFFFFF"/>
                </a:solidFill>
              </a:rPr>
              <a:t>Place Names</a:t>
            </a:r>
          </a:p>
          <a:p>
            <a:pPr algn="ctr"/>
            <a:r>
              <a:rPr lang="en-US" b="1" dirty="0">
                <a:solidFill>
                  <a:srgbClr val="FFFFFF"/>
                </a:solidFill>
              </a:rPr>
              <a:t>include</a:t>
            </a:r>
            <a:endParaRPr lang="en-US" sz="3200" b="1" dirty="0">
              <a:solidFill>
                <a:srgbClr val="FFFFFF"/>
              </a:solidFill>
            </a:endParaRPr>
          </a:p>
          <a:p>
            <a:pPr algn="ctr"/>
            <a:endParaRPr lang="en-US" sz="3200" b="1" dirty="0">
              <a:solidFill>
                <a:srgbClr val="000000"/>
              </a:solidFill>
            </a:endParaRPr>
          </a:p>
          <a:p>
            <a:pPr algn="ctr"/>
            <a:r>
              <a:rPr lang="en-US" sz="2000" b="1" dirty="0">
                <a:solidFill>
                  <a:srgbClr val="FFFFFF"/>
                </a:solidFill>
              </a:rPr>
              <a:t>Menominee (“wild  rice”)</a:t>
            </a:r>
          </a:p>
          <a:p>
            <a:pPr algn="ctr"/>
            <a:r>
              <a:rPr lang="en-US" sz="2000" b="1" dirty="0">
                <a:solidFill>
                  <a:srgbClr val="FFFFFF"/>
                </a:solidFill>
              </a:rPr>
              <a:t>Kenosha (</a:t>
            </a:r>
            <a:r>
              <a:rPr lang="en-US" sz="2000" b="1" i="1" dirty="0" err="1">
                <a:solidFill>
                  <a:srgbClr val="FFFFFF"/>
                </a:solidFill>
              </a:rPr>
              <a:t>ginoozhe</a:t>
            </a:r>
            <a:r>
              <a:rPr lang="en-US" sz="2000" b="1" dirty="0">
                <a:solidFill>
                  <a:srgbClr val="FFFFFF"/>
                </a:solidFill>
              </a:rPr>
              <a:t> “pike”)</a:t>
            </a:r>
          </a:p>
          <a:p>
            <a:pPr algn="ctr"/>
            <a:r>
              <a:rPr lang="en-US" sz="2000" b="1" dirty="0">
                <a:solidFill>
                  <a:srgbClr val="FFFFFF"/>
                </a:solidFill>
              </a:rPr>
              <a:t>Kewaunee (“prairie hen / wild duck”) . . .</a:t>
            </a:r>
          </a:p>
          <a:p>
            <a:pPr algn="ctr"/>
            <a:endParaRPr lang="en-US" sz="3200" b="1" dirty="0">
              <a:solidFill>
                <a:srgbClr val="000000"/>
              </a:solidFill>
            </a:endParaRPr>
          </a:p>
          <a:p>
            <a:pPr algn="ctr"/>
            <a:endParaRPr lang="en-US" sz="3200" b="1" dirty="0">
              <a:solidFill>
                <a:srgbClr val="000000"/>
              </a:solidFill>
            </a:endParaRPr>
          </a:p>
        </p:txBody>
      </p:sp>
    </p:spTree>
    <p:extLst>
      <p:ext uri="{BB962C8B-B14F-4D97-AF65-F5344CB8AC3E}">
        <p14:creationId xmlns:p14="http://schemas.microsoft.com/office/powerpoint/2010/main" val="355224168"/>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dirty="0">
              <a:solidFill>
                <a:srgbClr val="000000"/>
              </a:solidFill>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 name="Picture 2"/>
          <p:cNvPicPr>
            <a:picLocks noChangeAspect="1" noChangeArrowheads="1"/>
          </p:cNvPicPr>
          <p:nvPr/>
        </p:nvPicPr>
        <p:blipFill>
          <a:blip r:embed="rId3" cstate="print"/>
          <a:srcRect/>
          <a:stretch>
            <a:fillRect/>
          </a:stretch>
        </p:blipFill>
        <p:spPr bwMode="auto">
          <a:xfrm>
            <a:off x="682158" y="1161120"/>
            <a:ext cx="7772400" cy="4857750"/>
          </a:xfrm>
          <a:prstGeom prst="rect">
            <a:avLst/>
          </a:prstGeom>
          <a:noFill/>
          <a:ln w="9525">
            <a:noFill/>
            <a:miter lim="800000"/>
            <a:headEnd/>
            <a:tailEnd/>
          </a:ln>
        </p:spPr>
      </p:pic>
      <p:sp>
        <p:nvSpPr>
          <p:cNvPr id="12" name="Text Box 10"/>
          <p:cNvSpPr txBox="1">
            <a:spLocks noChangeArrowheads="1"/>
          </p:cNvSpPr>
          <p:nvPr/>
        </p:nvSpPr>
        <p:spPr bwMode="auto">
          <a:xfrm>
            <a:off x="3162274" y="6327956"/>
            <a:ext cx="2818400" cy="276999"/>
          </a:xfrm>
          <a:prstGeom prst="rect">
            <a:avLst/>
          </a:prstGeom>
          <a:noFill/>
          <a:ln w="9525">
            <a:noFill/>
            <a:miter lim="800000"/>
            <a:headEnd/>
            <a:tailEnd/>
          </a:ln>
        </p:spPr>
        <p:txBody>
          <a:bodyPr wrap="none">
            <a:spAutoFit/>
          </a:bodyPr>
          <a:lstStyle/>
          <a:p>
            <a:r>
              <a:rPr lang="en-US" sz="1200" dirty="0">
                <a:solidFill>
                  <a:srgbClr val="000000"/>
                </a:solidFill>
                <a:hlinkClick r:id="rId4"/>
              </a:rPr>
              <a:t>http://en.wikipedia.org/wiki/Menominee</a:t>
            </a:r>
            <a:endParaRPr lang="en-US" sz="1200" dirty="0">
              <a:solidFill>
                <a:srgbClr val="000000"/>
              </a:solidFill>
            </a:endParaRPr>
          </a:p>
        </p:txBody>
      </p:sp>
      <p:sp>
        <p:nvSpPr>
          <p:cNvPr id="14" name="Rounded Rectangle 13"/>
          <p:cNvSpPr/>
          <p:nvPr/>
        </p:nvSpPr>
        <p:spPr bwMode="auto">
          <a:xfrm>
            <a:off x="2324154" y="3842646"/>
            <a:ext cx="3234818" cy="903526"/>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auto" hangingPunct="0">
              <a:spcBef>
                <a:spcPts val="0"/>
              </a:spcBef>
              <a:spcAft>
                <a:spcPts val="0"/>
              </a:spcAft>
              <a:defRPr/>
            </a:pPr>
            <a:endParaRPr kumimoji="1" lang="en-US" sz="6600" i="1" kern="0">
              <a:solidFill>
                <a:srgbClr val="FF0000"/>
              </a:solidFill>
            </a:endParaRPr>
          </a:p>
        </p:txBody>
      </p:sp>
    </p:spTree>
    <p:extLst>
      <p:ext uri="{BB962C8B-B14F-4D97-AF65-F5344CB8AC3E}">
        <p14:creationId xmlns:p14="http://schemas.microsoft.com/office/powerpoint/2010/main" val="2356805167"/>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BADDE1"/>
                </a:solidFill>
              </a:rPr>
              <a:t>food</a:t>
            </a:r>
            <a:br>
              <a:rPr lang="en-US" sz="2800" b="1" dirty="0">
                <a:solidFill>
                  <a:srgbClr val="BADDE1"/>
                </a:solidFill>
              </a:rPr>
            </a:br>
            <a:r>
              <a:rPr lang="en-US" sz="2800" b="1" dirty="0">
                <a:solidFill>
                  <a:srgbClr val="BADDE1"/>
                </a:solidFill>
              </a:rPr>
              <a:t>clothing</a:t>
            </a:r>
          </a:p>
          <a:p>
            <a:pPr algn="ctr"/>
            <a:r>
              <a:rPr lang="en-US" sz="2800" b="1" dirty="0">
                <a:solidFill>
                  <a:srgbClr val="BADDE1"/>
                </a:solidFill>
              </a:rPr>
              <a:t>religion</a:t>
            </a:r>
          </a:p>
          <a:p>
            <a:pPr algn="ctr"/>
            <a:r>
              <a:rPr lang="en-US" sz="2800" b="1" dirty="0">
                <a:solidFill>
                  <a:srgbClr val="BADDE1"/>
                </a:solidFill>
              </a:rPr>
              <a:t>ritual</a:t>
            </a:r>
          </a:p>
          <a:p>
            <a:pPr algn="ctr"/>
            <a:r>
              <a:rPr lang="en-US" sz="2800" b="1" dirty="0">
                <a:solidFill>
                  <a:srgbClr val="BADDE1"/>
                </a:solidFill>
              </a:rPr>
              <a:t>music, dance, and other arts</a:t>
            </a:r>
          </a:p>
          <a:p>
            <a:pPr algn="ctr"/>
            <a:r>
              <a:rPr lang="en-US" sz="2800" b="1" dirty="0">
                <a:solidFill>
                  <a:srgbClr val="BADDE1"/>
                </a:solidFill>
              </a:rPr>
              <a:t>language</a:t>
            </a:r>
          </a:p>
          <a:p>
            <a:pPr algn="ctr"/>
            <a:r>
              <a:rPr lang="en-US" sz="4400" b="1" dirty="0">
                <a:solidFill>
                  <a:srgbClr val="000000"/>
                </a:solidFill>
              </a:rPr>
              <a:t>cultural symbols . . .</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540105959"/>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3"/>
              </a:rPr>
              <a:t>www.duluthnewstribune.com/articles/index.cfm?id=64520&amp;section=None</a:t>
            </a:r>
            <a:endParaRPr kumimoji="1" lang="en-US" sz="1200" dirty="0">
              <a:solidFill>
                <a:srgbClr val="FFFFFF"/>
              </a:solidFill>
              <a:latin typeface="Arial"/>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algn="just" eaLnBrk="0" hangingPunct="0">
              <a:defRPr/>
            </a:pPr>
            <a:r>
              <a:rPr kumimoji="1" lang="en-US" sz="1600" dirty="0">
                <a:solidFill>
                  <a:srgbClr val="FFFFFF"/>
                </a:solidFill>
                <a:latin typeface="Arial"/>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algn="just" eaLnBrk="0" hangingPunct="0">
              <a:defRPr/>
            </a:pPr>
            <a:endParaRPr kumimoji="1" lang="en-US" sz="800" dirty="0">
              <a:solidFill>
                <a:srgbClr val="FFFFFF"/>
              </a:solidFill>
              <a:latin typeface="Arial"/>
            </a:endParaRPr>
          </a:p>
          <a:p>
            <a:pPr algn="ctr" eaLnBrk="0" hangingPunct="0">
              <a:defRPr/>
            </a:pPr>
            <a:r>
              <a:rPr kumimoji="1" lang="en-US" sz="1200" dirty="0">
                <a:solidFill>
                  <a:srgbClr val="FFFFFF"/>
                </a:solidFill>
                <a:latin typeface="Times New Roman" pitchFamily="18" charset="0"/>
              </a:rPr>
              <a:t>CLINT AUSTIN / NEWS TRIBUNE Wednesday, 16 April 2008</a:t>
            </a:r>
          </a:p>
        </p:txBody>
      </p:sp>
    </p:spTree>
    <p:extLst>
      <p:ext uri="{BB962C8B-B14F-4D97-AF65-F5344CB8AC3E}">
        <p14:creationId xmlns:p14="http://schemas.microsoft.com/office/powerpoint/2010/main" val="2607396746"/>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Chippewa medicine man singer with ceremonial turtle clan drum.</a:t>
            </a:r>
            <a:br>
              <a:rPr kumimoji="1" lang="en-US" dirty="0">
                <a:solidFill>
                  <a:srgbClr val="FFFFFF"/>
                </a:solidFill>
                <a:latin typeface="Arial" charset="0"/>
              </a:rPr>
            </a:br>
            <a:r>
              <a:rPr kumimoji="1" lang="en-US" dirty="0">
                <a:solidFill>
                  <a:srgbClr val="FFFFFF"/>
                </a:solidFill>
                <a:latin typeface="Arial" charset="0"/>
              </a:rPr>
              <a:t>Photograph Collection </a:t>
            </a:r>
            <a:r>
              <a:rPr kumimoji="1" lang="en-US" i="1" dirty="0">
                <a:solidFill>
                  <a:srgbClr val="FFFFFF"/>
                </a:solidFill>
                <a:latin typeface="Arial" charset="0"/>
              </a:rPr>
              <a:t>ca</a:t>
            </a:r>
            <a:r>
              <a:rPr kumimoji="1" lang="en-US" dirty="0">
                <a:solidFill>
                  <a:srgbClr val="FFFFFF"/>
                </a:solidFill>
                <a:latin typeface="Arial" charset="0"/>
              </a:rPr>
              <a:t>. 1900</a:t>
            </a:r>
          </a:p>
          <a:p>
            <a:pPr algn="ctr" eaLnBrk="0" hangingPunct="0"/>
            <a:r>
              <a:rPr kumimoji="1" lang="en-US" sz="1200" dirty="0">
                <a:solidFill>
                  <a:srgbClr val="FFFFFF"/>
                </a:solidFill>
                <a:latin typeface="Arial" charset="0"/>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84605018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r>
              <a:rPr kumimoji="1" lang="en-US" sz="2800" b="1" i="1" dirty="0">
                <a:solidFill>
                  <a:srgbClr val="FF0000"/>
                </a:solidFill>
                <a:latin typeface="Arial" charset="0"/>
              </a:rPr>
              <a:t>ca</a:t>
            </a:r>
            <a:r>
              <a:rPr kumimoji="1" lang="en-US" sz="2800" b="1" dirty="0">
                <a:solidFill>
                  <a:srgbClr val="FF0000"/>
                </a:solidFill>
                <a:latin typeface="Arial" charset="0"/>
              </a:rPr>
              <a:t>. 1900</a:t>
            </a:r>
            <a:endParaRPr lang="en-US" sz="2800" b="1" dirty="0">
              <a:solidFill>
                <a:srgbClr val="FF0000"/>
              </a:solidFill>
            </a:endParaRPr>
          </a:p>
        </p:txBody>
      </p:sp>
      <p:sp>
        <p:nvSpPr>
          <p:cNvPr id="7" name="Rectangle 6"/>
          <p:cNvSpPr/>
          <p:nvPr/>
        </p:nvSpPr>
        <p:spPr>
          <a:xfrm>
            <a:off x="5191093" y="4751044"/>
            <a:ext cx="986167" cy="523220"/>
          </a:xfrm>
          <a:prstGeom prst="rect">
            <a:avLst/>
          </a:prstGeom>
        </p:spPr>
        <p:txBody>
          <a:bodyPr wrap="none">
            <a:spAutoFit/>
          </a:bodyPr>
          <a:lstStyle/>
          <a:p>
            <a:r>
              <a:rPr kumimoji="1" lang="en-US" sz="2800" b="1" dirty="0">
                <a:solidFill>
                  <a:srgbClr val="FF0000"/>
                </a:solidFill>
                <a:latin typeface="Arial" charset="0"/>
              </a:rPr>
              <a:t>2008</a:t>
            </a:r>
            <a:endParaRPr lang="en-US" sz="2800" b="1" dirty="0">
              <a:solidFill>
                <a:srgbClr val="FF0000"/>
              </a:solidFill>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5"/>
              </a:rPr>
              <a:t>www.duluthnewstribune.com/articles/index.cfm?id=64520&amp;section=None</a:t>
            </a:r>
            <a:endParaRPr kumimoji="1" lang="en-US" sz="1200" dirty="0">
              <a:solidFill>
                <a:srgbClr val="FFFFFF"/>
              </a:solidFill>
              <a:latin typeface="Arial"/>
            </a:endParaRPr>
          </a:p>
        </p:txBody>
      </p:sp>
    </p:spTree>
    <p:extLst>
      <p:ext uri="{BB962C8B-B14F-4D97-AF65-F5344CB8AC3E}">
        <p14:creationId xmlns:p14="http://schemas.microsoft.com/office/powerpoint/2010/main" val="1874058099"/>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r>
              <a:rPr kumimoji="1" lang="en-US" sz="2800" b="1" i="1" dirty="0">
                <a:latin typeface="Arial" charset="0"/>
              </a:rPr>
              <a:t>ca</a:t>
            </a:r>
            <a:r>
              <a:rPr kumimoji="1" lang="en-US" sz="2800" b="1" dirty="0">
                <a:latin typeface="Arial" charset="0"/>
              </a:rPr>
              <a:t>. 1900</a:t>
            </a:r>
            <a:endParaRPr lang="en-US" sz="2800" b="1" dirty="0"/>
          </a:p>
        </p:txBody>
      </p:sp>
      <p:sp>
        <p:nvSpPr>
          <p:cNvPr id="7" name="Rectangle 6"/>
          <p:cNvSpPr/>
          <p:nvPr/>
        </p:nvSpPr>
        <p:spPr>
          <a:xfrm>
            <a:off x="5191093" y="4751044"/>
            <a:ext cx="986167" cy="523220"/>
          </a:xfrm>
          <a:prstGeom prst="rect">
            <a:avLst/>
          </a:prstGeom>
        </p:spPr>
        <p:txBody>
          <a:bodyPr wrap="none">
            <a:spAutoFit/>
          </a:bodyPr>
          <a:lstStyle/>
          <a:p>
            <a:r>
              <a:rPr kumimoji="1" lang="en-US" sz="2800" b="1" dirty="0">
                <a:latin typeface="Arial" charset="0"/>
              </a:rPr>
              <a:t>2008</a:t>
            </a:r>
            <a:endParaRPr lang="en-US" sz="2800" b="1" dirty="0"/>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5"/>
              </a:rPr>
              <a:t>www.duluthnewstribune.com/articles/index.cfm?id=64520&amp;section=None</a:t>
            </a:r>
            <a:endParaRPr kumimoji="1" lang="en-US" sz="1200" dirty="0">
              <a:solidFill>
                <a:srgbClr val="FFFFFF"/>
              </a:solidFill>
              <a:latin typeface="Arial"/>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788976802"/>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r>
              <a:rPr kumimoji="1" lang="en-US" sz="2800" b="1" i="1" dirty="0">
                <a:solidFill>
                  <a:srgbClr val="FF0000"/>
                </a:solidFill>
                <a:latin typeface="Arial" charset="0"/>
              </a:rPr>
              <a:t>ca</a:t>
            </a:r>
            <a:r>
              <a:rPr kumimoji="1" lang="en-US" sz="2800" b="1" dirty="0">
                <a:solidFill>
                  <a:srgbClr val="FF0000"/>
                </a:solidFill>
                <a:latin typeface="Arial" charset="0"/>
              </a:rPr>
              <a:t>. 1900</a:t>
            </a:r>
            <a:endParaRPr lang="en-US" sz="2800" b="1" dirty="0">
              <a:solidFill>
                <a:srgbClr val="FF0000"/>
              </a:solidFill>
            </a:endParaRPr>
          </a:p>
        </p:txBody>
      </p:sp>
      <p:sp>
        <p:nvSpPr>
          <p:cNvPr id="7" name="Rectangle 6"/>
          <p:cNvSpPr/>
          <p:nvPr/>
        </p:nvSpPr>
        <p:spPr>
          <a:xfrm>
            <a:off x="5191093" y="4751044"/>
            <a:ext cx="986167" cy="523220"/>
          </a:xfrm>
          <a:prstGeom prst="rect">
            <a:avLst/>
          </a:prstGeom>
        </p:spPr>
        <p:txBody>
          <a:bodyPr wrap="none">
            <a:spAutoFit/>
          </a:bodyPr>
          <a:lstStyle/>
          <a:p>
            <a:r>
              <a:rPr kumimoji="1" lang="en-US" sz="2800" b="1" dirty="0">
                <a:solidFill>
                  <a:srgbClr val="FF0000"/>
                </a:solidFill>
                <a:latin typeface="Arial" charset="0"/>
              </a:rPr>
              <a:t>2008</a:t>
            </a:r>
            <a:endParaRPr lang="en-US" sz="2800" b="1" dirty="0">
              <a:solidFill>
                <a:srgbClr val="FF0000"/>
              </a:solidFill>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eaLnBrk="0" hangingPunct="0">
              <a:defRPr/>
            </a:pPr>
            <a:r>
              <a:rPr kumimoji="1" lang="en-US" sz="1200" dirty="0">
                <a:solidFill>
                  <a:srgbClr val="FFFFFF"/>
                </a:solidFill>
                <a:latin typeface="Arial"/>
                <a:hlinkClick r:id="rId5"/>
              </a:rPr>
              <a:t>www.duluthnewstribune.com/articles/index.cfm?id=64520&amp;section=None</a:t>
            </a:r>
            <a:endParaRPr kumimoji="1" lang="en-US" sz="1200" dirty="0">
              <a:solidFill>
                <a:srgbClr val="FFFFFF"/>
              </a:solidFill>
              <a:latin typeface="Arial"/>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55804828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3" name="AutoShape 3"/>
          <p:cNvSpPr>
            <a:spLocks noChangeArrowheads="1"/>
          </p:cNvSpPr>
          <p:nvPr/>
        </p:nvSpPr>
        <p:spPr bwMode="auto">
          <a:xfrm>
            <a:off x="2533653" y="3943414"/>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latin typeface="Arial" charset="0"/>
            </a:endParaRPr>
          </a:p>
        </p:txBody>
      </p:sp>
      <p:sp>
        <p:nvSpPr>
          <p:cNvPr id="215044" name="AutoShape 4"/>
          <p:cNvSpPr>
            <a:spLocks noChangeArrowheads="1"/>
          </p:cNvSpPr>
          <p:nvPr/>
        </p:nvSpPr>
        <p:spPr bwMode="auto">
          <a:xfrm flipV="1">
            <a:off x="1847852" y="4867339"/>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latin typeface="Arial" charset="0"/>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latin typeface="Arial" charset="0"/>
            </a:endParaRPr>
          </a:p>
        </p:txBody>
      </p:sp>
      <p:sp>
        <p:nvSpPr>
          <p:cNvPr id="215046" name="AutoShape 6"/>
          <p:cNvSpPr>
            <a:spLocks noChangeArrowheads="1"/>
          </p:cNvSpPr>
          <p:nvPr/>
        </p:nvSpPr>
        <p:spPr bwMode="auto">
          <a:xfrm>
            <a:off x="2495550"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7" name="AutoShape 7"/>
          <p:cNvSpPr>
            <a:spLocks noChangeArrowheads="1"/>
          </p:cNvSpPr>
          <p:nvPr/>
        </p:nvSpPr>
        <p:spPr bwMode="auto">
          <a:xfrm>
            <a:off x="3181350" y="501009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8" name="AutoShape 8"/>
          <p:cNvSpPr>
            <a:spLocks noChangeArrowheads="1"/>
          </p:cNvSpPr>
          <p:nvPr/>
        </p:nvSpPr>
        <p:spPr bwMode="auto">
          <a:xfrm>
            <a:off x="3238501" y="52958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49" name="AutoShape 9"/>
          <p:cNvSpPr>
            <a:spLocks noChangeArrowheads="1"/>
          </p:cNvSpPr>
          <p:nvPr/>
        </p:nvSpPr>
        <p:spPr bwMode="auto">
          <a:xfrm>
            <a:off x="2724150" y="5333945"/>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latin typeface="Arial" charset="0"/>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algn="ctr"/>
            <a:r>
              <a:rPr lang="en-US" sz="800" i="1" dirty="0">
                <a:solidFill>
                  <a:srgbClr val="000000"/>
                </a:solidFill>
                <a:latin typeface="Arial" charset="0"/>
                <a:hlinkClick r:id="rId3"/>
              </a:rPr>
              <a:t>://www.blackbearcasinoresort.com/</a:t>
            </a:r>
            <a:endParaRPr lang="en-US" sz="800" i="1" dirty="0">
              <a:solidFill>
                <a:srgbClr val="000000"/>
              </a:solidFill>
              <a:latin typeface="Arial" charset="0"/>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807"/>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21" y="5544456"/>
            <a:ext cx="611065" cy="215444"/>
          </a:xfrm>
          <a:prstGeom prst="rect">
            <a:avLst/>
          </a:prstGeom>
          <a:noFill/>
          <a:ln w="9525">
            <a:noFill/>
            <a:miter lim="800000"/>
            <a:headEnd/>
            <a:tailEnd/>
          </a:ln>
        </p:spPr>
        <p:txBody>
          <a:bodyPr wrap="none">
            <a:spAutoFit/>
          </a:bodyPr>
          <a:lstStyle/>
          <a:p>
            <a:pPr eaLnBrk="0" hangingPunct="0"/>
            <a:r>
              <a:rPr kumimoji="1" lang="en-US" sz="800" dirty="0">
                <a:solidFill>
                  <a:srgbClr val="000000"/>
                </a:solidFill>
                <a:latin typeface="Times New Roman" pitchFamily="18" charset="0"/>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80"/>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you can see signs of this in tourism . . . </a:t>
            </a:r>
          </a:p>
        </p:txBody>
      </p:sp>
    </p:spTree>
    <p:extLst>
      <p:ext uri="{BB962C8B-B14F-4D97-AF65-F5344CB8AC3E}">
        <p14:creationId xmlns:p14="http://schemas.microsoft.com/office/powerpoint/2010/main" val="401821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3"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4"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6" y="6632708"/>
            <a:ext cx="4225837" cy="215444"/>
          </a:xfrm>
          <a:prstGeom prst="rect">
            <a:avLst/>
          </a:prstGeom>
          <a:noFill/>
          <a:ln w="9525">
            <a:noFill/>
            <a:miter lim="800000"/>
            <a:headEnd/>
            <a:tailEnd/>
          </a:ln>
        </p:spPr>
        <p:txBody>
          <a:bodyPr wrap="none">
            <a:spAutoFit/>
          </a:bodyPr>
          <a:lstStyle/>
          <a:p>
            <a:r>
              <a:rPr lang="en-US" sz="800" dirty="0">
                <a:solidFill>
                  <a:srgbClr val="000000"/>
                </a:solidFill>
                <a:hlinkClick r:id="rId5"/>
              </a:rPr>
              <a:t>http://news.minnesota.publicradio.org/features/2005/02/24_hemphills_fonduluth/?refid=0</a:t>
            </a:r>
            <a:endParaRPr lang="en-US" sz="800" dirty="0">
              <a:solidFill>
                <a:srgbClr val="000000"/>
              </a:solidFill>
            </a:endParaRPr>
          </a:p>
        </p:txBody>
      </p:sp>
      <p:sp>
        <p:nvSpPr>
          <p:cNvPr id="16" name="Rectangle 15"/>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algn="ctr"/>
            <a:r>
              <a:rPr lang="en-US" sz="3200" b="1" dirty="0">
                <a:solidFill>
                  <a:srgbClr val="000000"/>
                </a:solidFill>
                <a:latin typeface="Arial"/>
              </a:rPr>
              <a:t>you can see signs of this in tourism . . . </a:t>
            </a:r>
          </a:p>
        </p:txBody>
      </p:sp>
    </p:spTree>
    <p:extLst>
      <p:ext uri="{BB962C8B-B14F-4D97-AF65-F5344CB8AC3E}">
        <p14:creationId xmlns:p14="http://schemas.microsoft.com/office/powerpoint/2010/main" val="22387426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70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E344D-BD0C-090E-F016-E006EA56CBD5}"/>
              </a:ext>
            </a:extLst>
          </p:cNvPr>
          <p:cNvPicPr>
            <a:picLocks noChangeAspect="1"/>
          </p:cNvPicPr>
          <p:nvPr/>
        </p:nvPicPr>
        <p:blipFill>
          <a:blip r:embed="rId2"/>
          <a:stretch>
            <a:fillRect/>
          </a:stretch>
        </p:blipFill>
        <p:spPr>
          <a:xfrm>
            <a:off x="247650" y="587802"/>
            <a:ext cx="8686800" cy="5669741"/>
          </a:xfrm>
          <a:prstGeom prst="rect">
            <a:avLst/>
          </a:prstGeom>
        </p:spPr>
      </p:pic>
      <p:sp>
        <p:nvSpPr>
          <p:cNvPr id="2" name="Rectangle 5">
            <a:extLst>
              <a:ext uri="{FF2B5EF4-FFF2-40B4-BE49-F238E27FC236}">
                <a16:creationId xmlns:a16="http://schemas.microsoft.com/office/drawing/2014/main" id="{23F5DE79-C737-96EA-5631-A63DCBF17E59}"/>
              </a:ext>
            </a:extLst>
          </p:cNvPr>
          <p:cNvSpPr>
            <a:spLocks noChangeArrowheads="1"/>
          </p:cNvSpPr>
          <p:nvPr/>
        </p:nvSpPr>
        <p:spPr bwMode="auto">
          <a:xfrm>
            <a:off x="444500" y="762000"/>
            <a:ext cx="8229600" cy="1143000"/>
          </a:xfrm>
          <a:prstGeom prst="rect">
            <a:avLst/>
          </a:prstGeom>
          <a:solidFill>
            <a:srgbClr val="E7EEF8"/>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40006"/>
                </a:solidFill>
                <a:effectLst/>
                <a:uLnTx/>
                <a:uFillTx/>
                <a:latin typeface="Arial" charset="0"/>
                <a:ea typeface="+mn-ea"/>
                <a:cs typeface="+mn-cs"/>
              </a:rPr>
              <a:t>A Taste of Greece 2026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34</a:t>
            </a:r>
            <a:r>
              <a:rPr kumimoji="0" lang="en-US" altLang="en-US" sz="3200" b="1" i="0" u="none" strike="noStrike" kern="1200" cap="none" spc="0" normalizeH="0" baseline="30000" noProof="0" dirty="0">
                <a:ln>
                  <a:noFill/>
                </a:ln>
                <a:solidFill>
                  <a:srgbClr val="040006"/>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 Annual Food Festival 2026</a:t>
            </a:r>
          </a:p>
        </p:txBody>
      </p:sp>
    </p:spTree>
    <p:extLst>
      <p:ext uri="{BB962C8B-B14F-4D97-AF65-F5344CB8AC3E}">
        <p14:creationId xmlns:p14="http://schemas.microsoft.com/office/powerpoint/2010/main" val="582264274"/>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000000"/>
                </a:solidFill>
              </a:rPr>
              <a:t>and, as usual, local groups </a:t>
            </a:r>
            <a:r>
              <a:rPr lang="en-US" sz="2800" b="1" dirty="0">
                <a:solidFill>
                  <a:srgbClr val="FF1B36"/>
                </a:solidFill>
                <a:latin typeface="Verdana" pitchFamily="34" charset="0"/>
              </a:rPr>
              <a:t>(</a:t>
            </a:r>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a:t>
            </a:r>
            <a:r>
              <a:rPr lang="en-US" sz="2800" b="1" dirty="0">
                <a:solidFill>
                  <a:srgbClr val="000000"/>
                </a:solidFill>
              </a:rPr>
              <a:t> </a:t>
            </a:r>
          </a:p>
          <a:p>
            <a:pPr algn="ctr"/>
            <a:r>
              <a:rPr lang="en-US" sz="2800" b="1" dirty="0">
                <a:solidFill>
                  <a:srgbClr val="000000"/>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Tree>
    <p:extLst>
      <p:ext uri="{BB962C8B-B14F-4D97-AF65-F5344CB8AC3E}">
        <p14:creationId xmlns:p14="http://schemas.microsoft.com/office/powerpoint/2010/main" val="2968911134"/>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algn="ctr"/>
            <a:r>
              <a:rPr lang="en-US" sz="2800" b="1" dirty="0">
                <a:solidFill>
                  <a:srgbClr val="BADDE1"/>
                </a:solidFill>
              </a:rPr>
              <a:t>local groups </a:t>
            </a:r>
            <a:r>
              <a:rPr lang="en-US" sz="2800" b="1" dirty="0">
                <a:solidFill>
                  <a:srgbClr val="BADDE1"/>
                </a:solidFill>
                <a:latin typeface="Verdana" pitchFamily="34" charset="0"/>
              </a:rPr>
              <a:t>(</a:t>
            </a:r>
            <a:r>
              <a:rPr lang="en-US" sz="2800" b="1" dirty="0" err="1">
                <a:solidFill>
                  <a:srgbClr val="BADDE1"/>
                </a:solidFill>
                <a:latin typeface="Verdana" pitchFamily="34" charset="0"/>
              </a:rPr>
              <a:t>microcultures</a:t>
            </a:r>
            <a:r>
              <a:rPr lang="en-US" sz="2800" b="1" dirty="0">
                <a:solidFill>
                  <a:srgbClr val="BADDE1"/>
                </a:solidFill>
                <a:latin typeface="Verdana" pitchFamily="34" charset="0"/>
              </a:rPr>
              <a:t>)</a:t>
            </a:r>
            <a:r>
              <a:rPr lang="en-US" sz="2800" b="1" dirty="0">
                <a:solidFill>
                  <a:srgbClr val="BADDE1"/>
                </a:solidFill>
              </a:rPr>
              <a:t> </a:t>
            </a:r>
          </a:p>
          <a:p>
            <a:pPr algn="ctr"/>
            <a:r>
              <a:rPr lang="en-US" sz="2800" b="1" dirty="0">
                <a:solidFill>
                  <a:srgbClr val="BADDE1"/>
                </a:solidFill>
              </a:rPr>
              <a:t>generally strive to preserve their cultural identity with . . .</a:t>
            </a:r>
          </a:p>
          <a:p>
            <a:pPr algn="ctr"/>
            <a:endParaRPr lang="en-US" sz="1200" b="1" dirty="0">
              <a:solidFill>
                <a:srgbClr val="000000"/>
              </a:solidFill>
            </a:endParaRPr>
          </a:p>
          <a:p>
            <a:pPr algn="ctr"/>
            <a:r>
              <a:rPr lang="en-US" sz="2800" b="1" dirty="0">
                <a:solidFill>
                  <a:srgbClr val="000000"/>
                </a:solidFill>
              </a:rPr>
              <a:t>food</a:t>
            </a:r>
            <a:br>
              <a:rPr lang="en-US" sz="2800" b="1" dirty="0">
                <a:solidFill>
                  <a:srgbClr val="000000"/>
                </a:solidFill>
              </a:rPr>
            </a:br>
            <a:r>
              <a:rPr lang="en-US" sz="2800" b="1" dirty="0">
                <a:solidFill>
                  <a:srgbClr val="000000"/>
                </a:solidFill>
              </a:rPr>
              <a:t>clothing</a:t>
            </a:r>
          </a:p>
          <a:p>
            <a:pPr algn="ctr"/>
            <a:r>
              <a:rPr lang="en-US" sz="2800" b="1" dirty="0">
                <a:solidFill>
                  <a:srgbClr val="000000"/>
                </a:solidFill>
              </a:rPr>
              <a:t>religion</a:t>
            </a:r>
          </a:p>
          <a:p>
            <a:pPr algn="ctr"/>
            <a:r>
              <a:rPr lang="en-US" sz="2800" b="1" dirty="0">
                <a:solidFill>
                  <a:srgbClr val="000000"/>
                </a:solidFill>
              </a:rPr>
              <a:t>ritual</a:t>
            </a:r>
          </a:p>
          <a:p>
            <a:pPr algn="ctr"/>
            <a:r>
              <a:rPr lang="en-US" sz="2800" b="1" dirty="0">
                <a:solidFill>
                  <a:srgbClr val="000000"/>
                </a:solidFill>
              </a:rPr>
              <a:t>music, dance, and other arts</a:t>
            </a:r>
          </a:p>
          <a:p>
            <a:pPr algn="ctr"/>
            <a:r>
              <a:rPr lang="en-US" sz="2800" b="1" dirty="0">
                <a:solidFill>
                  <a:srgbClr val="000000"/>
                </a:solidFill>
              </a:rPr>
              <a:t>language</a:t>
            </a:r>
          </a:p>
          <a:p>
            <a:pPr algn="ctr"/>
            <a:r>
              <a:rPr lang="en-US" sz="2800" b="1" dirty="0">
                <a:solidFill>
                  <a:srgbClr val="000000"/>
                </a:solidFill>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algn="ctr"/>
            <a:r>
              <a:rPr lang="en-US" sz="4000" b="1" dirty="0">
                <a:solidFill>
                  <a:srgbClr val="00B0F0"/>
                </a:solidFill>
                <a:latin typeface="Tahoma" pitchFamily="34" charset="0"/>
              </a:rPr>
              <a:t>and these can be combined . . .</a:t>
            </a:r>
            <a:endParaRPr lang="en-US" sz="2800" dirty="0">
              <a:solidFill>
                <a:srgbClr val="00B0F0"/>
              </a:solidFill>
              <a:latin typeface="Tahoma" pitchFamily="34" charset="0"/>
            </a:endParaRPr>
          </a:p>
        </p:txBody>
      </p:sp>
    </p:spTree>
    <p:extLst>
      <p:ext uri="{BB962C8B-B14F-4D97-AF65-F5344CB8AC3E}">
        <p14:creationId xmlns:p14="http://schemas.microsoft.com/office/powerpoint/2010/main" val="2892413230"/>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943477" y="2162660"/>
            <a:ext cx="7257087" cy="4108817"/>
          </a:xfrm>
          <a:prstGeom prst="rect">
            <a:avLst/>
          </a:prstGeom>
          <a:solidFill>
            <a:schemeClr val="bg1"/>
          </a:solidFill>
          <a:ln w="76200">
            <a:solidFill>
              <a:srgbClr val="FFC000"/>
            </a:solidFill>
          </a:ln>
        </p:spPr>
        <p:txBody>
          <a:bodyPr wrap="square" rtlCol="0">
            <a:spAutoFit/>
          </a:bodyPr>
          <a:lstStyle/>
          <a:p>
            <a:pPr algn="ctr">
              <a:lnSpc>
                <a:spcPct val="150000"/>
              </a:lnSpc>
            </a:pPr>
            <a:endParaRPr lang="en-US" sz="2800" b="1" dirty="0">
              <a:solidFill>
                <a:srgbClr val="000000"/>
              </a:solidFill>
            </a:endParaRPr>
          </a:p>
          <a:p>
            <a:pPr algn="ctr">
              <a:lnSpc>
                <a:spcPct val="150000"/>
              </a:lnSpc>
            </a:pPr>
            <a:r>
              <a:rPr lang="en-US" sz="3200" b="1" dirty="0">
                <a:solidFill>
                  <a:srgbClr val="000000"/>
                </a:solidFill>
              </a:rPr>
              <a:t>. . . these elements are often </a:t>
            </a:r>
          </a:p>
          <a:p>
            <a:pPr algn="ctr">
              <a:lnSpc>
                <a:spcPct val="150000"/>
              </a:lnSpc>
            </a:pPr>
            <a:r>
              <a:rPr lang="en-US" sz="3200" b="1" dirty="0">
                <a:solidFill>
                  <a:srgbClr val="000000"/>
                </a:solidFill>
              </a:rPr>
              <a:t>key factors in one’s individual </a:t>
            </a:r>
          </a:p>
          <a:p>
            <a:pPr algn="ctr">
              <a:lnSpc>
                <a:spcPct val="150000"/>
              </a:lnSpc>
            </a:pPr>
            <a:r>
              <a:rPr lang="en-US" sz="3200" b="1" dirty="0">
                <a:solidFill>
                  <a:srgbClr val="000000"/>
                </a:solidFill>
              </a:rPr>
              <a:t>and in collective, </a:t>
            </a:r>
          </a:p>
          <a:p>
            <a:pPr algn="ctr">
              <a:lnSpc>
                <a:spcPct val="150000"/>
              </a:lnSpc>
            </a:pPr>
            <a:r>
              <a:rPr lang="en-US" sz="3200" b="1" dirty="0">
                <a:solidFill>
                  <a:srgbClr val="000000"/>
                </a:solidFill>
              </a:rPr>
              <a:t>even national, identities . . .</a:t>
            </a:r>
          </a:p>
          <a:p>
            <a:pPr algn="ctr">
              <a:lnSpc>
                <a:spcPct val="150000"/>
              </a:lnSpc>
            </a:pPr>
            <a:endParaRPr lang="en-US" b="1" dirty="0">
              <a:solidFill>
                <a:srgbClr val="FFFFFF"/>
              </a:solidFill>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Tree>
    <p:extLst>
      <p:ext uri="{BB962C8B-B14F-4D97-AF65-F5344CB8AC3E}">
        <p14:creationId xmlns:p14="http://schemas.microsoft.com/office/powerpoint/2010/main" val="3478517187"/>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363691" y="5954581"/>
            <a:ext cx="2410788" cy="276999"/>
          </a:xfrm>
          <a:prstGeom prst="rect">
            <a:avLst/>
          </a:prstGeom>
          <a:noFill/>
          <a:ln w="9525">
            <a:noFill/>
            <a:miter lim="800000"/>
            <a:headEnd/>
            <a:tailEnd/>
          </a:ln>
        </p:spPr>
        <p:txBody>
          <a:bodyPr wrap="none">
            <a:spAutoFit/>
          </a:bodyPr>
          <a:lstStyle/>
          <a:p>
            <a:r>
              <a:rPr lang="en-US" sz="1200" dirty="0">
                <a:solidFill>
                  <a:srgbClr val="FFFFFF"/>
                </a:solidFill>
                <a:latin typeface="Arial" charset="0"/>
              </a:rPr>
              <a:t>University of Arizona pres (1998)</a:t>
            </a:r>
          </a:p>
        </p:txBody>
      </p:sp>
      <p:pic>
        <p:nvPicPr>
          <p:cNvPr id="4098" name="Picture 2"/>
          <p:cNvPicPr>
            <a:picLocks noChangeAspect="1" noChangeArrowheads="1"/>
          </p:cNvPicPr>
          <p:nvPr/>
        </p:nvPicPr>
        <p:blipFill>
          <a:blip r:embed="rId3" cstate="print"/>
          <a:srcRect/>
          <a:stretch>
            <a:fillRect/>
          </a:stretch>
        </p:blipFill>
        <p:spPr bwMode="auto">
          <a:xfrm>
            <a:off x="3178627" y="1478290"/>
            <a:ext cx="2772228" cy="4213786"/>
          </a:xfrm>
          <a:prstGeom prst="rect">
            <a:avLst/>
          </a:prstGeom>
          <a:noFill/>
          <a:ln w="9525">
            <a:noFill/>
            <a:miter lim="800000"/>
            <a:headEnd/>
            <a:tailEnd/>
          </a:ln>
        </p:spPr>
      </p:pic>
      <p:sp>
        <p:nvSpPr>
          <p:cNvPr id="4" name="TextBox 3"/>
          <p:cNvSpPr txBox="1">
            <a:spLocks noChangeArrowheads="1"/>
          </p:cNvSpPr>
          <p:nvPr/>
        </p:nvSpPr>
        <p:spPr bwMode="auto">
          <a:xfrm>
            <a:off x="685799" y="4182706"/>
            <a:ext cx="77724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solidFill>
                  <a:srgbClr val="000000"/>
                </a:solidFill>
              </a:rPr>
              <a:t>and this is the case for almost every group . . .</a:t>
            </a:r>
          </a:p>
        </p:txBody>
      </p:sp>
    </p:spTree>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BADDE1"/>
                </a:solidFill>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indent="-342900">
              <a:spcBef>
                <a:spcPct val="20000"/>
              </a:spcBef>
              <a:buFontTx/>
              <a:buChar char="•"/>
              <a:defRPr/>
            </a:pPr>
            <a:r>
              <a:rPr lang="en-US" sz="2800" b="1" kern="0" dirty="0" err="1">
                <a:solidFill>
                  <a:srgbClr val="FF1B36"/>
                </a:solidFill>
                <a:latin typeface="Verdana" pitchFamily="34" charset="0"/>
              </a:rPr>
              <a:t>microcultures</a:t>
            </a:r>
            <a:r>
              <a:rPr lang="en-US" sz="2800" b="1" kern="0" dirty="0">
                <a:solidFill>
                  <a:srgbClr val="FF1B36"/>
                </a:solidFill>
                <a:latin typeface="Verdana" pitchFamily="34" charset="0"/>
              </a:rPr>
              <a:t> </a:t>
            </a:r>
            <a:r>
              <a:rPr lang="en-US" sz="2800" b="1" kern="0" dirty="0">
                <a:solidFill>
                  <a:srgbClr val="000000"/>
                </a:solidFill>
                <a:latin typeface="Verdana" pitchFamily="34" charset="0"/>
              </a:rPr>
              <a:t>can include ethnic groups </a:t>
            </a:r>
            <a:r>
              <a:rPr lang="en-US" sz="2800" b="1" i="1" kern="0" dirty="0">
                <a:solidFill>
                  <a:srgbClr val="FF1B36"/>
                </a:solidFill>
                <a:latin typeface="Verdana" pitchFamily="34" charset="0"/>
              </a:rPr>
              <a:t>within</a:t>
            </a:r>
            <a:r>
              <a:rPr lang="en-US" sz="2800" b="1" kern="0" dirty="0">
                <a:solidFill>
                  <a:srgbClr val="000000"/>
                </a:solidFill>
                <a:latin typeface="Verdana" pitchFamily="34" charset="0"/>
              </a:rPr>
              <a:t> nations</a:t>
            </a:r>
          </a:p>
          <a:p>
            <a:pPr marL="342900" indent="-342900">
              <a:lnSpc>
                <a:spcPct val="30000"/>
              </a:lnSpc>
              <a:spcBef>
                <a:spcPct val="20000"/>
              </a:spcBef>
              <a:buFontTx/>
              <a:buChar char="•"/>
              <a:defRPr/>
            </a:pPr>
            <a:endParaRPr lang="en-US" sz="2800" b="1" kern="0" dirty="0">
              <a:solidFill>
                <a:srgbClr val="FF1B36"/>
              </a:solidFill>
              <a:latin typeface="Verdana" pitchFamily="34" charset="0"/>
            </a:endParaRPr>
          </a:p>
          <a:p>
            <a:pPr marL="628650" lvl="1" indent="-171450">
              <a:spcBef>
                <a:spcPct val="20000"/>
              </a:spcBef>
              <a:buFontTx/>
              <a:buChar char="–"/>
              <a:defRPr/>
            </a:pPr>
            <a:r>
              <a:rPr lang="en-US" sz="2400" b="1" kern="0" dirty="0">
                <a:solidFill>
                  <a:srgbClr val="000000"/>
                </a:solidFill>
                <a:latin typeface="Verdana" pitchFamily="34" charset="0"/>
              </a:rPr>
              <a:t> e.g., </a:t>
            </a:r>
            <a:r>
              <a:rPr lang="en-US" sz="2400" b="1" i="1" kern="0" dirty="0" err="1">
                <a:solidFill>
                  <a:srgbClr val="000000"/>
                </a:solidFill>
                <a:latin typeface="Verdana" pitchFamily="34" charset="0"/>
              </a:rPr>
              <a:t>Anishinabe</a:t>
            </a:r>
            <a:r>
              <a:rPr lang="en-US" sz="2400" b="1" kern="0" dirty="0">
                <a:solidFill>
                  <a:srgbClr val="000000"/>
                </a:solidFill>
                <a:latin typeface="Verdana" pitchFamily="34" charset="0"/>
              </a:rPr>
              <a:t> (Chippewa; Ojibwa)</a:t>
            </a:r>
          </a:p>
          <a:p>
            <a:pPr marL="628650" lvl="1" indent="-171450">
              <a:spcBef>
                <a:spcPct val="20000"/>
              </a:spcBef>
              <a:buFontTx/>
              <a:buChar char="–"/>
              <a:defRPr/>
            </a:pPr>
            <a:r>
              <a:rPr lang="en-US" sz="2000" b="1" kern="0" dirty="0">
                <a:solidFill>
                  <a:srgbClr val="DAEDEF">
                    <a:lumMod val="90000"/>
                  </a:srgbClr>
                </a:solidFill>
                <a:latin typeface="Verdana" pitchFamily="34" charset="0"/>
              </a:rPr>
              <a:t>  e.g., Irish “</a:t>
            </a:r>
            <a:r>
              <a:rPr lang="en-US" sz="2000" b="1" kern="0" dirty="0" err="1">
                <a:solidFill>
                  <a:srgbClr val="DAEDEF">
                    <a:lumMod val="90000"/>
                  </a:srgbClr>
                </a:solidFill>
                <a:latin typeface="Verdana" pitchFamily="34" charset="0"/>
              </a:rPr>
              <a:t>Travellers</a:t>
            </a:r>
            <a:r>
              <a:rPr lang="en-US" sz="2000" b="1" kern="0" dirty="0">
                <a:solidFill>
                  <a:srgbClr val="DAEDEF">
                    <a:lumMod val="90000"/>
                  </a:srgbClr>
                </a:solidFill>
                <a:latin typeface="Verdana" pitchFamily="34" charset="0"/>
              </a:rPr>
              <a:t>”</a:t>
            </a:r>
          </a:p>
          <a:p>
            <a:pPr marL="1143000" lvl="2" indent="-163513">
              <a:spcBef>
                <a:spcPct val="20000"/>
              </a:spcBef>
              <a:buFontTx/>
              <a:buChar char="•"/>
              <a:defRPr/>
            </a:pPr>
            <a:r>
              <a:rPr lang="en-US" b="1" kern="0" dirty="0">
                <a:solidFill>
                  <a:srgbClr val="DAEDEF">
                    <a:lumMod val="90000"/>
                  </a:srgbClr>
                </a:solidFill>
                <a:latin typeface="Verdana" pitchFamily="34" charset="0"/>
              </a:rPr>
              <a:t>sometimes incorrectly called “Gypsies”</a:t>
            </a:r>
            <a:endParaRPr lang="en-US" sz="2000" b="1" kern="0" dirty="0">
              <a:solidFill>
                <a:srgbClr val="DAEDEF">
                  <a:lumMod val="90000"/>
                </a:srgbClr>
              </a:solidFill>
              <a:latin typeface="Verdana" pitchFamily="34" charset="0"/>
            </a:endParaRPr>
          </a:p>
          <a:p>
            <a:pPr marL="628650" lvl="1" indent="-171450">
              <a:spcBef>
                <a:spcPct val="20000"/>
              </a:spcBef>
              <a:buFontTx/>
              <a:buChar char="–"/>
              <a:defRPr/>
            </a:pPr>
            <a:r>
              <a:rPr lang="en-US" sz="2000" b="1" kern="0" dirty="0">
                <a:solidFill>
                  <a:srgbClr val="DAEDEF">
                    <a:lumMod val="90000"/>
                  </a:srgbClr>
                </a:solidFill>
                <a:latin typeface="Verdana" pitchFamily="34" charset="0"/>
              </a:rPr>
              <a:t>e.g., Rom (Gypsies)</a:t>
            </a:r>
          </a:p>
          <a:p>
            <a:pPr marL="628650" lvl="1" indent="-171450">
              <a:spcBef>
                <a:spcPct val="20000"/>
              </a:spcBef>
              <a:buFontTx/>
              <a:buChar char="–"/>
              <a:defRPr/>
            </a:pPr>
            <a:r>
              <a:rPr lang="en-US" sz="2000" b="1" kern="0" dirty="0">
                <a:solidFill>
                  <a:srgbClr val="DAEDEF">
                    <a:lumMod val="90000"/>
                  </a:srgbClr>
                </a:solidFill>
                <a:latin typeface="Verdana" pitchFamily="34" charset="0"/>
              </a:rPr>
              <a:t>e.g., Basques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Kurds</a:t>
            </a:r>
          </a:p>
          <a:p>
            <a:pPr marL="628650" lvl="1" indent="-171450">
              <a:spcBef>
                <a:spcPct val="20000"/>
              </a:spcBef>
              <a:buFontTx/>
              <a:buChar char="–"/>
              <a:defRPr/>
            </a:pPr>
            <a:r>
              <a:rPr lang="en-US" sz="2000" b="1" kern="0" dirty="0">
                <a:solidFill>
                  <a:srgbClr val="DAEDEF">
                    <a:lumMod val="90000"/>
                  </a:srgbClr>
                </a:solidFill>
                <a:latin typeface="Verdana" pitchFamily="34" charset="0"/>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rPr>
              <a:t>and people especially love their own “soul food”. . .</a:t>
            </a: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dirty="0">
              <a:solidFill>
                <a:srgbClr val="000000"/>
              </a:solidFill>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algn="l" rtl="0" fontAlgn="base">
              <a:spcBef>
                <a:spcPct val="0"/>
              </a:spcBef>
              <a:spcAft>
                <a:spcPct val="0"/>
              </a:spcAft>
            </a:pPr>
            <a:endParaRPr lang="en-US" kern="1200">
              <a:solidFill>
                <a:srgbClr val="000000"/>
              </a:solidFill>
              <a:latin typeface="Arial" pitchFamily="34" charset="0"/>
              <a:ea typeface="+mn-ea"/>
              <a:cs typeface="+mn-cs"/>
            </a:endParaRPr>
          </a:p>
        </p:txBody>
      </p:sp>
      <p:sp>
        <p:nvSpPr>
          <p:cNvPr id="14" name="Rectangle 13"/>
          <p:cNvSpPr/>
          <p:nvPr/>
        </p:nvSpPr>
        <p:spPr>
          <a:xfrm>
            <a:off x="2286000" y="5805543"/>
            <a:ext cx="4572000" cy="538609"/>
          </a:xfrm>
          <a:prstGeom prst="rect">
            <a:avLst/>
          </a:prstGeom>
        </p:spPr>
        <p:txBody>
          <a:bodyPr>
            <a:spAutoFit/>
          </a:bodyPr>
          <a:lstStyle/>
          <a:p>
            <a:pPr algn="ctr" rtl="0" fontAlgn="base">
              <a:spcBef>
                <a:spcPct val="0"/>
              </a:spcBef>
              <a:spcAft>
                <a:spcPct val="0"/>
              </a:spcAft>
            </a:pPr>
            <a:r>
              <a:rPr lang="en-US" kern="1200" dirty="0">
                <a:solidFill>
                  <a:srgbClr val="FFFFFF"/>
                </a:solidFill>
                <a:latin typeface="Arial" pitchFamily="34" charset="0"/>
                <a:ea typeface="+mn-ea"/>
                <a:cs typeface="+mn-cs"/>
              </a:rPr>
              <a:t>Bannock / </a:t>
            </a:r>
            <a:r>
              <a:rPr lang="en-US" kern="1200" dirty="0" err="1">
                <a:solidFill>
                  <a:srgbClr val="FFFFFF"/>
                </a:solidFill>
                <a:latin typeface="Arial" pitchFamily="34" charset="0"/>
                <a:ea typeface="+mn-ea"/>
                <a:cs typeface="+mn-cs"/>
              </a:rPr>
              <a:t>Frybread</a:t>
            </a:r>
            <a:endParaRPr lang="en-US" kern="1200" dirty="0">
              <a:solidFill>
                <a:srgbClr val="FFFFFF"/>
              </a:solidFill>
              <a:latin typeface="Arial" pitchFamily="34" charset="0"/>
              <a:ea typeface="+mn-ea"/>
              <a:cs typeface="+mn-cs"/>
            </a:endParaRPr>
          </a:p>
          <a:p>
            <a:pPr algn="ctr" rtl="0" fontAlgn="base">
              <a:spcBef>
                <a:spcPct val="0"/>
              </a:spcBef>
              <a:spcAft>
                <a:spcPct val="0"/>
              </a:spcAft>
            </a:pPr>
            <a:r>
              <a:rPr lang="en-US" sz="1100" kern="1200" dirty="0">
                <a:solidFill>
                  <a:srgbClr val="FFFFFF"/>
                </a:solidFill>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algn="ctr"/>
            <a:endParaRPr lang="en-US" sz="2800" b="1" dirty="0">
              <a:solidFill>
                <a:srgbClr val="000000"/>
              </a:solidFill>
              <a:latin typeface="Arial"/>
            </a:endParaRPr>
          </a:p>
          <a:p>
            <a:pPr algn="ctr">
              <a:lnSpc>
                <a:spcPct val="150000"/>
              </a:lnSpc>
            </a:pPr>
            <a:r>
              <a:rPr lang="en-US" sz="2800" b="1" dirty="0">
                <a:solidFill>
                  <a:srgbClr val="000000"/>
                </a:solidFill>
                <a:latin typeface="Arial"/>
              </a:rPr>
              <a:t>even in places like Minnesota</a:t>
            </a:r>
          </a:p>
          <a:p>
            <a:pPr algn="ctr">
              <a:lnSpc>
                <a:spcPct val="150000"/>
              </a:lnSpc>
            </a:pPr>
            <a:r>
              <a:rPr lang="en-US" sz="2800" b="1" dirty="0">
                <a:solidFill>
                  <a:srgbClr val="000000"/>
                </a:solidFill>
                <a:latin typeface="Arial"/>
              </a:rPr>
              <a:t>there are many </a:t>
            </a:r>
            <a:r>
              <a:rPr lang="en-US" sz="2800" b="1" dirty="0" err="1">
                <a:solidFill>
                  <a:srgbClr val="000000"/>
                </a:solidFill>
                <a:latin typeface="Arial"/>
              </a:rPr>
              <a:t>microcultures</a:t>
            </a:r>
            <a:r>
              <a:rPr lang="en-US" sz="2800" b="1" dirty="0">
                <a:solidFill>
                  <a:srgbClr val="000000"/>
                </a:solidFill>
                <a:latin typeface="Arial"/>
              </a:rPr>
              <a:t> . . .</a:t>
            </a:r>
          </a:p>
          <a:p>
            <a:pPr algn="ctr"/>
            <a:endParaRPr lang="en-US" sz="1200" b="1" dirty="0">
              <a:solidFill>
                <a:srgbClr val="000000"/>
              </a:solidFill>
              <a:latin typeface="Arial"/>
            </a:endParaRPr>
          </a:p>
          <a:p>
            <a:pPr algn="ctr"/>
            <a:endParaRPr lang="en-US" sz="1200" b="1" dirty="0">
              <a:solidFill>
                <a:srgbClr val="000000"/>
              </a:solidFill>
              <a:latin typeface="Arial"/>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algn="ctr"/>
            <a:r>
              <a:rPr lang="en-US" sz="2400" b="1" dirty="0">
                <a:solidFill>
                  <a:srgbClr val="BADDE1"/>
                </a:solidFill>
              </a:rPr>
              <a:t>The Concept of Culture</a:t>
            </a:r>
          </a:p>
        </p:txBody>
      </p:sp>
      <p:sp>
        <p:nvSpPr>
          <p:cNvPr id="12" name="Rectangle 11"/>
          <p:cNvSpPr/>
          <p:nvPr/>
        </p:nvSpPr>
        <p:spPr>
          <a:xfrm>
            <a:off x="4063186" y="1066500"/>
            <a:ext cx="982961" cy="523220"/>
          </a:xfrm>
          <a:prstGeom prst="rect">
            <a:avLst/>
          </a:prstGeom>
        </p:spPr>
        <p:txBody>
          <a:bodyPr wrap="none">
            <a:spAutoFit/>
          </a:bodyPr>
          <a:lstStyle/>
          <a:p>
            <a:r>
              <a:rPr lang="en-US" sz="2800" dirty="0">
                <a:solidFill>
                  <a:srgbClr val="000000"/>
                </a:solidFill>
              </a:rPr>
              <a:t>REM</a:t>
            </a:r>
          </a:p>
        </p:txBody>
      </p:sp>
    </p:spTree>
    <p:extLst>
      <p:ext uri="{BB962C8B-B14F-4D97-AF65-F5344CB8AC3E}">
        <p14:creationId xmlns:p14="http://schemas.microsoft.com/office/powerpoint/2010/main" val="538785493"/>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6148" name="Picture 4"/>
          <p:cNvPicPr>
            <a:picLocks noChangeAspect="1" noChangeArrowheads="1"/>
          </p:cNvPicPr>
          <p:nvPr/>
        </p:nvPicPr>
        <p:blipFill>
          <a:blip r:embed="rId3" cstate="print"/>
          <a:srcRect/>
          <a:stretch>
            <a:fillRect/>
          </a:stretch>
        </p:blipFill>
        <p:spPr bwMode="auto">
          <a:xfrm>
            <a:off x="2670664" y="356389"/>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r>
              <a:rPr lang="en-US" dirty="0">
                <a:solidFill>
                  <a:srgbClr val="000000"/>
                </a:solidFill>
              </a:rPr>
              <a:t>Minnesota Historical Society Press</a:t>
            </a:r>
          </a:p>
        </p:txBody>
      </p:sp>
      <p:sp>
        <p:nvSpPr>
          <p:cNvPr id="2" name="Rectangle 1"/>
          <p:cNvSpPr/>
          <p:nvPr/>
        </p:nvSpPr>
        <p:spPr>
          <a:xfrm>
            <a:off x="479310" y="743823"/>
            <a:ext cx="2045753" cy="400110"/>
          </a:xfrm>
          <a:prstGeom prst="rect">
            <a:avLst/>
          </a:prstGeom>
          <a:noFill/>
        </p:spPr>
        <p:txBody>
          <a:bodyPr wrap="none">
            <a:spAutoFit/>
          </a:bodyPr>
          <a:lstStyle/>
          <a:p>
            <a:r>
              <a:rPr lang="en-US" sz="2000" b="1" dirty="0">
                <a:solidFill>
                  <a:srgbClr val="000000"/>
                </a:solidFill>
                <a:latin typeface="Arial"/>
              </a:rPr>
              <a:t>for example . . .</a:t>
            </a:r>
            <a:endParaRPr lang="en-US" sz="2000" dirty="0">
              <a:solidFill>
                <a:srgbClr val="000000"/>
              </a:solidFill>
            </a:endParaRPr>
          </a:p>
        </p:txBody>
      </p:sp>
    </p:spTree>
    <p:extLst>
      <p:ext uri="{BB962C8B-B14F-4D97-AF65-F5344CB8AC3E}">
        <p14:creationId xmlns:p14="http://schemas.microsoft.com/office/powerpoint/2010/main" val="2596512910"/>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endParaRPr lang="en-US">
              <a:solidFill>
                <a:srgbClr val="000000"/>
              </a:solidFill>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endParaRPr lang="en-US">
              <a:solidFill>
                <a:srgbClr val="000000"/>
              </a:solidFill>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endParaRPr lang="en-US">
              <a:solidFill>
                <a:srgbClr val="000000"/>
              </a:solidFill>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85" y="450179"/>
            <a:ext cx="5943600" cy="591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0"/>
          <p:cNvSpPr txBox="1">
            <a:spLocks noChangeArrowheads="1"/>
          </p:cNvSpPr>
          <p:nvPr/>
        </p:nvSpPr>
        <p:spPr bwMode="auto">
          <a:xfrm>
            <a:off x="2072839" y="6474456"/>
            <a:ext cx="4969181" cy="276999"/>
          </a:xfrm>
          <a:prstGeom prst="rect">
            <a:avLst/>
          </a:prstGeom>
          <a:noFill/>
          <a:ln w="9525">
            <a:noFill/>
            <a:miter lim="800000"/>
            <a:headEnd/>
            <a:tailEnd/>
          </a:ln>
        </p:spPr>
        <p:txBody>
          <a:bodyPr wrap="none">
            <a:spAutoFit/>
          </a:bodyPr>
          <a:lstStyle/>
          <a:p>
            <a:r>
              <a:rPr lang="en-US" sz="1200" dirty="0">
                <a:solidFill>
                  <a:srgbClr val="000000"/>
                </a:solidFill>
                <a:hlinkClick r:id="rId4"/>
              </a:rPr>
              <a:t>http://www.mprnews.org/story/2015/12/02/appetites-iron-range-recipes</a:t>
            </a:r>
            <a:endParaRPr lang="en-US" sz="1200" dirty="0">
              <a:solidFill>
                <a:srgbClr val="000000"/>
              </a:solidFill>
            </a:endParaRPr>
          </a:p>
        </p:txBody>
      </p:sp>
    </p:spTree>
    <p:extLst>
      <p:ext uri="{BB962C8B-B14F-4D97-AF65-F5344CB8AC3E}">
        <p14:creationId xmlns:p14="http://schemas.microsoft.com/office/powerpoint/2010/main" val="2866112070"/>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3970130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https://scontent-ord1-1.xx.fbcdn.net/hphotos-xft1/v/t1.0-9/11751879_716539088458190_3418543600364512663_n.jpg?oh=55a90d93550b4f288b72475935cbe6f7&amp;oe=567C7B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9" y="348378"/>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3"/>
              </a:rPr>
              <a:t>www.facebook.com/alexganeevphotography/photos/</a:t>
            </a:r>
            <a:endParaRPr lang="en-US" sz="800" dirty="0">
              <a:solidFill>
                <a:srgbClr val="000000"/>
              </a:solidFill>
            </a:endParaRPr>
          </a:p>
        </p:txBody>
      </p:sp>
    </p:spTree>
    <p:extLst>
      <p:ext uri="{BB962C8B-B14F-4D97-AF65-F5344CB8AC3E}">
        <p14:creationId xmlns:p14="http://schemas.microsoft.com/office/powerpoint/2010/main" val="1527638448"/>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7590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3">
            <a:extLst>
              <a:ext uri="{FF2B5EF4-FFF2-40B4-BE49-F238E27FC236}">
                <a16:creationId xmlns:a16="http://schemas.microsoft.com/office/drawing/2014/main" id="{2CDB108C-1808-72BC-61E8-6547DACF9551}"/>
              </a:ext>
            </a:extLst>
          </p:cNvPr>
          <p:cNvSpPr txBox="1">
            <a:spLocks noChangeArrowheads="1"/>
          </p:cNvSpPr>
          <p:nvPr/>
        </p:nvSpPr>
        <p:spPr bwMode="auto">
          <a:xfrm>
            <a:off x="656925" y="2331247"/>
            <a:ext cx="7848600" cy="2800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Anthropology of Food</a:t>
            </a:r>
            <a:endPar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10">
            <a:extLst>
              <a:ext uri="{FF2B5EF4-FFF2-40B4-BE49-F238E27FC236}">
                <a16:creationId xmlns:a16="http://schemas.microsoft.com/office/drawing/2014/main" id="{23101163-5A00-F0CA-F6C6-AF2AADA17A9F}"/>
              </a:ext>
            </a:extLst>
          </p:cNvPr>
          <p:cNvSpPr/>
          <p:nvPr/>
        </p:nvSpPr>
        <p:spPr>
          <a:xfrm>
            <a:off x="1344596" y="935828"/>
            <a:ext cx="6502400" cy="579646"/>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pitchFamily="34" charset="0"/>
                <a:ea typeface="+mn-ea"/>
                <a:cs typeface="+mn-cs"/>
              </a:rPr>
              <a:t>The End</a:t>
            </a:r>
          </a:p>
        </p:txBody>
      </p:sp>
    </p:spTree>
    <p:extLst>
      <p:ext uri="{BB962C8B-B14F-4D97-AF65-F5344CB8AC3E}">
        <p14:creationId xmlns:p14="http://schemas.microsoft.com/office/powerpoint/2010/main" val="31621851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9986"/>
            <a:ext cx="9144000" cy="6858000"/>
          </a:xfrm>
          <a:prstGeom prst="rect">
            <a:avLst/>
          </a:prstGeom>
          <a:noFill/>
          <a:ln w="9525">
            <a:noFill/>
            <a:miter lim="800000"/>
            <a:headEnd/>
            <a:tailEnd/>
          </a:ln>
        </p:spPr>
      </p:pic>
      <p:sp>
        <p:nvSpPr>
          <p:cNvPr id="10" name="Rectangle 3"/>
          <p:cNvSpPr>
            <a:spLocks noGrp="1" noChangeArrowheads="1"/>
          </p:cNvSpPr>
          <p:nvPr>
            <p:ph type="subTitle" idx="1"/>
          </p:nvPr>
        </p:nvSpPr>
        <p:spPr>
          <a:xfrm>
            <a:off x="656776" y="5493585"/>
            <a:ext cx="7848600" cy="400110"/>
          </a:xfrm>
        </p:spPr>
        <p:txBody>
          <a:bodyPr>
            <a:spAutoFit/>
          </a:bodyPr>
          <a:lstStyle/>
          <a:p>
            <a:pPr eaLnBrk="1" hangingPunct="1"/>
            <a:r>
              <a:rPr kumimoji="1" lang="en-US" sz="20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000" b="1" i="1" dirty="0"/>
          </a:p>
        </p:txBody>
      </p:sp>
      <p:sp>
        <p:nvSpPr>
          <p:cNvPr id="13" name="Rectangle 12"/>
          <p:cNvSpPr/>
          <p:nvPr/>
        </p:nvSpPr>
        <p:spPr>
          <a:xfrm>
            <a:off x="3496166" y="6539012"/>
            <a:ext cx="2129109"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http://en.wikipedia.org/wiki/Highland_cattle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12B96EDB-5F8E-9E3F-F588-53CD96ADFC89}"/>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3888</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Anthropology of Food</a:t>
            </a:r>
          </a:p>
        </p:txBody>
      </p:sp>
      <p:sp>
        <p:nvSpPr>
          <p:cNvPr id="8" name="Rectangle 3">
            <a:extLst>
              <a:ext uri="{FF2B5EF4-FFF2-40B4-BE49-F238E27FC236}">
                <a16:creationId xmlns:a16="http://schemas.microsoft.com/office/drawing/2014/main" id="{2CDB108C-1808-72BC-61E8-6547DACF9551}"/>
              </a:ext>
            </a:extLst>
          </p:cNvPr>
          <p:cNvSpPr txBox="1">
            <a:spLocks noChangeArrowheads="1"/>
          </p:cNvSpPr>
          <p:nvPr/>
        </p:nvSpPr>
        <p:spPr bwMode="auto">
          <a:xfrm>
            <a:off x="656925" y="2648747"/>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Primary Concept</a:t>
            </a:r>
            <a:endPar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11">
            <a:extLst>
              <a:ext uri="{FF2B5EF4-FFF2-40B4-BE49-F238E27FC236}">
                <a16:creationId xmlns:a16="http://schemas.microsoft.com/office/drawing/2014/main" id="{1AD4887B-D564-BF4C-DA79-6660C1118B1F}"/>
              </a:ext>
            </a:extLst>
          </p:cNvPr>
          <p:cNvSpPr>
            <a:spLocks noChangeArrowheads="1"/>
          </p:cNvSpPr>
          <p:nvPr/>
        </p:nvSpPr>
        <p:spPr bwMode="auto">
          <a:xfrm>
            <a:off x="3865033" y="5861589"/>
            <a:ext cx="1461911" cy="723788"/>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067"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1067"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5364" name="Picture 4" descr="https://scontent-ord1-1.xx.fbcdn.net/hphotos-xtp1/v/t1.0-9/11755904_716944645084301_5457725057718804317_n.jpg?oh=6595b4733a491ad4331a4e9fb85248a2&amp;oe=566904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447"/>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0213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descr="File:Greek Salad Choriat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6" y="0"/>
            <a:ext cx="8996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820343"/>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3200" b="1" dirty="0">
                <a:solidFill>
                  <a:srgbClr val="0070C0"/>
                </a:solidFill>
                <a:latin typeface="Arial" charset="0"/>
              </a:rPr>
              <a:t>“Greek Salad”</a:t>
            </a:r>
          </a:p>
          <a:p>
            <a:pPr algn="ctr" eaLnBrk="1" hangingPunct="1"/>
            <a:r>
              <a:rPr lang="en-US" altLang="en-US" sz="3200" b="1" dirty="0">
                <a:solidFill>
                  <a:srgbClr val="0070C0"/>
                </a:solidFill>
                <a:latin typeface="Arial" charset="0"/>
              </a:rPr>
              <a:t>“Farmer’s Salad”</a:t>
            </a:r>
            <a:endParaRPr lang="en-US" altLang="en-US" sz="1800" b="1" dirty="0">
              <a:solidFill>
                <a:srgbClr val="0070C0"/>
              </a:solidFill>
              <a:latin typeface="Arial" charset="0"/>
            </a:endParaRPr>
          </a:p>
        </p:txBody>
      </p:sp>
    </p:spTree>
    <p:extLst>
      <p:ext uri="{BB962C8B-B14F-4D97-AF65-F5344CB8AC3E}">
        <p14:creationId xmlns:p14="http://schemas.microsoft.com/office/powerpoint/2010/main" val="270580739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7410" name="Picture 2" descr="https://scontent-ord1-1.xx.fbcdn.net/hphotos-xpf1/v/t1.0-9/11036084_716943978417701_7038675029656858260_n.jpg?oh=2879e8608817af0bea3fa299adb684db&amp;oe=5667CC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66"/>
            <a:ext cx="9144000" cy="5305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4354429"/>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 Salad”</a:t>
            </a:r>
          </a:p>
          <a:p>
            <a:pPr algn="ctr" eaLnBrk="1" hangingPunct="1"/>
            <a:r>
              <a:rPr lang="en-US" altLang="en-US" sz="4000" b="1" dirty="0">
                <a:solidFill>
                  <a:srgbClr val="0070C0"/>
                </a:solidFill>
                <a:latin typeface="Arial" charset="0"/>
              </a:rPr>
              <a:t>“Farmer’s Salad”</a:t>
            </a:r>
          </a:p>
        </p:txBody>
      </p:sp>
    </p:spTree>
    <p:extLst>
      <p:ext uri="{BB962C8B-B14F-4D97-AF65-F5344CB8AC3E}">
        <p14:creationId xmlns:p14="http://schemas.microsoft.com/office/powerpoint/2010/main" val="240919679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5362" name="Picture 2" descr="https://scontent-ord1-1.xx.fbcdn.net/hphotos-xft1/v/t1.0-9/11752009_716541068457992_6944690628452772014_n.jpg?oh=97ebe2b0021173e07cf897064ae5d891&amp;oe=56794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647"/>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0386" y="3244334"/>
            <a:ext cx="723275" cy="369332"/>
          </a:xfrm>
          <a:prstGeom prst="rect">
            <a:avLst/>
          </a:prstGeom>
        </p:spPr>
        <p:txBody>
          <a:bodyPr wrap="none">
            <a:spAutoFit/>
          </a:bodyPr>
          <a:lstStyle/>
          <a:p>
            <a:r>
              <a:rPr lang="en-US" b="1" dirty="0">
                <a:solidFill>
                  <a:srgbClr val="000000"/>
                </a:solidFill>
              </a:rPr>
              <a:t>Gyro</a:t>
            </a:r>
          </a:p>
        </p:txBody>
      </p:sp>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gyro</a:t>
            </a:r>
          </a:p>
        </p:txBody>
      </p:sp>
    </p:spTree>
    <p:extLst>
      <p:ext uri="{BB962C8B-B14F-4D97-AF65-F5344CB8AC3E}">
        <p14:creationId xmlns:p14="http://schemas.microsoft.com/office/powerpoint/2010/main" val="11614334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600" b="1" dirty="0">
                <a:solidFill>
                  <a:srgbClr val="FFFFFF"/>
                </a:solidFill>
                <a:latin typeface="Arial" charset="0"/>
              </a:rPr>
              <a:t>A Tate of Greece</a:t>
            </a:r>
          </a:p>
          <a:p>
            <a:pPr algn="ctr" eaLnBrk="1" hangingPunct="1"/>
            <a:r>
              <a:rPr lang="en-US" altLang="en-US" sz="1050" b="1" dirty="0">
                <a:solidFill>
                  <a:srgbClr val="FFFFFF"/>
                </a:solidFill>
                <a:latin typeface="Arial" charset="0"/>
              </a:rPr>
              <a:t>25</a:t>
            </a:r>
            <a:r>
              <a:rPr lang="en-US" altLang="en-US" sz="1050" b="1" baseline="30000" dirty="0">
                <a:solidFill>
                  <a:srgbClr val="FFFFFF"/>
                </a:solidFill>
                <a:latin typeface="Arial" charset="0"/>
              </a:rPr>
              <a:t>th</a:t>
            </a:r>
            <a:r>
              <a:rPr lang="en-US" altLang="en-US" sz="1050" b="1" dirty="0">
                <a:solidFill>
                  <a:srgbClr val="FFFFFF"/>
                </a:solidFill>
                <a:latin typeface="Arial" charset="0"/>
              </a:rPr>
              <a:t> Annual Food Festival 2017</a:t>
            </a:r>
          </a:p>
        </p:txBody>
      </p:sp>
      <p:sp>
        <p:nvSpPr>
          <p:cNvPr id="7" name="Rectangle 6"/>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gyro</a:t>
            </a:r>
          </a:p>
        </p:txBody>
      </p:sp>
    </p:spTree>
    <p:extLst>
      <p:ext uri="{BB962C8B-B14F-4D97-AF65-F5344CB8AC3E}">
        <p14:creationId xmlns:p14="http://schemas.microsoft.com/office/powerpoint/2010/main" val="20053250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algn="ctr"/>
            <a:r>
              <a:rPr lang="en-US" sz="800" dirty="0">
                <a:solidFill>
                  <a:srgbClr val="000000"/>
                </a:solidFill>
                <a:hlinkClick r:id="rId2"/>
              </a:rPr>
              <a:t>www.facebook.com/alexganeevphotography/photos/</a:t>
            </a:r>
            <a:endParaRPr lang="en-US" sz="800" dirty="0">
              <a:solidFill>
                <a:srgbClr val="000000"/>
              </a:solidFill>
            </a:endParaRPr>
          </a:p>
        </p:txBody>
      </p:sp>
      <p:pic>
        <p:nvPicPr>
          <p:cNvPr id="16386" name="Picture 2" descr="https://scontent-ord1-1.xx.fbcdn.net/hphotos-xpf1/v/t1.0-9/11745539_716541378457961_5766966098652099487_n.jpg?oh=97a57735886770776774c6593be04bb7&amp;oe=56630E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304"/>
            <a:ext cx="9144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souvlaki</a:t>
            </a:r>
          </a:p>
        </p:txBody>
      </p:sp>
    </p:spTree>
    <p:extLst>
      <p:ext uri="{BB962C8B-B14F-4D97-AF65-F5344CB8AC3E}">
        <p14:creationId xmlns:p14="http://schemas.microsoft.com/office/powerpoint/2010/main" val="20266366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5766"/>
            <a:ext cx="9117515" cy="6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dolmathes</a:t>
            </a:r>
            <a:r>
              <a:rPr lang="en-US" altLang="en-US" sz="4000" b="1" i="1" dirty="0">
                <a:solidFill>
                  <a:srgbClr val="0070C0"/>
                </a:solidFill>
                <a:latin typeface="Arial" charset="0"/>
              </a:rPr>
              <a:t> </a:t>
            </a:r>
          </a:p>
        </p:txBody>
      </p:sp>
    </p:spTree>
    <p:extLst>
      <p:ext uri="{BB962C8B-B14F-4D97-AF65-F5344CB8AC3E}">
        <p14:creationId xmlns:p14="http://schemas.microsoft.com/office/powerpoint/2010/main" val="170696551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8336"/>
            <a:ext cx="9197125" cy="628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galaktoboureko</a:t>
            </a:r>
            <a:endParaRPr lang="en-US" altLang="en-US" sz="4000" b="1" i="1" dirty="0">
              <a:solidFill>
                <a:srgbClr val="0070C0"/>
              </a:solidFill>
              <a:latin typeface="Arial" charset="0"/>
            </a:endParaRPr>
          </a:p>
        </p:txBody>
      </p:sp>
    </p:spTree>
    <p:extLst>
      <p:ext uri="{BB962C8B-B14F-4D97-AF65-F5344CB8AC3E}">
        <p14:creationId xmlns:p14="http://schemas.microsoft.com/office/powerpoint/2010/main" val="232872294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loukoumades</a:t>
            </a:r>
            <a:endParaRPr lang="en-US" altLang="en-US" sz="4000" b="1" i="1" dirty="0">
              <a:solidFill>
                <a:srgbClr val="0070C0"/>
              </a:solidFill>
              <a:latin typeface="Arial" charset="0"/>
            </a:endParaRPr>
          </a:p>
        </p:txBody>
      </p:sp>
    </p:spTree>
    <p:extLst>
      <p:ext uri="{BB962C8B-B14F-4D97-AF65-F5344CB8AC3E}">
        <p14:creationId xmlns:p14="http://schemas.microsoft.com/office/powerpoint/2010/main" val="307441837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0070C0"/>
                </a:solidFill>
                <a:latin typeface="Arial" charset="0"/>
              </a:rPr>
              <a:t>baklava</a:t>
            </a:r>
            <a:endParaRPr lang="en-US" altLang="en-US" b="1" i="1" dirty="0">
              <a:solidFill>
                <a:srgbClr val="0070C0"/>
              </a:solidFill>
              <a:latin typeface="Arial" charset="0"/>
            </a:endParaRPr>
          </a:p>
        </p:txBody>
      </p:sp>
    </p:spTree>
    <p:extLst>
      <p:ext uri="{BB962C8B-B14F-4D97-AF65-F5344CB8AC3E}">
        <p14:creationId xmlns:p14="http://schemas.microsoft.com/office/powerpoint/2010/main" val="263046033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Tree>
    <p:extLst>
      <p:ext uri="{BB962C8B-B14F-4D97-AF65-F5344CB8AC3E}">
        <p14:creationId xmlns:p14="http://schemas.microsoft.com/office/powerpoint/2010/main" val="242832485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Tree>
    <p:extLst>
      <p:ext uri="{BB962C8B-B14F-4D97-AF65-F5344CB8AC3E}">
        <p14:creationId xmlns:p14="http://schemas.microsoft.com/office/powerpoint/2010/main" val="10188704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p:nvPr/>
        </p:nvSpPr>
        <p:spPr>
          <a:xfrm>
            <a:off x="864265" y="4085586"/>
            <a:ext cx="4237058" cy="1754326"/>
          </a:xfrm>
          <a:prstGeom prst="rect">
            <a:avLst/>
          </a:prstGeom>
        </p:spPr>
        <p:txBody>
          <a:bodyPr wrap="none">
            <a:spAutoFit/>
          </a:bodyPr>
          <a:lstStyle/>
          <a:p>
            <a:pPr algn="ctr"/>
            <a:r>
              <a:rPr lang="en-US" sz="3600" b="1" dirty="0" err="1">
                <a:solidFill>
                  <a:srgbClr val="FFFFFF"/>
                </a:solidFill>
              </a:rPr>
              <a:t>dimond</a:t>
            </a:r>
            <a:r>
              <a:rPr lang="en-US" sz="3600" b="1" dirty="0">
                <a:solidFill>
                  <a:srgbClr val="FFFFFF"/>
                </a:solidFill>
              </a:rPr>
              <a:t>-shaped</a:t>
            </a:r>
          </a:p>
          <a:p>
            <a:pPr algn="ctr"/>
            <a:r>
              <a:rPr lang="en-US" sz="3600" b="1" dirty="0">
                <a:solidFill>
                  <a:srgbClr val="FFFFFF"/>
                </a:solidFill>
              </a:rPr>
              <a:t>with a whole clove</a:t>
            </a:r>
          </a:p>
          <a:p>
            <a:pPr algn="ctr"/>
            <a:r>
              <a:rPr lang="en-US" sz="3600" b="1" dirty="0">
                <a:solidFill>
                  <a:srgbClr val="FFFFFF"/>
                </a:solidFill>
              </a:rPr>
              <a:t>and no pistachios</a:t>
            </a:r>
          </a:p>
        </p:txBody>
      </p:sp>
    </p:spTree>
    <p:extLst>
      <p:ext uri="{BB962C8B-B14F-4D97-AF65-F5344CB8AC3E}">
        <p14:creationId xmlns:p14="http://schemas.microsoft.com/office/powerpoint/2010/main" val="392692254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1600" b="1" dirty="0">
                <a:solidFill>
                  <a:srgbClr val="000000"/>
                </a:solidFill>
                <a:latin typeface="Arial" charset="0"/>
              </a:rPr>
              <a:t>A Tate of Greece</a:t>
            </a:r>
          </a:p>
          <a:p>
            <a:pPr algn="ctr" eaLnBrk="1" hangingPunct="1"/>
            <a:r>
              <a:rPr lang="en-US" altLang="en-US" sz="1050" b="1" dirty="0">
                <a:solidFill>
                  <a:srgbClr val="000000"/>
                </a:solidFill>
                <a:latin typeface="Arial" charset="0"/>
              </a:rPr>
              <a:t>25</a:t>
            </a:r>
            <a:r>
              <a:rPr lang="en-US" altLang="en-US" sz="1050" b="1" baseline="30000" dirty="0">
                <a:solidFill>
                  <a:srgbClr val="000000"/>
                </a:solidFill>
                <a:latin typeface="Arial" charset="0"/>
              </a:rPr>
              <a:t>th</a:t>
            </a:r>
            <a:r>
              <a:rPr lang="en-US" altLang="en-US" sz="1050" b="1" dirty="0">
                <a:solidFill>
                  <a:srgbClr val="000000"/>
                </a:solidFill>
                <a:latin typeface="Arial" charset="0"/>
              </a:rPr>
              <a:t> Annual Food Festival 2017</a:t>
            </a:r>
          </a:p>
        </p:txBody>
      </p:sp>
      <p:sp>
        <p:nvSpPr>
          <p:cNvPr id="5" name="Rectangle 4">
            <a:extLst>
              <a:ext uri="{FF2B5EF4-FFF2-40B4-BE49-F238E27FC236}">
                <a16:creationId xmlns:a16="http://schemas.microsoft.com/office/drawing/2014/main" id="{2BE6133A-6B08-4E8D-BD79-B2196C204410}"/>
              </a:ext>
            </a:extLst>
          </p:cNvPr>
          <p:cNvSpPr/>
          <p:nvPr/>
        </p:nvSpPr>
        <p:spPr>
          <a:xfrm>
            <a:off x="1072469" y="4357717"/>
            <a:ext cx="6955751" cy="1200329"/>
          </a:xfrm>
          <a:prstGeom prst="rect">
            <a:avLst/>
          </a:prstGeom>
        </p:spPr>
        <p:txBody>
          <a:bodyPr wrap="none">
            <a:spAutoFit/>
          </a:bodyPr>
          <a:lstStyle/>
          <a:p>
            <a:pPr algn="ctr"/>
            <a:r>
              <a:rPr lang="en-US" sz="3600" b="1" dirty="0">
                <a:solidFill>
                  <a:srgbClr val="FFFFFF"/>
                </a:solidFill>
              </a:rPr>
              <a:t>cut diamond-shaped</a:t>
            </a:r>
          </a:p>
          <a:p>
            <a:pPr algn="ctr"/>
            <a:r>
              <a:rPr lang="en-US" sz="3600" b="1" dirty="0">
                <a:solidFill>
                  <a:srgbClr val="FFFFFF"/>
                </a:solidFill>
              </a:rPr>
              <a:t>then served with a whole clove</a:t>
            </a:r>
          </a:p>
        </p:txBody>
      </p:sp>
    </p:spTree>
    <p:extLst>
      <p:ext uri="{BB962C8B-B14F-4D97-AF65-F5344CB8AC3E}">
        <p14:creationId xmlns:p14="http://schemas.microsoft.com/office/powerpoint/2010/main" val="404042049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9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
        <p:nvSpPr>
          <p:cNvPr id="2" name="Rectangle 1"/>
          <p:cNvSpPr/>
          <p:nvPr/>
        </p:nvSpPr>
        <p:spPr>
          <a:xfrm>
            <a:off x="3119897" y="3650726"/>
            <a:ext cx="2781531" cy="523220"/>
          </a:xfrm>
          <a:prstGeom prst="rect">
            <a:avLst/>
          </a:prstGeom>
        </p:spPr>
        <p:txBody>
          <a:bodyPr wrap="none">
            <a:spAutoFit/>
          </a:bodyPr>
          <a:lstStyle/>
          <a:p>
            <a:r>
              <a:rPr lang="en-US" sz="2800" b="1" dirty="0">
                <a:solidFill>
                  <a:srgbClr val="FFFFFF"/>
                </a:solidFill>
              </a:rPr>
              <a:t>with pistachios</a:t>
            </a:r>
          </a:p>
        </p:txBody>
      </p:sp>
    </p:spTree>
    <p:extLst>
      <p:ext uri="{BB962C8B-B14F-4D97-AF65-F5344CB8AC3E}">
        <p14:creationId xmlns:p14="http://schemas.microsoft.com/office/powerpoint/2010/main" val="19613752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Tree>
    <p:extLst>
      <p:ext uri="{BB962C8B-B14F-4D97-AF65-F5344CB8AC3E}">
        <p14:creationId xmlns:p14="http://schemas.microsoft.com/office/powerpoint/2010/main" val="14273329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
        <p:nvSpPr>
          <p:cNvPr id="2" name="Rectangle 1"/>
          <p:cNvSpPr/>
          <p:nvPr/>
        </p:nvSpPr>
        <p:spPr>
          <a:xfrm>
            <a:off x="1929704" y="3215302"/>
            <a:ext cx="5724645" cy="1200329"/>
          </a:xfrm>
          <a:prstGeom prst="rect">
            <a:avLst/>
          </a:prstGeom>
        </p:spPr>
        <p:txBody>
          <a:bodyPr wrap="none">
            <a:spAutoFit/>
          </a:bodyPr>
          <a:lstStyle/>
          <a:p>
            <a:pPr algn="ctr"/>
            <a:r>
              <a:rPr lang="en-US" sz="3600" b="1" dirty="0">
                <a:solidFill>
                  <a:srgbClr val="FFFFFF"/>
                </a:solidFill>
              </a:rPr>
              <a:t>rectangular</a:t>
            </a:r>
          </a:p>
          <a:p>
            <a:pPr algn="ctr"/>
            <a:r>
              <a:rPr lang="en-US" sz="3600" b="1" dirty="0">
                <a:solidFill>
                  <a:srgbClr val="FFFFFF"/>
                </a:solidFill>
              </a:rPr>
              <a:t>and often with pistachios</a:t>
            </a:r>
          </a:p>
        </p:txBody>
      </p:sp>
    </p:spTree>
    <p:extLst>
      <p:ext uri="{BB962C8B-B14F-4D97-AF65-F5344CB8AC3E}">
        <p14:creationId xmlns:p14="http://schemas.microsoft.com/office/powerpoint/2010/main" val="42694273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Tree>
    <p:extLst>
      <p:ext uri="{BB962C8B-B14F-4D97-AF65-F5344CB8AC3E}">
        <p14:creationId xmlns:p14="http://schemas.microsoft.com/office/powerpoint/2010/main" val="15757121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
        <p:nvSpPr>
          <p:cNvPr id="7" name="Rectangle 6"/>
          <p:cNvSpPr/>
          <p:nvPr/>
        </p:nvSpPr>
        <p:spPr>
          <a:xfrm>
            <a:off x="1718394" y="1052159"/>
            <a:ext cx="2441694" cy="646331"/>
          </a:xfrm>
          <a:prstGeom prst="rect">
            <a:avLst/>
          </a:prstGeom>
        </p:spPr>
        <p:txBody>
          <a:bodyPr wrap="none">
            <a:spAutoFit/>
          </a:bodyPr>
          <a:lstStyle/>
          <a:p>
            <a:pPr algn="ctr"/>
            <a:r>
              <a:rPr lang="en-US" sz="3600" b="1" dirty="0">
                <a:solidFill>
                  <a:srgbClr val="000000"/>
                </a:solidFill>
              </a:rPr>
              <a:t>Greek flag</a:t>
            </a:r>
          </a:p>
        </p:txBody>
      </p:sp>
      <p:sp>
        <p:nvSpPr>
          <p:cNvPr id="8" name="Rectangle 7"/>
          <p:cNvSpPr/>
          <p:nvPr/>
        </p:nvSpPr>
        <p:spPr>
          <a:xfrm>
            <a:off x="4494553" y="1629445"/>
            <a:ext cx="3638560" cy="646331"/>
          </a:xfrm>
          <a:prstGeom prst="rect">
            <a:avLst/>
          </a:prstGeom>
        </p:spPr>
        <p:txBody>
          <a:bodyPr wrap="none">
            <a:spAutoFit/>
          </a:bodyPr>
          <a:lstStyle/>
          <a:p>
            <a:pPr algn="ctr"/>
            <a:r>
              <a:rPr lang="en-US" sz="3600" b="1" dirty="0">
                <a:solidFill>
                  <a:srgbClr val="000000"/>
                </a:solidFill>
              </a:rPr>
              <a:t>Turkish baklava</a:t>
            </a:r>
          </a:p>
        </p:txBody>
      </p:sp>
      <p:sp>
        <p:nvSpPr>
          <p:cNvPr id="9" name="Down Arrow 8"/>
          <p:cNvSpPr/>
          <p:nvPr/>
        </p:nvSpPr>
        <p:spPr bwMode="auto">
          <a:xfrm rot="19738080">
            <a:off x="3168668" y="1701468"/>
            <a:ext cx="331011" cy="1089844"/>
          </a:xfrm>
          <a:prstGeom prst="downArrow">
            <a:avLst/>
          </a:prstGeom>
          <a:solidFill>
            <a:schemeClr val="bg1"/>
          </a:solid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
        <p:nvSpPr>
          <p:cNvPr id="12" name="Down Arrow 11"/>
          <p:cNvSpPr/>
          <p:nvPr/>
        </p:nvSpPr>
        <p:spPr bwMode="auto">
          <a:xfrm rot="1760386">
            <a:off x="5496761" y="2244436"/>
            <a:ext cx="361154" cy="1850036"/>
          </a:xfrm>
          <a:prstGeom prst="downArrow">
            <a:avLst/>
          </a:prstGeom>
          <a:solidFill>
            <a:schemeClr val="bg1"/>
          </a:solid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FFFFFF"/>
              </a:solidFill>
              <a:latin typeface="Tahoma" pitchFamily="34" charset="0"/>
            </a:endParaRPr>
          </a:p>
        </p:txBody>
      </p:sp>
    </p:spTree>
    <p:extLst>
      <p:ext uri="{BB962C8B-B14F-4D97-AF65-F5344CB8AC3E}">
        <p14:creationId xmlns:p14="http://schemas.microsoft.com/office/powerpoint/2010/main" val="314752932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33589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http://www.d.umn.edu/cla/faculty/troufs/anthfood/SweetTreats.html#title</a:t>
            </a:r>
            <a:endParaRPr lang="en-US" sz="800" dirty="0">
              <a:solidFill>
                <a:srgbClr val="000000"/>
              </a:solidFill>
            </a:endParaRPr>
          </a:p>
        </p:txBody>
      </p:sp>
      <p:sp>
        <p:nvSpPr>
          <p:cNvPr id="4" name="Rectangle 3"/>
          <p:cNvSpPr/>
          <p:nvPr/>
        </p:nvSpPr>
        <p:spPr>
          <a:xfrm>
            <a:off x="2453560" y="5058617"/>
            <a:ext cx="4265911" cy="769441"/>
          </a:xfrm>
          <a:prstGeom prst="rect">
            <a:avLst/>
          </a:prstGeom>
          <a:solidFill>
            <a:srgbClr val="FFFFFF"/>
          </a:solidFill>
        </p:spPr>
        <p:txBody>
          <a:bodyPr wrap="none">
            <a:spAutoFit/>
          </a:bodyPr>
          <a:lstStyle/>
          <a:p>
            <a:r>
              <a:rPr lang="en-US" sz="4400" b="1" dirty="0">
                <a:solidFill>
                  <a:srgbClr val="000000"/>
                </a:solidFill>
              </a:rPr>
              <a:t>“baklava wars”</a:t>
            </a:r>
          </a:p>
        </p:txBody>
      </p:sp>
    </p:spTree>
    <p:extLst>
      <p:ext uri="{BB962C8B-B14F-4D97-AF65-F5344CB8AC3E}">
        <p14:creationId xmlns:p14="http://schemas.microsoft.com/office/powerpoint/2010/main" val="3572414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5" name="Right Arrow 3">
            <a:extLst>
              <a:ext uri="{FF2B5EF4-FFF2-40B4-BE49-F238E27FC236}">
                <a16:creationId xmlns:a16="http://schemas.microsoft.com/office/drawing/2014/main" id="{915599FC-B5BC-5FB5-15E4-755BCDD196BF}"/>
              </a:ext>
            </a:extLst>
          </p:cNvPr>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590338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http://www.d.umn.edu/cla/faculty/troufs/anthfood/SweetTreats.html#title</a:t>
            </a:r>
            <a:endParaRPr lang="en-US" sz="800" dirty="0">
              <a:solidFill>
                <a:srgbClr val="000000"/>
              </a:solidFill>
            </a:endParaRPr>
          </a:p>
        </p:txBody>
      </p:sp>
    </p:spTree>
    <p:extLst>
      <p:ext uri="{BB962C8B-B14F-4D97-AF65-F5344CB8AC3E}">
        <p14:creationId xmlns:p14="http://schemas.microsoft.com/office/powerpoint/2010/main" val="86043881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http://www.d.umn.edu/cla/faculty/troufs/anthfood/SweetTreats.html#title</a:t>
            </a:r>
            <a:endParaRPr lang="en-US" sz="800" dirty="0">
              <a:solidFill>
                <a:srgbClr val="000000"/>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92" y="273083"/>
            <a:ext cx="7313404" cy="613086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bwMode="auto">
          <a:xfrm>
            <a:off x="1944914" y="3266729"/>
            <a:ext cx="5892800" cy="1159111"/>
          </a:xfrm>
          <a:custGeom>
            <a:avLst/>
            <a:gdLst>
              <a:gd name="connsiteX0" fmla="*/ 464457 w 5515429"/>
              <a:gd name="connsiteY0" fmla="*/ 696686 h 957943"/>
              <a:gd name="connsiteX1" fmla="*/ 740229 w 5515429"/>
              <a:gd name="connsiteY1" fmla="*/ 725714 h 957943"/>
              <a:gd name="connsiteX2" fmla="*/ 841829 w 5515429"/>
              <a:gd name="connsiteY2" fmla="*/ 740229 h 957943"/>
              <a:gd name="connsiteX3" fmla="*/ 1146629 w 5515429"/>
              <a:gd name="connsiteY3" fmla="*/ 769257 h 957943"/>
              <a:gd name="connsiteX4" fmla="*/ 1436915 w 5515429"/>
              <a:gd name="connsiteY4" fmla="*/ 798286 h 957943"/>
              <a:gd name="connsiteX5" fmla="*/ 1538515 w 5515429"/>
              <a:gd name="connsiteY5" fmla="*/ 812800 h 957943"/>
              <a:gd name="connsiteX6" fmla="*/ 1843315 w 5515429"/>
              <a:gd name="connsiteY6" fmla="*/ 841829 h 957943"/>
              <a:gd name="connsiteX7" fmla="*/ 2075543 w 5515429"/>
              <a:gd name="connsiteY7" fmla="*/ 870857 h 957943"/>
              <a:gd name="connsiteX8" fmla="*/ 2235200 w 5515429"/>
              <a:gd name="connsiteY8" fmla="*/ 899886 h 957943"/>
              <a:gd name="connsiteX9" fmla="*/ 2380343 w 5515429"/>
              <a:gd name="connsiteY9" fmla="*/ 914400 h 957943"/>
              <a:gd name="connsiteX10" fmla="*/ 2510972 w 5515429"/>
              <a:gd name="connsiteY10" fmla="*/ 928914 h 957943"/>
              <a:gd name="connsiteX11" fmla="*/ 2975429 w 5515429"/>
              <a:gd name="connsiteY11" fmla="*/ 957943 h 957943"/>
              <a:gd name="connsiteX12" fmla="*/ 3352800 w 5515429"/>
              <a:gd name="connsiteY12" fmla="*/ 943429 h 957943"/>
              <a:gd name="connsiteX13" fmla="*/ 3744686 w 5515429"/>
              <a:gd name="connsiteY13" fmla="*/ 914400 h 957943"/>
              <a:gd name="connsiteX14" fmla="*/ 4064000 w 5515429"/>
              <a:gd name="connsiteY14" fmla="*/ 885372 h 957943"/>
              <a:gd name="connsiteX15" fmla="*/ 4267200 w 5515429"/>
              <a:gd name="connsiteY15" fmla="*/ 856343 h 957943"/>
              <a:gd name="connsiteX16" fmla="*/ 4368800 w 5515429"/>
              <a:gd name="connsiteY16" fmla="*/ 841829 h 957943"/>
              <a:gd name="connsiteX17" fmla="*/ 4412343 w 5515429"/>
              <a:gd name="connsiteY17" fmla="*/ 827314 h 957943"/>
              <a:gd name="connsiteX18" fmla="*/ 4688115 w 5515429"/>
              <a:gd name="connsiteY18" fmla="*/ 798286 h 957943"/>
              <a:gd name="connsiteX19" fmla="*/ 4833257 w 5515429"/>
              <a:gd name="connsiteY19" fmla="*/ 769257 h 957943"/>
              <a:gd name="connsiteX20" fmla="*/ 4876800 w 5515429"/>
              <a:gd name="connsiteY20" fmla="*/ 754743 h 957943"/>
              <a:gd name="connsiteX21" fmla="*/ 4992915 w 5515429"/>
              <a:gd name="connsiteY21" fmla="*/ 740229 h 957943"/>
              <a:gd name="connsiteX22" fmla="*/ 5196115 w 5515429"/>
              <a:gd name="connsiteY22" fmla="*/ 711200 h 957943"/>
              <a:gd name="connsiteX23" fmla="*/ 5341257 w 5515429"/>
              <a:gd name="connsiteY23" fmla="*/ 682172 h 957943"/>
              <a:gd name="connsiteX24" fmla="*/ 5384800 w 5515429"/>
              <a:gd name="connsiteY24" fmla="*/ 638629 h 957943"/>
              <a:gd name="connsiteX25" fmla="*/ 5471886 w 5515429"/>
              <a:gd name="connsiteY25" fmla="*/ 580572 h 957943"/>
              <a:gd name="connsiteX26" fmla="*/ 5486400 w 5515429"/>
              <a:gd name="connsiteY26" fmla="*/ 522514 h 957943"/>
              <a:gd name="connsiteX27" fmla="*/ 5515429 w 5515429"/>
              <a:gd name="connsiteY27" fmla="*/ 435429 h 957943"/>
              <a:gd name="connsiteX28" fmla="*/ 5486400 w 5515429"/>
              <a:gd name="connsiteY28" fmla="*/ 304800 h 957943"/>
              <a:gd name="connsiteX29" fmla="*/ 5457372 w 5515429"/>
              <a:gd name="connsiteY29" fmla="*/ 246743 h 957943"/>
              <a:gd name="connsiteX30" fmla="*/ 5399315 w 5515429"/>
              <a:gd name="connsiteY30" fmla="*/ 232229 h 957943"/>
              <a:gd name="connsiteX31" fmla="*/ 5239657 w 5515429"/>
              <a:gd name="connsiteY31" fmla="*/ 188686 h 957943"/>
              <a:gd name="connsiteX32" fmla="*/ 5196115 w 5515429"/>
              <a:gd name="connsiteY32" fmla="*/ 159657 h 957943"/>
              <a:gd name="connsiteX33" fmla="*/ 5152572 w 5515429"/>
              <a:gd name="connsiteY33" fmla="*/ 145143 h 957943"/>
              <a:gd name="connsiteX34" fmla="*/ 5080000 w 5515429"/>
              <a:gd name="connsiteY34" fmla="*/ 116114 h 957943"/>
              <a:gd name="connsiteX35" fmla="*/ 4934857 w 5515429"/>
              <a:gd name="connsiteY35" fmla="*/ 101600 h 957943"/>
              <a:gd name="connsiteX36" fmla="*/ 4804229 w 5515429"/>
              <a:gd name="connsiteY36" fmla="*/ 87086 h 957943"/>
              <a:gd name="connsiteX37" fmla="*/ 4484915 w 5515429"/>
              <a:gd name="connsiteY37" fmla="*/ 58057 h 957943"/>
              <a:gd name="connsiteX38" fmla="*/ 3077029 w 5515429"/>
              <a:gd name="connsiteY38" fmla="*/ 58057 h 957943"/>
              <a:gd name="connsiteX39" fmla="*/ 3033486 w 5515429"/>
              <a:gd name="connsiteY39" fmla="*/ 43543 h 957943"/>
              <a:gd name="connsiteX40" fmla="*/ 2598057 w 5515429"/>
              <a:gd name="connsiteY40" fmla="*/ 0 h 957943"/>
              <a:gd name="connsiteX41" fmla="*/ 1959429 w 5515429"/>
              <a:gd name="connsiteY41" fmla="*/ 43543 h 957943"/>
              <a:gd name="connsiteX42" fmla="*/ 1872343 w 5515429"/>
              <a:gd name="connsiteY42" fmla="*/ 58057 h 957943"/>
              <a:gd name="connsiteX43" fmla="*/ 1814286 w 5515429"/>
              <a:gd name="connsiteY43" fmla="*/ 72572 h 957943"/>
              <a:gd name="connsiteX44" fmla="*/ 1669143 w 5515429"/>
              <a:gd name="connsiteY44" fmla="*/ 87086 h 957943"/>
              <a:gd name="connsiteX45" fmla="*/ 1349829 w 5515429"/>
              <a:gd name="connsiteY45" fmla="*/ 130629 h 957943"/>
              <a:gd name="connsiteX46" fmla="*/ 1103086 w 5515429"/>
              <a:gd name="connsiteY46" fmla="*/ 159657 h 957943"/>
              <a:gd name="connsiteX47" fmla="*/ 827315 w 5515429"/>
              <a:gd name="connsiteY47" fmla="*/ 188686 h 957943"/>
              <a:gd name="connsiteX48" fmla="*/ 740229 w 5515429"/>
              <a:gd name="connsiteY48" fmla="*/ 203200 h 957943"/>
              <a:gd name="connsiteX49" fmla="*/ 537029 w 5515429"/>
              <a:gd name="connsiteY49" fmla="*/ 232229 h 957943"/>
              <a:gd name="connsiteX50" fmla="*/ 478972 w 5515429"/>
              <a:gd name="connsiteY50" fmla="*/ 246743 h 957943"/>
              <a:gd name="connsiteX51" fmla="*/ 435429 w 5515429"/>
              <a:gd name="connsiteY51" fmla="*/ 261257 h 957943"/>
              <a:gd name="connsiteX52" fmla="*/ 261257 w 5515429"/>
              <a:gd name="connsiteY52" fmla="*/ 304800 h 957943"/>
              <a:gd name="connsiteX53" fmla="*/ 203200 w 5515429"/>
              <a:gd name="connsiteY53" fmla="*/ 319314 h 957943"/>
              <a:gd name="connsiteX54" fmla="*/ 116115 w 5515429"/>
              <a:gd name="connsiteY54" fmla="*/ 362857 h 957943"/>
              <a:gd name="connsiteX55" fmla="*/ 29029 w 5515429"/>
              <a:gd name="connsiteY55" fmla="*/ 391886 h 957943"/>
              <a:gd name="connsiteX56" fmla="*/ 0 w 5515429"/>
              <a:gd name="connsiteY56" fmla="*/ 435429 h 957943"/>
              <a:gd name="connsiteX57" fmla="*/ 29029 w 5515429"/>
              <a:gd name="connsiteY57" fmla="*/ 522514 h 957943"/>
              <a:gd name="connsiteX58" fmla="*/ 58057 w 5515429"/>
              <a:gd name="connsiteY58" fmla="*/ 566057 h 957943"/>
              <a:gd name="connsiteX59" fmla="*/ 232229 w 5515429"/>
              <a:gd name="connsiteY59" fmla="*/ 653143 h 957943"/>
              <a:gd name="connsiteX60" fmla="*/ 275772 w 5515429"/>
              <a:gd name="connsiteY60" fmla="*/ 667657 h 957943"/>
              <a:gd name="connsiteX61" fmla="*/ 319315 w 5515429"/>
              <a:gd name="connsiteY61" fmla="*/ 682172 h 957943"/>
              <a:gd name="connsiteX62" fmla="*/ 377372 w 5515429"/>
              <a:gd name="connsiteY62" fmla="*/ 711200 h 957943"/>
              <a:gd name="connsiteX63" fmla="*/ 609600 w 5515429"/>
              <a:gd name="connsiteY63" fmla="*/ 7112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15429" h="957943">
                <a:moveTo>
                  <a:pt x="464457" y="696686"/>
                </a:moveTo>
                <a:cubicBezTo>
                  <a:pt x="648983" y="727440"/>
                  <a:pt x="446714" y="696362"/>
                  <a:pt x="740229" y="725714"/>
                </a:cubicBezTo>
                <a:cubicBezTo>
                  <a:pt x="774270" y="729118"/>
                  <a:pt x="807883" y="735986"/>
                  <a:pt x="841829" y="740229"/>
                </a:cubicBezTo>
                <a:cubicBezTo>
                  <a:pt x="967505" y="755939"/>
                  <a:pt x="1012381" y="758070"/>
                  <a:pt x="1146629" y="769257"/>
                </a:cubicBezTo>
                <a:cubicBezTo>
                  <a:pt x="1334287" y="800535"/>
                  <a:pt x="1126854" y="768757"/>
                  <a:pt x="1436915" y="798286"/>
                </a:cubicBezTo>
                <a:cubicBezTo>
                  <a:pt x="1470971" y="801529"/>
                  <a:pt x="1504569" y="808557"/>
                  <a:pt x="1538515" y="812800"/>
                </a:cubicBezTo>
                <a:cubicBezTo>
                  <a:pt x="1704575" y="833557"/>
                  <a:pt x="1655364" y="823929"/>
                  <a:pt x="1843315" y="841829"/>
                </a:cubicBezTo>
                <a:cubicBezTo>
                  <a:pt x="1909472" y="848130"/>
                  <a:pt x="2007467" y="859511"/>
                  <a:pt x="2075543" y="870857"/>
                </a:cubicBezTo>
                <a:cubicBezTo>
                  <a:pt x="2164730" y="885722"/>
                  <a:pt x="2138384" y="887784"/>
                  <a:pt x="2235200" y="899886"/>
                </a:cubicBezTo>
                <a:cubicBezTo>
                  <a:pt x="2283447" y="905917"/>
                  <a:pt x="2331988" y="909310"/>
                  <a:pt x="2380343" y="914400"/>
                </a:cubicBezTo>
                <a:cubicBezTo>
                  <a:pt x="2423913" y="918986"/>
                  <a:pt x="2467341" y="924947"/>
                  <a:pt x="2510972" y="928914"/>
                </a:cubicBezTo>
                <a:cubicBezTo>
                  <a:pt x="2688986" y="945097"/>
                  <a:pt x="2786166" y="947982"/>
                  <a:pt x="2975429" y="957943"/>
                </a:cubicBezTo>
                <a:lnTo>
                  <a:pt x="3352800" y="943429"/>
                </a:lnTo>
                <a:cubicBezTo>
                  <a:pt x="3483577" y="936026"/>
                  <a:pt x="3744686" y="914400"/>
                  <a:pt x="3744686" y="914400"/>
                </a:cubicBezTo>
                <a:cubicBezTo>
                  <a:pt x="3928324" y="883794"/>
                  <a:pt x="3749567" y="910527"/>
                  <a:pt x="4064000" y="885372"/>
                </a:cubicBezTo>
                <a:cubicBezTo>
                  <a:pt x="4242361" y="871103"/>
                  <a:pt x="4138597" y="877776"/>
                  <a:pt x="4267200" y="856343"/>
                </a:cubicBezTo>
                <a:cubicBezTo>
                  <a:pt x="4300945" y="850719"/>
                  <a:pt x="4334933" y="846667"/>
                  <a:pt x="4368800" y="841829"/>
                </a:cubicBezTo>
                <a:cubicBezTo>
                  <a:pt x="4383314" y="836991"/>
                  <a:pt x="4397221" y="829640"/>
                  <a:pt x="4412343" y="827314"/>
                </a:cubicBezTo>
                <a:cubicBezTo>
                  <a:pt x="4816361" y="765157"/>
                  <a:pt x="4315183" y="857170"/>
                  <a:pt x="4688115" y="798286"/>
                </a:cubicBezTo>
                <a:cubicBezTo>
                  <a:pt x="4736850" y="790591"/>
                  <a:pt x="4786450" y="784859"/>
                  <a:pt x="4833257" y="769257"/>
                </a:cubicBezTo>
                <a:cubicBezTo>
                  <a:pt x="4847771" y="764419"/>
                  <a:pt x="4861747" y="757480"/>
                  <a:pt x="4876800" y="754743"/>
                </a:cubicBezTo>
                <a:cubicBezTo>
                  <a:pt x="4915177" y="747766"/>
                  <a:pt x="4954266" y="745499"/>
                  <a:pt x="4992915" y="740229"/>
                </a:cubicBezTo>
                <a:cubicBezTo>
                  <a:pt x="5060709" y="730984"/>
                  <a:pt x="5129023" y="724618"/>
                  <a:pt x="5196115" y="711200"/>
                </a:cubicBezTo>
                <a:lnTo>
                  <a:pt x="5341257" y="682172"/>
                </a:lnTo>
                <a:cubicBezTo>
                  <a:pt x="5355771" y="667658"/>
                  <a:pt x="5367721" y="650015"/>
                  <a:pt x="5384800" y="638629"/>
                </a:cubicBezTo>
                <a:cubicBezTo>
                  <a:pt x="5510836" y="554604"/>
                  <a:pt x="5332976" y="719479"/>
                  <a:pt x="5471886" y="580572"/>
                </a:cubicBezTo>
                <a:cubicBezTo>
                  <a:pt x="5476724" y="561219"/>
                  <a:pt x="5480668" y="541621"/>
                  <a:pt x="5486400" y="522514"/>
                </a:cubicBezTo>
                <a:cubicBezTo>
                  <a:pt x="5495192" y="493206"/>
                  <a:pt x="5515429" y="435429"/>
                  <a:pt x="5515429" y="435429"/>
                </a:cubicBezTo>
                <a:cubicBezTo>
                  <a:pt x="5506729" y="383228"/>
                  <a:pt x="5505891" y="350280"/>
                  <a:pt x="5486400" y="304800"/>
                </a:cubicBezTo>
                <a:cubicBezTo>
                  <a:pt x="5477877" y="284913"/>
                  <a:pt x="5473994" y="260594"/>
                  <a:pt x="5457372" y="246743"/>
                </a:cubicBezTo>
                <a:cubicBezTo>
                  <a:pt x="5442048" y="233973"/>
                  <a:pt x="5418667" y="237067"/>
                  <a:pt x="5399315" y="232229"/>
                </a:cubicBezTo>
                <a:cubicBezTo>
                  <a:pt x="5249522" y="157333"/>
                  <a:pt x="5459339" y="254591"/>
                  <a:pt x="5239657" y="188686"/>
                </a:cubicBezTo>
                <a:cubicBezTo>
                  <a:pt x="5222949" y="183674"/>
                  <a:pt x="5211717" y="167458"/>
                  <a:pt x="5196115" y="159657"/>
                </a:cubicBezTo>
                <a:cubicBezTo>
                  <a:pt x="5182431" y="152815"/>
                  <a:pt x="5166897" y="150515"/>
                  <a:pt x="5152572" y="145143"/>
                </a:cubicBezTo>
                <a:cubicBezTo>
                  <a:pt x="5128177" y="135995"/>
                  <a:pt x="5105548" y="121224"/>
                  <a:pt x="5080000" y="116114"/>
                </a:cubicBezTo>
                <a:cubicBezTo>
                  <a:pt x="5032322" y="106578"/>
                  <a:pt x="4983212" y="106690"/>
                  <a:pt x="4934857" y="101600"/>
                </a:cubicBezTo>
                <a:cubicBezTo>
                  <a:pt x="4891287" y="97014"/>
                  <a:pt x="4847860" y="91052"/>
                  <a:pt x="4804229" y="87086"/>
                </a:cubicBezTo>
                <a:cubicBezTo>
                  <a:pt x="4411053" y="51343"/>
                  <a:pt x="4789921" y="91948"/>
                  <a:pt x="4484915" y="58057"/>
                </a:cubicBezTo>
                <a:cubicBezTo>
                  <a:pt x="3823132" y="73815"/>
                  <a:pt x="3798490" y="82935"/>
                  <a:pt x="3077029" y="58057"/>
                </a:cubicBezTo>
                <a:cubicBezTo>
                  <a:pt x="3061739" y="57530"/>
                  <a:pt x="3048692" y="45233"/>
                  <a:pt x="3033486" y="43543"/>
                </a:cubicBezTo>
                <a:cubicBezTo>
                  <a:pt x="2466973" y="-19403"/>
                  <a:pt x="2847771" y="41618"/>
                  <a:pt x="2598057" y="0"/>
                </a:cubicBezTo>
                <a:cubicBezTo>
                  <a:pt x="2425290" y="7511"/>
                  <a:pt x="2134096" y="14433"/>
                  <a:pt x="1959429" y="43543"/>
                </a:cubicBezTo>
                <a:cubicBezTo>
                  <a:pt x="1930400" y="48381"/>
                  <a:pt x="1901201" y="52285"/>
                  <a:pt x="1872343" y="58057"/>
                </a:cubicBezTo>
                <a:cubicBezTo>
                  <a:pt x="1852782" y="61969"/>
                  <a:pt x="1834033" y="69751"/>
                  <a:pt x="1814286" y="72572"/>
                </a:cubicBezTo>
                <a:cubicBezTo>
                  <a:pt x="1766152" y="79448"/>
                  <a:pt x="1717524" y="82248"/>
                  <a:pt x="1669143" y="87086"/>
                </a:cubicBezTo>
                <a:cubicBezTo>
                  <a:pt x="1445383" y="131837"/>
                  <a:pt x="1598543" y="106942"/>
                  <a:pt x="1349829" y="130629"/>
                </a:cubicBezTo>
                <a:cubicBezTo>
                  <a:pt x="1192990" y="145566"/>
                  <a:pt x="1251493" y="143167"/>
                  <a:pt x="1103086" y="159657"/>
                </a:cubicBezTo>
                <a:cubicBezTo>
                  <a:pt x="1018628" y="169041"/>
                  <a:pt x="912309" y="177354"/>
                  <a:pt x="827315" y="188686"/>
                </a:cubicBezTo>
                <a:cubicBezTo>
                  <a:pt x="798144" y="192575"/>
                  <a:pt x="769332" y="198834"/>
                  <a:pt x="740229" y="203200"/>
                </a:cubicBezTo>
                <a:cubicBezTo>
                  <a:pt x="672565" y="213350"/>
                  <a:pt x="603407" y="215635"/>
                  <a:pt x="537029" y="232229"/>
                </a:cubicBezTo>
                <a:cubicBezTo>
                  <a:pt x="517677" y="237067"/>
                  <a:pt x="498152" y="241263"/>
                  <a:pt x="478972" y="246743"/>
                </a:cubicBezTo>
                <a:cubicBezTo>
                  <a:pt x="464261" y="250946"/>
                  <a:pt x="450212" y="257315"/>
                  <a:pt x="435429" y="261257"/>
                </a:cubicBezTo>
                <a:cubicBezTo>
                  <a:pt x="377605" y="276677"/>
                  <a:pt x="319314" y="290286"/>
                  <a:pt x="261257" y="304800"/>
                </a:cubicBezTo>
                <a:cubicBezTo>
                  <a:pt x="241905" y="309638"/>
                  <a:pt x="222124" y="313006"/>
                  <a:pt x="203200" y="319314"/>
                </a:cubicBezTo>
                <a:cubicBezTo>
                  <a:pt x="44386" y="372254"/>
                  <a:pt x="284945" y="287821"/>
                  <a:pt x="116115" y="362857"/>
                </a:cubicBezTo>
                <a:cubicBezTo>
                  <a:pt x="88153" y="375284"/>
                  <a:pt x="29029" y="391886"/>
                  <a:pt x="29029" y="391886"/>
                </a:cubicBezTo>
                <a:cubicBezTo>
                  <a:pt x="19353" y="406400"/>
                  <a:pt x="0" y="417985"/>
                  <a:pt x="0" y="435429"/>
                </a:cubicBezTo>
                <a:cubicBezTo>
                  <a:pt x="0" y="466028"/>
                  <a:pt x="16602" y="494553"/>
                  <a:pt x="29029" y="522514"/>
                </a:cubicBezTo>
                <a:cubicBezTo>
                  <a:pt x="36114" y="538454"/>
                  <a:pt x="44929" y="554570"/>
                  <a:pt x="58057" y="566057"/>
                </a:cubicBezTo>
                <a:cubicBezTo>
                  <a:pt x="127314" y="626657"/>
                  <a:pt x="150012" y="625737"/>
                  <a:pt x="232229" y="653143"/>
                </a:cubicBezTo>
                <a:lnTo>
                  <a:pt x="275772" y="667657"/>
                </a:lnTo>
                <a:cubicBezTo>
                  <a:pt x="290286" y="672495"/>
                  <a:pt x="305631" y="675330"/>
                  <a:pt x="319315" y="682172"/>
                </a:cubicBezTo>
                <a:cubicBezTo>
                  <a:pt x="338667" y="691848"/>
                  <a:pt x="355843" y="709047"/>
                  <a:pt x="377372" y="711200"/>
                </a:cubicBezTo>
                <a:cubicBezTo>
                  <a:pt x="454397" y="718902"/>
                  <a:pt x="532191" y="711200"/>
                  <a:pt x="609600" y="711200"/>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p:nvPr/>
        </p:nvSpPr>
        <p:spPr>
          <a:xfrm>
            <a:off x="2453560" y="5058617"/>
            <a:ext cx="4265911" cy="769441"/>
          </a:xfrm>
          <a:prstGeom prst="rect">
            <a:avLst/>
          </a:prstGeom>
          <a:solidFill>
            <a:srgbClr val="FFFFFF"/>
          </a:solidFill>
        </p:spPr>
        <p:txBody>
          <a:bodyPr wrap="none">
            <a:spAutoFit/>
          </a:bodyPr>
          <a:lstStyle/>
          <a:p>
            <a:r>
              <a:rPr lang="en-US" sz="4400" b="1" dirty="0">
                <a:solidFill>
                  <a:srgbClr val="000000"/>
                </a:solidFill>
              </a:rPr>
              <a:t>“baklava wars”</a:t>
            </a:r>
          </a:p>
        </p:txBody>
      </p:sp>
    </p:spTree>
    <p:extLst>
      <p:ext uri="{BB962C8B-B14F-4D97-AF65-F5344CB8AC3E}">
        <p14:creationId xmlns:p14="http://schemas.microsoft.com/office/powerpoint/2010/main" val="300959278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0070C0"/>
                </a:solidFill>
                <a:latin typeface="Arial" charset="0"/>
              </a:rPr>
              <a:t>Greek</a:t>
            </a:r>
            <a:r>
              <a:rPr lang="en-US" altLang="en-US" sz="4000" b="1" i="1" dirty="0">
                <a:solidFill>
                  <a:srgbClr val="0070C0"/>
                </a:solidFill>
                <a:latin typeface="Arial" charset="0"/>
              </a:rPr>
              <a:t> baklava</a:t>
            </a:r>
            <a:endParaRPr lang="en-US" altLang="en-US" b="1" i="1" dirty="0">
              <a:solidFill>
                <a:srgbClr val="0070C0"/>
              </a:solidFill>
              <a:latin typeface="Arial" charset="0"/>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sp>
        <p:nvSpPr>
          <p:cNvPr id="6" name="Rectangle 5"/>
          <p:cNvSpPr/>
          <p:nvPr/>
        </p:nvSpPr>
        <p:spPr>
          <a:xfrm>
            <a:off x="864265" y="4085586"/>
            <a:ext cx="4237058" cy="1754326"/>
          </a:xfrm>
          <a:prstGeom prst="rect">
            <a:avLst/>
          </a:prstGeom>
        </p:spPr>
        <p:txBody>
          <a:bodyPr wrap="none">
            <a:spAutoFit/>
          </a:bodyPr>
          <a:lstStyle/>
          <a:p>
            <a:pPr algn="ctr"/>
            <a:r>
              <a:rPr lang="en-US" sz="3600" b="1" dirty="0" err="1">
                <a:solidFill>
                  <a:srgbClr val="FFFFFF"/>
                </a:solidFill>
              </a:rPr>
              <a:t>dimond</a:t>
            </a:r>
            <a:r>
              <a:rPr lang="en-US" sz="3600" b="1" dirty="0">
                <a:solidFill>
                  <a:srgbClr val="FFFFFF"/>
                </a:solidFill>
              </a:rPr>
              <a:t>-shaped</a:t>
            </a:r>
          </a:p>
          <a:p>
            <a:pPr algn="ctr"/>
            <a:r>
              <a:rPr lang="en-US" sz="3600" b="1" dirty="0">
                <a:solidFill>
                  <a:srgbClr val="FFFFFF"/>
                </a:solidFill>
              </a:rPr>
              <a:t>with a whole clove</a:t>
            </a:r>
          </a:p>
          <a:p>
            <a:pPr algn="ctr"/>
            <a:r>
              <a:rPr lang="en-US" sz="3600" b="1" dirty="0">
                <a:solidFill>
                  <a:srgbClr val="FFFFFF"/>
                </a:solidFill>
              </a:rPr>
              <a:t>and no pistachios</a:t>
            </a:r>
          </a:p>
        </p:txBody>
      </p:sp>
    </p:spTree>
    <p:extLst>
      <p:ext uri="{BB962C8B-B14F-4D97-AF65-F5344CB8AC3E}">
        <p14:creationId xmlns:p14="http://schemas.microsoft.com/office/powerpoint/2010/main" val="165750576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a:solidFill>
                  <a:srgbClr val="FF0000"/>
                </a:solidFill>
                <a:latin typeface="Arial" charset="0"/>
              </a:rPr>
              <a:t>Turkish baklava</a:t>
            </a:r>
            <a:endParaRPr lang="en-US" altLang="en-US" b="1" i="1" dirty="0">
              <a:solidFill>
                <a:srgbClr val="FF0000"/>
              </a:solidFill>
              <a:latin typeface="Arial" charset="0"/>
            </a:endParaRPr>
          </a:p>
        </p:txBody>
      </p:sp>
      <p:sp>
        <p:nvSpPr>
          <p:cNvPr id="2" name="Rectangle 1"/>
          <p:cNvSpPr/>
          <p:nvPr/>
        </p:nvSpPr>
        <p:spPr>
          <a:xfrm>
            <a:off x="1929704" y="3215302"/>
            <a:ext cx="5724645" cy="1200329"/>
          </a:xfrm>
          <a:prstGeom prst="rect">
            <a:avLst/>
          </a:prstGeom>
        </p:spPr>
        <p:txBody>
          <a:bodyPr wrap="none">
            <a:spAutoFit/>
          </a:bodyPr>
          <a:lstStyle/>
          <a:p>
            <a:pPr algn="ctr"/>
            <a:r>
              <a:rPr lang="en-US" sz="3600" b="1" dirty="0">
                <a:solidFill>
                  <a:srgbClr val="FFFFFF"/>
                </a:solidFill>
              </a:rPr>
              <a:t>rectangular</a:t>
            </a:r>
          </a:p>
          <a:p>
            <a:pPr algn="ctr"/>
            <a:r>
              <a:rPr lang="en-US" sz="3600" b="1" dirty="0">
                <a:solidFill>
                  <a:srgbClr val="FFFFFF"/>
                </a:solidFill>
              </a:rPr>
              <a:t>and often with pistachios</a:t>
            </a:r>
          </a:p>
        </p:txBody>
      </p:sp>
    </p:spTree>
    <p:extLst>
      <p:ext uri="{BB962C8B-B14F-4D97-AF65-F5344CB8AC3E}">
        <p14:creationId xmlns:p14="http://schemas.microsoft.com/office/powerpoint/2010/main" val="173017082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algn="ctr"/>
            <a:r>
              <a:rPr lang="en-US" sz="800" dirty="0">
                <a:solidFill>
                  <a:srgbClr val="000000"/>
                </a:solidFill>
                <a:hlinkClick r:id="rId3"/>
              </a:rPr>
              <a:t>http://www.theatlantic.com/international/archive/2012/04/the-white-house-dessert-that-sparked-a-minor-turkish-greek-conflict/255439/</a:t>
            </a:r>
            <a:endParaRPr lang="en-US" sz="800" dirty="0">
              <a:solidFill>
                <a:srgbClr val="000000"/>
              </a:solidFill>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11106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i="1" dirty="0" err="1">
                <a:solidFill>
                  <a:srgbClr val="0070C0"/>
                </a:solidFill>
                <a:latin typeface="Arial" charset="0"/>
              </a:rPr>
              <a:t>Ellinikos</a:t>
            </a:r>
            <a:r>
              <a:rPr lang="en-US" altLang="en-US" sz="4000" b="1" i="1" dirty="0">
                <a:solidFill>
                  <a:srgbClr val="0070C0"/>
                </a:solidFill>
                <a:latin typeface="Arial" charset="0"/>
              </a:rPr>
              <a:t> </a:t>
            </a:r>
            <a:r>
              <a:rPr lang="en-US" altLang="en-US" sz="4000" b="1" i="1" dirty="0" err="1">
                <a:solidFill>
                  <a:srgbClr val="0070C0"/>
                </a:solidFill>
                <a:latin typeface="Arial" charset="0"/>
              </a:rPr>
              <a:t>Kafes</a:t>
            </a:r>
            <a:endParaRPr lang="en-US" altLang="en-US" sz="4000" b="1" i="1" dirty="0">
              <a:solidFill>
                <a:srgbClr val="0070C0"/>
              </a:solidFill>
              <a:latin typeface="Arial" charset="0"/>
            </a:endParaRPr>
          </a:p>
        </p:txBody>
      </p:sp>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3"/>
              </a:rPr>
              <a:t>http://www.ultimate-guide-to-greek-food.com/greek-coffee.html</a:t>
            </a:r>
            <a:endParaRPr lang="en-US" sz="800" dirty="0">
              <a:solidFill>
                <a:srgbClr val="000000"/>
              </a:solidFill>
            </a:endParaRPr>
          </a:p>
        </p:txBody>
      </p:sp>
    </p:spTree>
    <p:extLst>
      <p:ext uri="{BB962C8B-B14F-4D97-AF65-F5344CB8AC3E}">
        <p14:creationId xmlns:p14="http://schemas.microsoft.com/office/powerpoint/2010/main" val="35083878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000" b="1" dirty="0">
                <a:solidFill>
                  <a:srgbClr val="FFFFFF"/>
                </a:solidFill>
                <a:latin typeface="Arial" charset="0"/>
              </a:rPr>
              <a:t>Greek coffee?</a:t>
            </a:r>
          </a:p>
        </p:txBody>
      </p:sp>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3"/>
              </a:rPr>
              <a:t>http://www.ultimate-guide-to-greek-food.com/greek-coffee.html</a:t>
            </a:r>
            <a:endParaRPr lang="en-US" sz="800" dirty="0">
              <a:solidFill>
                <a:srgbClr val="000000"/>
              </a:solidFill>
            </a:endParaRPr>
          </a:p>
        </p:txBody>
      </p:sp>
    </p:spTree>
    <p:extLst>
      <p:ext uri="{BB962C8B-B14F-4D97-AF65-F5344CB8AC3E}">
        <p14:creationId xmlns:p14="http://schemas.microsoft.com/office/powerpoint/2010/main" val="55061146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4973749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5773" y="566060"/>
            <a:ext cx="2685143" cy="943429"/>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17906066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692" y="2902857"/>
            <a:ext cx="6135541" cy="25554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75774" y="566060"/>
            <a:ext cx="2452915" cy="943429"/>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7694940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13585397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algn="ctr"/>
            <a:r>
              <a:rPr lang="en-US" sz="800" dirty="0">
                <a:solidFill>
                  <a:srgbClr val="000000"/>
                </a:solidFill>
                <a:hlinkClick r:id="rId2"/>
              </a:rPr>
              <a:t>https://en.wikipedia.org/wiki/Turkish_coffee</a:t>
            </a:r>
            <a:endParaRPr lang="en-US" sz="800" dirty="0">
              <a:solidFill>
                <a:srgbClr val="000000"/>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z="2400">
              <a:solidFill>
                <a:srgbClr val="000000"/>
              </a:solidFill>
              <a:latin typeface="Tahoma"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9239"/>
            <a:ext cx="8229600" cy="970029"/>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95009557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444825" y="356134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9365392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82203063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70C0"/>
        </a:solidFill>
        <a:effectLst/>
      </p:bgPr>
    </p:bg>
    <p:spTree>
      <p:nvGrpSpPr>
        <p:cNvPr id="1" name=""/>
        <p:cNvGrpSpPr/>
        <p:nvPr/>
      </p:nvGrpSpPr>
      <p:grpSpPr>
        <a:xfrm>
          <a:off x="0" y="0"/>
          <a:ext cx="0" cy="0"/>
          <a:chOff x="0" y="0"/>
          <a:chExt cx="0" cy="0"/>
        </a:xfrm>
      </p:grpSpPr>
      <p:pic>
        <p:nvPicPr>
          <p:cNvPr id="11266" name="Picture 2" descr="https://scontent-ord1-1.xx.fbcdn.net/hphotos-xfp1/v/t1.0-9/11694944_716539258458173_2137944777291332678_n.jpg?oh=09b273f87847ae80e73a5fa9d05c5dd2&amp;oe=566FA9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816" y="8347"/>
            <a:ext cx="424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www.facebook.com/alexganeevphotography/photos/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115039164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3E4D48"/>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2">
                  <a:extLst>
                    <a:ext uri="{A12FA001-AC4F-418D-AE19-62706E023703}">
                      <ahyp:hlinkClr xmlns:ahyp="http://schemas.microsoft.com/office/drawing/2018/hyperlinkcolor" val="tx"/>
                    </a:ext>
                  </a:extLst>
                </a:hlinkClick>
              </a:rPr>
              <a:t>www.facebook.com/alexganeevphotography/photos/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7713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2E2E2B"/>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2">
                  <a:extLst>
                    <a:ext uri="{A12FA001-AC4F-418D-AE19-62706E023703}">
                      <ahyp:hlinkClr xmlns:ahyp="http://schemas.microsoft.com/office/drawing/2018/hyperlinkcolor" val="tx"/>
                    </a:ext>
                  </a:extLst>
                </a:hlinkClick>
              </a:rPr>
              <a:t>www.facebook.com/alexganeevphotography/photos/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5422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14350"/>
            <a:ext cx="75723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33816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Taste of Greece</a:t>
            </a:r>
          </a:p>
          <a:p>
            <a:pPr algn="ctr" eaLnBrk="1" hangingPunct="1"/>
            <a:r>
              <a:rPr lang="en-US" altLang="en-US" sz="3200" b="1" dirty="0">
                <a:solidFill>
                  <a:srgbClr val="FFFFFF"/>
                </a:solidFill>
                <a:latin typeface="Arial" charset="0"/>
              </a:rPr>
              <a:t>22</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2014</a:t>
            </a:r>
          </a:p>
        </p:txBody>
      </p:sp>
      <p:pic>
        <p:nvPicPr>
          <p:cNvPr id="3074" name="Picture 2" descr="https://scontent-ord1-1.xx.fbcdn.net/hphotos-xfa1/v/t1.0-9/483190_449692515051769_186164349_n.jpg?oh=4ca1a56a1ce8a86ff618512a57b55b60&amp;oe=5660E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5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624863"/>
            <a:ext cx="4572000" cy="215444"/>
          </a:xfrm>
          <a:prstGeom prst="rect">
            <a:avLst/>
          </a:prstGeom>
        </p:spPr>
        <p:txBody>
          <a:bodyPr>
            <a:spAutoFit/>
          </a:bodyPr>
          <a:lstStyle/>
          <a:p>
            <a:r>
              <a:rPr lang="en-US" sz="800" dirty="0">
                <a:solidFill>
                  <a:srgbClr val="0070C0"/>
                </a:solidFill>
                <a:hlinkClick r:id="rId3">
                  <a:extLst>
                    <a:ext uri="{A12FA001-AC4F-418D-AE19-62706E023703}">
                      <ahyp:hlinkClr xmlns:ahyp="http://schemas.microsoft.com/office/drawing/2018/hyperlinkcolor" val="tx"/>
                    </a:ext>
                  </a:extLst>
                </a:hlinkClick>
              </a:rPr>
              <a:t>https://www.facebook.com/pages/Taste-of-Greece-Festival-Duluth-Minnesota/199921043362252</a:t>
            </a:r>
            <a:endParaRPr lang="en-US" sz="800" dirty="0">
              <a:solidFill>
                <a:srgbClr val="0070C0"/>
              </a:solidFill>
            </a:endParaRPr>
          </a:p>
        </p:txBody>
      </p:sp>
    </p:spTree>
    <p:extLst>
      <p:ext uri="{BB962C8B-B14F-4D97-AF65-F5344CB8AC3E}">
        <p14:creationId xmlns:p14="http://schemas.microsoft.com/office/powerpoint/2010/main" val="234868402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550698" y="399448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823881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65"/>
            <a:ext cx="6400800" cy="4302125"/>
          </a:xfrm>
        </p:spPr>
        <p:txBody>
          <a:bodyPr>
            <a:spAutoFit/>
          </a:bodyPr>
          <a:lstStyle/>
          <a:p>
            <a:pPr marL="0" indent="0" eaLnBrk="1" hangingPunct="1">
              <a:tabLst>
                <a:tab pos="685800" algn="l"/>
              </a:tabLst>
            </a:pPr>
            <a:r>
              <a:rPr lang="en-US" sz="4000" b="1" dirty="0"/>
              <a:t> </a:t>
            </a:r>
            <a:r>
              <a:rPr lang="en-US" sz="4400" b="1" dirty="0"/>
              <a:t>“culture”</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sz="3600" b="1" dirty="0"/>
              <a:t>based on symbols</a:t>
            </a:r>
          </a:p>
          <a:p>
            <a:pPr lvl="1" eaLnBrk="1" hangingPunct="1">
              <a:tabLst>
                <a:tab pos="685800" algn="l"/>
              </a:tabLst>
            </a:pPr>
            <a:r>
              <a:rPr lang="en-US" b="1" dirty="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latin typeface="Arial" pitchFamily="34" charset="0"/>
              </a:rPr>
              <a:t>Main Characteristics</a:t>
            </a:r>
          </a:p>
        </p:txBody>
      </p:sp>
      <p:sp>
        <p:nvSpPr>
          <p:cNvPr id="4" name="TextBox 3"/>
          <p:cNvSpPr txBox="1">
            <a:spLocks noChangeArrowheads="1"/>
          </p:cNvSpPr>
          <p:nvPr/>
        </p:nvSpPr>
        <p:spPr bwMode="auto">
          <a:xfrm>
            <a:off x="1379135" y="3235655"/>
            <a:ext cx="5762625" cy="2554545"/>
          </a:xfrm>
          <a:prstGeom prst="rect">
            <a:avLst/>
          </a:prstGeom>
          <a:solidFill>
            <a:schemeClr val="bg1"/>
          </a:solidFill>
          <a:ln w="76200">
            <a:solidFill>
              <a:srgbClr val="FFC000"/>
            </a:solidFill>
            <a:miter lim="800000"/>
            <a:headEnd/>
            <a:tailEnd/>
          </a:ln>
        </p:spPr>
        <p:txBody>
          <a:bodyPr>
            <a:spAutoFit/>
          </a:bodyPr>
          <a:lstStyle/>
          <a:p>
            <a:pPr algn="ctr"/>
            <a:endParaRPr lang="en-US" sz="3200" b="1" dirty="0">
              <a:solidFill>
                <a:srgbClr val="000000"/>
              </a:solidFill>
              <a:latin typeface="Arial" pitchFamily="34" charset="0"/>
            </a:endParaRPr>
          </a:p>
          <a:p>
            <a:pPr algn="ctr"/>
            <a:r>
              <a:rPr lang="en-US" sz="3200" b="1" dirty="0">
                <a:solidFill>
                  <a:srgbClr val="000000"/>
                </a:solidFill>
                <a:latin typeface="Arial" pitchFamily="34" charset="0"/>
              </a:rPr>
              <a:t>some focus on the idea that </a:t>
            </a:r>
            <a:r>
              <a:rPr lang="en-US" sz="3200" b="1" dirty="0">
                <a:solidFill>
                  <a:srgbClr val="000000"/>
                </a:solidFill>
              </a:rPr>
              <a:t>it involves </a:t>
            </a:r>
          </a:p>
          <a:p>
            <a:pPr algn="ctr"/>
            <a:r>
              <a:rPr lang="en-US" sz="3200" b="1" dirty="0">
                <a:solidFill>
                  <a:srgbClr val="000000"/>
                </a:solidFill>
                <a:latin typeface="Arial" pitchFamily="34" charset="0"/>
              </a:rPr>
              <a:t>“shared understanding”</a:t>
            </a:r>
          </a:p>
          <a:p>
            <a:pPr algn="ctr"/>
            <a:endParaRPr lang="en-US" sz="3200" b="1" dirty="0">
              <a:solidFill>
                <a:srgbClr val="000000"/>
              </a:solidFill>
              <a:latin typeface="Arial"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0111996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Tree>
    <p:extLst>
      <p:ext uri="{BB962C8B-B14F-4D97-AF65-F5344CB8AC3E}">
        <p14:creationId xmlns:p14="http://schemas.microsoft.com/office/powerpoint/2010/main" val="101511992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75661"/>
        </a:solidFill>
        <a:effectLst/>
      </p:bgPr>
    </p:bg>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https://www.facebook.com/pages/Taste-of-Greece-Festival-Duluth-Minnesota/199921043362252</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29425460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44500" y="6400471"/>
            <a:ext cx="8229600" cy="406734"/>
          </a:xfrm>
          <a:prstGeom prst="rect">
            <a:avLst/>
          </a:prstGeom>
          <a:noFill/>
          <a:ln w="9525">
            <a:noFill/>
            <a:miter lim="800000"/>
            <a:headEnd/>
            <a:tailEnd/>
          </a:ln>
        </p:spPr>
        <p:txBody>
          <a:bodyPr anchor="ctr"/>
          <a:lstStyle/>
          <a:p>
            <a:pPr algn="ctr"/>
            <a:r>
              <a:rPr lang="en-US" sz="1600" b="1" dirty="0">
                <a:solidFill>
                  <a:srgbClr val="185CF4"/>
                </a:solidFill>
              </a:rPr>
              <a:t>The Taste of Greece Festival, Duluth, MN, 2017</a:t>
            </a:r>
          </a:p>
        </p:txBody>
      </p:sp>
    </p:spTree>
    <p:extLst>
      <p:ext uri="{BB962C8B-B14F-4D97-AF65-F5344CB8AC3E}">
        <p14:creationId xmlns:p14="http://schemas.microsoft.com/office/powerpoint/2010/main" val="326167702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D4A168"/>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https://www.facebook.com/12HolyApostlesChurch/photos/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298975351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70C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2">
                  <a:extLst>
                    <a:ext uri="{A12FA001-AC4F-418D-AE19-62706E023703}">
                      <ahyp:hlinkClr xmlns:ahyp="http://schemas.microsoft.com/office/drawing/2018/hyperlinkcolor" val="tx"/>
                    </a:ext>
                  </a:extLst>
                </a:hlinkClick>
              </a:rPr>
              <a:t>http://www.goarch.org/chapel/saints_view?contentid=165&amp;date=8/15/2015&amp;D=SA&amp;language=el</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50688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704711" y="441799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8754369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49145986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D321C"/>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www.facebook.com/alexganeevphotography/photos/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29000590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760403" y="4831881"/>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6714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a:t> </a:t>
            </a:r>
            <a:r>
              <a:rPr lang="en-US" sz="4400" b="1"/>
              <a:t>“culture”</a:t>
            </a:r>
          </a:p>
          <a:p>
            <a:pPr marL="0" indent="0" eaLnBrk="1" hangingPunct="1">
              <a:lnSpc>
                <a:spcPct val="30000"/>
              </a:lnSpc>
              <a:tabLst>
                <a:tab pos="742950" algn="l"/>
              </a:tabLst>
            </a:pPr>
            <a:endParaRPr lang="en-US" sz="4400" b="1"/>
          </a:p>
          <a:p>
            <a:pPr marL="971550" lvl="2" indent="0" eaLnBrk="1" hangingPunct="1">
              <a:lnSpc>
                <a:spcPct val="90000"/>
              </a:lnSpc>
              <a:tabLst>
                <a:tab pos="742950" algn="l"/>
              </a:tabLst>
            </a:pPr>
            <a:r>
              <a:rPr lang="en-US" sz="2800" b="1"/>
              <a:t> is not inherited</a:t>
            </a:r>
            <a:r>
              <a:rPr lang="en-US" b="1"/>
              <a:t> </a:t>
            </a:r>
          </a:p>
          <a:p>
            <a:pPr lvl="1" eaLnBrk="1" hangingPunct="1">
              <a:lnSpc>
                <a:spcPct val="90000"/>
              </a:lnSpc>
              <a:buFontTx/>
              <a:buNone/>
              <a:tabLst>
                <a:tab pos="742950" algn="l"/>
              </a:tabLst>
            </a:pPr>
            <a:r>
              <a:rPr lang="en-US" sz="3600" b="1"/>
              <a:t>	     </a:t>
            </a:r>
            <a:r>
              <a:rPr lang="en-US" sz="2000" b="1"/>
              <a:t>(</a:t>
            </a:r>
            <a:r>
              <a:rPr lang="en-US" sz="2000" b="1" i="1"/>
              <a:t>i.e.</a:t>
            </a:r>
            <a:r>
              <a:rPr lang="en-US" sz="2000" b="1"/>
              <a:t>, is not biological)</a:t>
            </a:r>
          </a:p>
          <a:p>
            <a:pPr marL="1200150" lvl="4" indent="0" eaLnBrk="1" hangingPunct="1">
              <a:buFontTx/>
              <a:buNone/>
              <a:tabLst>
                <a:tab pos="742950" algn="l"/>
              </a:tabLst>
            </a:pPr>
            <a:endParaRPr lang="en-US" b="1"/>
          </a:p>
          <a:p>
            <a:pPr marL="971550" lvl="2" indent="0" eaLnBrk="1" hangingPunct="1">
              <a:tabLst>
                <a:tab pos="742950" algn="l"/>
              </a:tabLst>
            </a:pPr>
            <a:r>
              <a:rPr lang="en-US" sz="2800" b="1"/>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88135247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https://www.facebook.com/pages/Taste-of-Greece-Festival-Duluth-Minnesota/199921043362252</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370035319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www.facebook.com/alexganeevphotography/photos/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133832782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ectangle 3"/>
          <p:cNvSpPr/>
          <p:nvPr/>
        </p:nvSpPr>
        <p:spPr>
          <a:xfrm>
            <a:off x="1085659" y="3228119"/>
            <a:ext cx="6977230" cy="1538883"/>
          </a:xfrm>
          <a:prstGeom prst="rect">
            <a:avLst/>
          </a:prstGeom>
          <a:solidFill>
            <a:srgbClr val="FFFFFF"/>
          </a:solid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in Greek communities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there’s </a:t>
            </a:r>
            <a:r>
              <a:rPr kumimoji="0" lang="en-US" sz="5400" b="1" i="0" u="none" strike="noStrike" kern="1200" cap="none" spc="0" normalizeH="0" baseline="0" noProof="0" dirty="0">
                <a:ln>
                  <a:noFill/>
                </a:ln>
                <a:solidFill>
                  <a:srgbClr val="0070C0"/>
                </a:solidFill>
                <a:effectLst/>
                <a:uLnTx/>
                <a:uFillTx/>
                <a:latin typeface="Tahoma" pitchFamily="34" charset="0"/>
                <a:ea typeface="+mn-ea"/>
                <a:cs typeface="+mn-cs"/>
              </a:rPr>
              <a:t>ALWAYS</a:t>
            </a:r>
            <a:endParaRPr kumimoji="0" lang="en-US" sz="40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125176057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2E2E2B"/>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2">
                  <a:extLst>
                    <a:ext uri="{A12FA001-AC4F-418D-AE19-62706E023703}">
                      <ahyp:hlinkClr xmlns:ahyp="http://schemas.microsoft.com/office/drawing/2018/hyperlinkcolor" val="tx"/>
                    </a:ext>
                  </a:extLst>
                </a:hlinkClick>
              </a:rPr>
              <a:t>www.facebook.com/alexganeevphotography/photos/</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50029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393931"/>
        </a:solidFill>
        <a:effectLst/>
      </p:bgPr>
    </p:bg>
    <p:spTree>
      <p:nvGrpSpPr>
        <p:cNvPr id="1" name=""/>
        <p:cNvGrpSpPr/>
        <p:nvPr/>
      </p:nvGrpSpPr>
      <p:grpSpPr>
        <a:xfrm>
          <a:off x="0" y="0"/>
          <a:ext cx="0" cy="0"/>
          <a:chOff x="0" y="0"/>
          <a:chExt cx="0" cy="0"/>
        </a:xfrm>
      </p:grpSpPr>
      <p:pic>
        <p:nvPicPr>
          <p:cNvPr id="9218" name="Picture 2" descr="https://scontent-ord1-1.xx.fbcdn.net/hphotos-xpf1/v/t1.0-9/11754269_716944741750958_7872089523363528479_n.jpg?oh=fbaf87d7dfc011ec9740fa30b171eda5&amp;oe=5674A0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487"/>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5079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1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en-US" sz="4800" b="1" dirty="0">
                <a:solidFill>
                  <a:srgbClr val="FFFFFF"/>
                </a:solidFill>
                <a:latin typeface="Arial" charset="0"/>
              </a:rPr>
              <a:t>A Tate of Greece</a:t>
            </a:r>
          </a:p>
          <a:p>
            <a:pPr algn="ctr" eaLnBrk="1" hangingPunct="1"/>
            <a:r>
              <a:rPr lang="en-US" altLang="en-US" sz="3200" b="1" dirty="0">
                <a:solidFill>
                  <a:srgbClr val="FFFFFF"/>
                </a:solidFill>
                <a:latin typeface="Arial" charset="0"/>
              </a:rPr>
              <a:t>23</a:t>
            </a:r>
            <a:r>
              <a:rPr lang="en-US" altLang="en-US" sz="3200" b="1" baseline="30000" dirty="0">
                <a:solidFill>
                  <a:srgbClr val="FFFFFF"/>
                </a:solidFill>
                <a:latin typeface="Arial" charset="0"/>
              </a:rPr>
              <a:t>nd</a:t>
            </a:r>
            <a:r>
              <a:rPr lang="en-US" altLang="en-US" sz="3200" b="1" dirty="0">
                <a:solidFill>
                  <a:srgbClr val="FFFFFF"/>
                </a:solidFill>
                <a:latin typeface="Arial" charset="0"/>
              </a:rPr>
              <a:t> Annual Food Festival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3062"/>
            <a:ext cx="81183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623735"/>
            <a:ext cx="4572000" cy="215444"/>
          </a:xfrm>
          <a:prstGeom prst="rect">
            <a:avLst/>
          </a:prstGeom>
        </p:spPr>
        <p:txBody>
          <a:bodyPr>
            <a:spAutoFit/>
          </a:bodyPr>
          <a:lstStyle/>
          <a:p>
            <a:pPr algn="ctr"/>
            <a:r>
              <a:rPr lang="en-US" sz="800" dirty="0">
                <a:solidFill>
                  <a:srgbClr val="0070C0"/>
                </a:solidFill>
                <a:hlinkClick r:id="rId3">
                  <a:extLst>
                    <a:ext uri="{A12FA001-AC4F-418D-AE19-62706E023703}">
                      <ahyp:hlinkClr xmlns:ahyp="http://schemas.microsoft.com/office/drawing/2018/hyperlinkcolor" val="tx"/>
                    </a:ext>
                  </a:extLst>
                </a:hlinkClick>
              </a:rPr>
              <a:t>http://www.duluthnewstribune.com/news/4300249-taste-greece-marks-25-years-duluth</a:t>
            </a:r>
            <a:endParaRPr lang="en-US" sz="800" dirty="0">
              <a:solidFill>
                <a:srgbClr val="0070C0"/>
              </a:solidFill>
            </a:endParaRPr>
          </a:p>
        </p:txBody>
      </p:sp>
      <p:sp>
        <p:nvSpPr>
          <p:cNvPr id="3" name="Rectangle 2"/>
          <p:cNvSpPr/>
          <p:nvPr/>
        </p:nvSpPr>
        <p:spPr>
          <a:xfrm>
            <a:off x="3849218" y="982533"/>
            <a:ext cx="3635932" cy="523220"/>
          </a:xfrm>
          <a:prstGeom prst="rect">
            <a:avLst/>
          </a:prstGeom>
        </p:spPr>
        <p:txBody>
          <a:bodyPr wrap="none">
            <a:spAutoFit/>
          </a:bodyPr>
          <a:lstStyle/>
          <a:p>
            <a:r>
              <a:rPr lang="en-US" sz="2800" b="1" dirty="0">
                <a:solidFill>
                  <a:schemeClr val="accent2">
                    <a:lumMod val="50000"/>
                  </a:schemeClr>
                </a:solidFill>
              </a:rPr>
              <a:t>. . . now 27 years . . .</a:t>
            </a:r>
            <a:endParaRPr lang="en-US" sz="2800" dirty="0">
              <a:solidFill>
                <a:schemeClr val="accent2">
                  <a:lumMod val="50000"/>
                </a:schemeClr>
              </a:solidFill>
            </a:endParaRPr>
          </a:p>
        </p:txBody>
      </p:sp>
    </p:spTree>
    <p:extLst>
      <p:ext uri="{BB962C8B-B14F-4D97-AF65-F5344CB8AC3E}">
        <p14:creationId xmlns:p14="http://schemas.microsoft.com/office/powerpoint/2010/main" val="50370699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70C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527300"/>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350" y="3448128"/>
            <a:ext cx="4514850" cy="329320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The </a:t>
            </a:r>
            <a:r>
              <a:rPr kumimoji="0" lang="en-US" sz="3200" b="1" i="0" u="none" strike="noStrike" kern="1200" cap="none" spc="0" normalizeH="0" baseline="0" noProof="0" dirty="0">
                <a:ln>
                  <a:noFill/>
                </a:ln>
                <a:solidFill>
                  <a:srgbClr val="FF0000"/>
                </a:solidFill>
                <a:effectLst/>
                <a:uLnTx/>
                <a:uFillTx/>
                <a:latin typeface="Tahoma" pitchFamily="34" charset="0"/>
                <a:ea typeface="+mn-ea"/>
                <a:cs typeface="+mn-cs"/>
              </a:rPr>
              <a:t>“Zorba” </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begins with a low sweeping motion. Eva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19, Megan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Solem</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and Tess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start to dance.</a:t>
            </a:r>
            <a:r>
              <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p:txBody>
      </p:sp>
    </p:spTree>
    <p:extLst>
      <p:ext uri="{BB962C8B-B14F-4D97-AF65-F5344CB8AC3E}">
        <p14:creationId xmlns:p14="http://schemas.microsoft.com/office/powerpoint/2010/main" val="325963069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77646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https://www.youtube.com/watch?v=UhDgpXWkFHE</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8935837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77646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https://www.youtube.com/watch?v=UhDgpXWkFHE</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7" name="Rectangle 6"/>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1665463" y="3720584"/>
            <a:ext cx="6694461"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endParaRPr kumimoji="0" lang="en-US" sz="4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941850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p>
          <a:p>
            <a:pPr marL="1257300" lvl="2" eaLnBrk="1" hangingPunct="1">
              <a:tabLst>
                <a:tab pos="685800" algn="l"/>
                <a:tab pos="1200150" algn="l"/>
              </a:tabLst>
            </a:pPr>
            <a:r>
              <a:rPr lang="en-US" sz="2800" b="1" dirty="0"/>
              <a:t>are groups of people sharing a common heritage </a:t>
            </a:r>
            <a:br>
              <a:rPr lang="en-US" sz="2800" b="1" dirty="0"/>
            </a:br>
            <a:r>
              <a:rPr lang="en-US" b="1" dirty="0"/>
              <a:t>(and usually a common language)</a:t>
            </a:r>
            <a:endParaRPr lang="en-US" sz="2800" b="1" dirty="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algn="ctr"/>
            <a:r>
              <a:rPr lang="en-US" sz="3200" b="1">
                <a:solidFill>
                  <a:srgbClr val="000000"/>
                </a:solidFill>
              </a:rPr>
              <a:t>Main Characteristics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77646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https://www.youtube.com/watch?v=UhDgpXWkFHE</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11760" y="4323350"/>
            <a:ext cx="8758881"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https://www.youtube.com/wa8:07tch?v=UhDgpXWkFHE</a:t>
            </a:r>
            <a:endPar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TextBox 1"/>
          <p:cNvSpPr txBox="1"/>
          <p:nvPr/>
        </p:nvSpPr>
        <p:spPr>
          <a:xfrm>
            <a:off x="1023753" y="2159411"/>
            <a:ext cx="7584063" cy="230832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(8:07 min.)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It says a lot about Greek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about festivals</a:t>
            </a:r>
          </a:p>
        </p:txBody>
      </p:sp>
    </p:spTree>
    <p:extLst>
      <p:ext uri="{BB962C8B-B14F-4D97-AF65-F5344CB8AC3E}">
        <p14:creationId xmlns:p14="http://schemas.microsoft.com/office/powerpoint/2010/main" val="105786979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77646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1018272"/>
            <a:ext cx="9144000" cy="51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8" name="Rectangle 7"/>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https://www.youtube.com/watch?v=UhDgpXWkFHE</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10" name="Rectangle 9"/>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5581769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rgbClr val="3366CC"/>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fine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ight Arrow 3"/>
          <p:cNvSpPr/>
          <p:nvPr/>
        </p:nvSpPr>
        <p:spPr bwMode="auto">
          <a:xfrm>
            <a:off x="2146450" y="492813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1080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2">
                  <a:extLst>
                    <a:ext uri="{A12FA001-AC4F-418D-AE19-62706E023703}">
                      <ahyp:hlinkClr xmlns:ahyp="http://schemas.microsoft.com/office/drawing/2018/hyperlinkcolor" val="tx"/>
                    </a:ext>
                  </a:extLst>
                </a:hlinkClick>
              </a:rPr>
              <a:t>http://www.crystalinks.com/greekart.html</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pic>
        <p:nvPicPr>
          <p:cNvPr id="18436" name="Picture 4" descr="http://www.crystalinks.com/gkdisc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30" y="580571"/>
            <a:ext cx="3843397" cy="58852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8265" y="5488073"/>
            <a:ext cx="178350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Discus Thrower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ca.</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460 B.C. </a:t>
            </a:r>
          </a:p>
        </p:txBody>
      </p:sp>
    </p:spTree>
    <p:extLst>
      <p:ext uri="{BB962C8B-B14F-4D97-AF65-F5344CB8AC3E}">
        <p14:creationId xmlns:p14="http://schemas.microsoft.com/office/powerpoint/2010/main" val="223336338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1026" name="Picture 2" descr="https://upload.wikimedia.org/wikipedia/commons/thumb/b/bb/Boxers_Staatliche_Antikensammlungen_1541.jpg/800px-Boxers_Staatliche_Antikensammlungen_1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5" y="662529"/>
            <a:ext cx="4194629" cy="6172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78856" y="6545940"/>
            <a:ext cx="6371772"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https://en.wikipedia.org/wiki/Ancient_Greek_architecture#/media/File:Boxers_Staatliche_Antikensammlungen_1541.jpg</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
        <p:nvSpPr>
          <p:cNvPr id="2" name="Rectangle 1"/>
          <p:cNvSpPr/>
          <p:nvPr/>
        </p:nvSpPr>
        <p:spPr>
          <a:xfrm>
            <a:off x="4318000" y="5341022"/>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Black figure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Amphora</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Atalante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painter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500-490 B.C.</a:t>
            </a:r>
          </a:p>
        </p:txBody>
      </p:sp>
    </p:spTree>
    <p:extLst>
      <p:ext uri="{BB962C8B-B14F-4D97-AF65-F5344CB8AC3E}">
        <p14:creationId xmlns:p14="http://schemas.microsoft.com/office/powerpoint/2010/main" val="114091978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6" name="TextBox 5"/>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architecture </a:t>
            </a: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(sometimes)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7" name="Right Arrow 6"/>
          <p:cNvSpPr/>
          <p:nvPr/>
        </p:nvSpPr>
        <p:spPr bwMode="auto">
          <a:xfrm>
            <a:off x="1694060" y="4947385"/>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695964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97"/>
            <a:ext cx="9144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hlinkClick r:id="rId3">
                  <a:extLst>
                    <a:ext uri="{A12FA001-AC4F-418D-AE19-62706E023703}">
                      <ahyp:hlinkClr xmlns:ahyp="http://schemas.microsoft.com/office/drawing/2018/hyperlinkcolor" val="tx"/>
                    </a:ext>
                  </a:extLst>
                </a:hlinkClick>
              </a:rPr>
              <a:t>https://en.wikipedia.org/wiki/Ancient_Greek_architecture#/media/File:O_Partenon_de_Atenas.jpg</a:t>
            </a:r>
            <a:endParaRPr kumimoji="0" lang="en-US" sz="800" b="0"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128877405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358196" y="527464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082571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78501043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8"/>
          <p:cNvSpPr/>
          <p:nvPr/>
        </p:nvSpPr>
        <p:spPr>
          <a:xfrm>
            <a:off x="113847" y="2583061"/>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names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3574264060"/>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4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20528</TotalTime>
  <Words>7978</Words>
  <Application>Microsoft Office PowerPoint</Application>
  <PresentationFormat>On-screen Show (4:3)</PresentationFormat>
  <Paragraphs>1394</Paragraphs>
  <Slides>291</Slides>
  <Notes>113</Notes>
  <HiddenSlides>1</HiddenSlides>
  <MMClips>0</MMClips>
  <ScaleCrop>false</ScaleCrop>
  <HeadingPairs>
    <vt:vector size="6" baseType="variant">
      <vt:variant>
        <vt:lpstr>Fonts Used</vt:lpstr>
      </vt:variant>
      <vt:variant>
        <vt:i4>10</vt:i4>
      </vt:variant>
      <vt:variant>
        <vt:lpstr>Theme</vt:lpstr>
      </vt:variant>
      <vt:variant>
        <vt:i4>20</vt:i4>
      </vt:variant>
      <vt:variant>
        <vt:lpstr>Slide Titles</vt:lpstr>
      </vt:variant>
      <vt:variant>
        <vt:i4>291</vt:i4>
      </vt:variant>
    </vt:vector>
  </HeadingPairs>
  <TitlesOfParts>
    <vt:vector size="321" baseType="lpstr">
      <vt:lpstr>Arial</vt:lpstr>
      <vt:lpstr>Arial Black</vt:lpstr>
      <vt:lpstr>Arial Narrow</vt:lpstr>
      <vt:lpstr>Brush Script MT</vt:lpstr>
      <vt:lpstr>Calibri</vt:lpstr>
      <vt:lpstr>Monotype Sorts</vt:lpstr>
      <vt:lpstr>Tahoma</vt:lpstr>
      <vt:lpstr>Times New Roman</vt:lpstr>
      <vt:lpstr>Verdana</vt:lpstr>
      <vt:lpstr>Wingdings</vt:lpstr>
      <vt:lpstr>Default Design</vt:lpstr>
      <vt:lpstr>1_Default Design</vt:lpstr>
      <vt:lpstr>2_Default Design</vt:lpstr>
      <vt:lpstr>22_Default Design</vt:lpstr>
      <vt:lpstr>8_Default Design</vt:lpstr>
      <vt:lpstr>28_Default Design</vt:lpstr>
      <vt:lpstr>Office Theme</vt:lpstr>
      <vt:lpstr>39_Default Design</vt:lpstr>
      <vt:lpstr>40_Default Design</vt:lpstr>
      <vt:lpstr>27_Default Design</vt:lpstr>
      <vt:lpstr>5_Default Design</vt:lpstr>
      <vt:lpstr>9_Default Design</vt:lpstr>
      <vt:lpstr>1_Blends</vt:lpstr>
      <vt:lpstr>12_Default Design</vt:lpstr>
      <vt:lpstr>16_Default Design</vt:lpstr>
      <vt:lpstr>30_Default Design</vt:lpstr>
      <vt:lpstr>10_Default Design</vt:lpstr>
      <vt:lpstr>Blends</vt:lpstr>
      <vt:lpstr>34_Default Design</vt:lpstr>
      <vt:lpstr>28_Contemporary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1217</cp:revision>
  <cp:lastPrinted>2000-04-06T19:51:41Z</cp:lastPrinted>
  <dcterms:created xsi:type="dcterms:W3CDTF">2000-03-27T15:46:35Z</dcterms:created>
  <dcterms:modified xsi:type="dcterms:W3CDTF">2026-01-02T03:11:21Z</dcterms:modified>
</cp:coreProperties>
</file>