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2.xml" ContentType="application/vnd.openxmlformats-officedocument.presentationml.notesSlide+xml"/>
  <Override PartName="/ppt/ink/ink15.xml" ContentType="application/inkml+xml"/>
  <Override PartName="/ppt/notesSlides/notesSlide33.xml" ContentType="application/vnd.openxmlformats-officedocument.presentationml.notesSlide+xml"/>
  <Override PartName="/ppt/ink/ink1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506" r:id="rId3"/>
    <p:sldId id="993" r:id="rId4"/>
    <p:sldId id="505" r:id="rId5"/>
    <p:sldId id="373" r:id="rId6"/>
    <p:sldId id="494" r:id="rId7"/>
    <p:sldId id="531" r:id="rId8"/>
    <p:sldId id="532" r:id="rId9"/>
    <p:sldId id="533" r:id="rId10"/>
    <p:sldId id="534" r:id="rId11"/>
    <p:sldId id="535" r:id="rId12"/>
    <p:sldId id="386" r:id="rId13"/>
    <p:sldId id="387" r:id="rId14"/>
    <p:sldId id="530" r:id="rId15"/>
    <p:sldId id="994" r:id="rId16"/>
    <p:sldId id="389" r:id="rId17"/>
    <p:sldId id="390" r:id="rId18"/>
    <p:sldId id="3184" r:id="rId19"/>
    <p:sldId id="3185" r:id="rId20"/>
    <p:sldId id="3186" r:id="rId21"/>
    <p:sldId id="391" r:id="rId22"/>
    <p:sldId id="495" r:id="rId23"/>
    <p:sldId id="3189" r:id="rId24"/>
    <p:sldId id="3190" r:id="rId25"/>
    <p:sldId id="392" r:id="rId26"/>
    <p:sldId id="527" r:id="rId27"/>
    <p:sldId id="394" r:id="rId28"/>
    <p:sldId id="523" r:id="rId29"/>
    <p:sldId id="395" r:id="rId30"/>
    <p:sldId id="528" r:id="rId31"/>
    <p:sldId id="396" r:id="rId32"/>
    <p:sldId id="397" r:id="rId33"/>
    <p:sldId id="398" r:id="rId34"/>
    <p:sldId id="399" r:id="rId35"/>
    <p:sldId id="401" r:id="rId36"/>
    <p:sldId id="3182" r:id="rId37"/>
    <p:sldId id="403" r:id="rId38"/>
    <p:sldId id="502" r:id="rId39"/>
    <p:sldId id="496" r:id="rId40"/>
    <p:sldId id="407" r:id="rId41"/>
    <p:sldId id="404" r:id="rId42"/>
    <p:sldId id="3191" r:id="rId43"/>
    <p:sldId id="524" r:id="rId44"/>
    <p:sldId id="408" r:id="rId45"/>
    <p:sldId id="497" r:id="rId46"/>
    <p:sldId id="409" r:id="rId47"/>
    <p:sldId id="410" r:id="rId48"/>
    <p:sldId id="3174" r:id="rId49"/>
    <p:sldId id="3193" r:id="rId50"/>
    <p:sldId id="3194" r:id="rId51"/>
    <p:sldId id="3197" r:id="rId52"/>
    <p:sldId id="3199" r:id="rId53"/>
    <p:sldId id="3195" r:id="rId54"/>
    <p:sldId id="3196" r:id="rId55"/>
    <p:sldId id="3198" r:id="rId56"/>
    <p:sldId id="3192" r:id="rId57"/>
    <p:sldId id="3175" r:id="rId58"/>
    <p:sldId id="561" r:id="rId59"/>
    <p:sldId id="363" r:id="rId60"/>
    <p:sldId id="3200" r:id="rId61"/>
    <p:sldId id="562" r:id="rId62"/>
    <p:sldId id="320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9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82" d="100"/>
          <a:sy n="82" d="100"/>
        </p:scale>
        <p:origin x="948"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6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28.3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0,'36'3,"0"1,0 1,66 20,-62-15,1 0,62 5,154-14,-120-3,-99 2,0 1,0 3,49 9,17 6,122 6,-171-21,305 3,-205-9,449 2,-567-2,49-9,28-1,-45 9,-1-2,84-18,-89 14,1 2,0 4,79 5,-33 0,16-4,137 5,-224 0,0 2,48 12,-63-10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0.3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2.1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0,'0'8,"4"11,1 6,0-1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15.0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20.8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22.3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1,'41'3,"0"1,0 2,58 17,10 1,-19-9,0-4,93 0,-103-8,86 16,70 4,-177-22,145-3,-66-20,-117 20,459-47,3 26,-411 23,554 16,-30-5,-388-12,-8 1,-161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21.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1390 1082,'8'1,"-1"0,0 0,0 1,0 0,6 2,15 5,22 4,79 34,-76-27,-49-18,0-1,0 0,1 0,-1 0,0 0,1-1,-1 0,1 0,-1 0,0 0,1-1,-1 0,0 0,1 0,5-3,3-2,0 0,-1-1,18-14,-19 13,0 0,1 1,0 0,14-5,-8 6,1 2,0 0,0 1,34 0,-28 1,0 0,29-7,143-45,-153 42,-15 4,55-22,-47 14,-15 7,37-22,-52 27,0-1,0 0,-1 0,0-1,0 1,-1-1,0-1,0 1,5-10,0-2,-1 0,-1-1,-1 0,0 0,4-27,10-102,-20 135,8-37,-6 36,-1 1,0-1,0-16,-2 25,0 0,-1 1,0-1,0 0,0 0,0 1,-1-1,1 1,-1-1,-1 1,1 0,0 0,-4-5,-7-5,-1 0,-1 0,0 2,-30-21,25 19,-8-6,0 1,-1 1,-1 2,-1 1,0 1,-1 2,-37-10,-311-45,304 58,-99-7,140 14,-40-8,40 5,-44-1,29 9,1 2,-1 2,-52 15,71-16,-11 6,27-8,0 0,-29 4,-229 17,134-4,-21 8,62-10,83-16,0 1,0 0,0 2,1 0,-1 0,-21 15,-74 59,52-35,47-37,1 1,0 1,0 0,1 1,0-1,1 2,0-1,1 1,1 0,0 1,0-1,-5 18,5-8,0 0,2 1,0-1,2 1,0 0,3 37,0-49,1 0,0 0,0 0,1-1,0 1,1-1,0 0,1 0,0-1,1 1,0-1,0 0,1 0,0-1,0 0,1 0,0-1,12 8,4 2,2-1,0-2,1 0,0-2,44 13,131 56,-146-57,-25-12,1-1,1-2,56 9,101-2,125-13,-270 1,-1 3,82 22,-118-27,1 2,-1-1,0 1,0 0,0 1,0 0,-1 0,8 8,1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07.4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75,'135'12,"-13"-1,-94-9,40 8,-40-5,39 2,-35-6,0-1,-1-1,1-2,39-9,-8 1,-45 9,-1-1,1 0,25-10,119-42,-145 50,0 0,1 2,-1 0,27-1,75 6,-46 0,54-3,111 3,-190 3,56 13,-63-9,0-3,52 3,30 3,3 0,55-14,116 4,-227 6,-41-3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39.0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1,'75'0,"153"2,-168 2,105 20,166 36,-107-46,158-1,-317-13,-45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5:42.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1,'5'0,"0"1,1 0,-1 0,0 0,0 1,0 0,6 3,17 5,301 54,-252-52,56 5,-111-15,0-2,0-1,0 0,22-5,1-3,7-2,0 2,56-2,-10 11,32-1,12-19,-28 8,86-2,256 15,-436-1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5.2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5.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6.3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6.6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8.7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21T20:26:09.9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56031-EA58-4F71-B36D-3FC0DE10D0CE}" type="datetimeFigureOut">
              <a:rPr lang="en-US" smtClean="0"/>
              <a:pPr/>
              <a:t>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2645F-742E-4514-9BAE-B89122680DF4}" type="slidenum">
              <a:rPr lang="en-US" smtClean="0"/>
              <a:pPr/>
              <a:t>‹#›</a:t>
            </a:fld>
            <a:endParaRPr lang="en-US"/>
          </a:p>
        </p:txBody>
      </p:sp>
    </p:spTree>
    <p:extLst>
      <p:ext uri="{BB962C8B-B14F-4D97-AF65-F5344CB8AC3E}">
        <p14:creationId xmlns:p14="http://schemas.microsoft.com/office/powerpoint/2010/main" val="273938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722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0106A1-5FDC-41F0-A635-AD78B36FF8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87040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9015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36</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963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5159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14952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4017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113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7382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87665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6370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457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1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92645F-742E-4514-9BAE-B89122680DF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4375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Slide Image Placeholder 1"/>
          <p:cNvSpPr>
            <a:spLocks noGrp="1" noRot="1" noChangeAspect="1"/>
          </p:cNvSpPr>
          <p:nvPr>
            <p:ph type="sldImg"/>
          </p:nvPr>
        </p:nvSpPr>
        <p:spPr bwMode="auto">
          <a:noFill/>
          <a:ln>
            <a:solidFill>
              <a:srgbClr val="000000"/>
            </a:solidFill>
            <a:miter lim="800000"/>
            <a:headEnd/>
            <a:tailEnd/>
          </a:ln>
        </p:spPr>
      </p:sp>
      <p:sp>
        <p:nvSpPr>
          <p:cNvPr id="623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7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50106A1-5FDC-41F0-A635-AD78B36FF839}"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2D1EB-C733-4A8A-A4C4-3CB4D7BA96D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Image Placeholder 1"/>
          <p:cNvSpPr>
            <a:spLocks noGrp="1" noRot="1" noChangeAspect="1"/>
          </p:cNvSpPr>
          <p:nvPr>
            <p:ph type="sldImg"/>
          </p:nvPr>
        </p:nvSpPr>
        <p:spPr bwMode="auto">
          <a:noFill/>
          <a:ln>
            <a:solidFill>
              <a:srgbClr val="000000"/>
            </a:solidFill>
            <a:miter lim="800000"/>
            <a:headEnd/>
            <a:tailEnd/>
          </a:ln>
        </p:spPr>
      </p:sp>
      <p:sp>
        <p:nvSpPr>
          <p:cNvPr id="625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09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2E2D1EB-C733-4A8A-A4C4-3CB4D7BA96DB}" type="slidenum">
              <a:rPr lang="en-US">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96A33B-2160-491C-9266-8794DBD7B3DD}"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8309F40-22CF-4FF3-A1DF-35A6C37CC4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0CF514-DCBD-4EAA-980B-3884F781744C}"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7A234B-E3B7-4BD5-B2E5-EE13E8D372D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6CBDDF-A4D9-4A01-88BE-28C124D8078F}"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FADA9F-F4B5-4368-B438-691F5949ABB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12793977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16767910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36934620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54"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8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323279411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39820510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25206803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9800800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3956598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C0475D-A02E-418E-96F6-725210C6B0BC}"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FAEA7F-C664-494B-9983-7A4CBB5A229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38584884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25435663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33083802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D9ED73-1413-4132-A9E2-161A5F62F3A2}"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B0D361-F471-472C-8A59-123C0449FE8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EDD4093-7EFE-44B1-A822-CD506C467BFC}"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E0A9FD-5A93-4695-85B5-F026CDC7A2D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F0E05EB-0DB5-403F-8C9F-F7D1D56489DA}" type="datetimeFigureOut">
              <a:rPr lang="en-US">
                <a:solidFill>
                  <a:prstClr val="black">
                    <a:tint val="75000"/>
                  </a:prstClr>
                </a:solidFill>
              </a:rPr>
              <a:pPr>
                <a:defRPr/>
              </a:pPr>
              <a:t>1/4/2026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50F08D8-EF64-4900-BA63-408975A1543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218E7CF-B342-4225-9725-BDC5EA2E16E1}" type="datetimeFigureOut">
              <a:rPr lang="en-US">
                <a:solidFill>
                  <a:prstClr val="black">
                    <a:tint val="75000"/>
                  </a:prstClr>
                </a:solidFill>
              </a:rPr>
              <a:pPr>
                <a:defRPr/>
              </a:pPr>
              <a:t>1/4/2026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F0E3E1-0318-45E4-AFD1-86414D835E6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877C9A-92A2-4BDB-B15A-F34A0BD927BE}" type="datetimeFigureOut">
              <a:rPr lang="en-US">
                <a:solidFill>
                  <a:prstClr val="black">
                    <a:tint val="75000"/>
                  </a:prstClr>
                </a:solidFill>
              </a:rPr>
              <a:pPr>
                <a:defRPr/>
              </a:pPr>
              <a:t>1/4/2026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386076-5900-4AB4-A0E8-992CFA44C26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AB0891-EC2B-4B2F-99A4-DF909CAA2DEF}"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BF008E-8E8C-4310-A4FC-B88ED705F52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F06D9A-25BA-4AC9-BFA4-AB9DA75AAAEB}" type="datetimeFigureOut">
              <a:rPr lang="en-US">
                <a:solidFill>
                  <a:prstClr val="black">
                    <a:tint val="75000"/>
                  </a:prstClr>
                </a:solidFill>
              </a:rPr>
              <a:pPr>
                <a:defRPr/>
              </a:pPr>
              <a:t>1/4/2026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7F245D-A9B0-4E4B-9596-56275C8B8DF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324D76-3343-4BF9-B43F-0FA2426F5768}" type="datetimeFigureOut">
              <a:rPr lang="en-US">
                <a:solidFill>
                  <a:prstClr val="black">
                    <a:tint val="75000"/>
                  </a:prstClr>
                </a:solidFill>
              </a:rPr>
              <a:pPr>
                <a:defRPr/>
              </a:pPr>
              <a:t>1/4/2026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0EB106-A7C1-4E85-B269-71EB5FBBB69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59"/>
            <a:ext cx="8229600" cy="384175"/>
          </a:xfrm>
          <a:prstGeom prst="rect">
            <a:avLst/>
          </a:prstGeom>
          <a:noFill/>
          <a:ln w="9525">
            <a:noFill/>
            <a:miter lim="800000"/>
            <a:headEnd/>
            <a:tailEnd/>
          </a:ln>
        </p:spPr>
      </p:pic>
    </p:spTree>
    <p:extLst>
      <p:ext uri="{BB962C8B-B14F-4D97-AF65-F5344CB8AC3E}">
        <p14:creationId xmlns:p14="http://schemas.microsoft.com/office/powerpoint/2010/main" val="2414162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ethnicfoodsco.com/Japan/JapaneseFoodPyramid.ht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en.wikipedia.org/wiki/CAF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en.wikipedia.org/wiki/CAF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en.wikipedia.org/wiki/Ep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snbc.msn.com/id/25626294/"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Centers_for_Disease_Control_and_Prevent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ytimes.com/2010/03/01/us/01water.html?th&amp;emc=th"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snbc.msn.com/id/25626294/"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customXml" Target="../ink/ink5.xml"/><Relationship Id="rId18" Type="http://schemas.openxmlformats.org/officeDocument/2006/relationships/customXml" Target="../ink/ink10.xml"/><Relationship Id="rId3" Type="http://schemas.openxmlformats.org/officeDocument/2006/relationships/hyperlink" Target="https://www.opensecrets.org/federal-lobbying/sectors/" TargetMode="External"/><Relationship Id="rId21" Type="http://schemas.openxmlformats.org/officeDocument/2006/relationships/customXml" Target="../ink/ink12.xml"/><Relationship Id="rId7" Type="http://schemas.openxmlformats.org/officeDocument/2006/relationships/customXml" Target="../ink/ink2.xml"/><Relationship Id="rId12" Type="http://schemas.openxmlformats.org/officeDocument/2006/relationships/image" Target="../media/image20.png"/><Relationship Id="rId17" Type="http://schemas.openxmlformats.org/officeDocument/2006/relationships/customXml" Target="../ink/ink9.xml"/><Relationship Id="rId25" Type="http://schemas.openxmlformats.org/officeDocument/2006/relationships/image" Target="../media/image23.png"/><Relationship Id="rId2" Type="http://schemas.openxmlformats.org/officeDocument/2006/relationships/notesSlide" Target="../notesSlides/notesSlide31.xml"/><Relationship Id="rId16" Type="http://schemas.openxmlformats.org/officeDocument/2006/relationships/customXml" Target="../ink/ink8.xml"/><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customXml" Target="../ink/ink4.xml"/><Relationship Id="rId24" Type="http://schemas.openxmlformats.org/officeDocument/2006/relationships/customXml" Target="../ink/ink14.xml"/><Relationship Id="rId5" Type="http://schemas.openxmlformats.org/officeDocument/2006/relationships/customXml" Target="../ink/ink1.xml"/><Relationship Id="rId15" Type="http://schemas.openxmlformats.org/officeDocument/2006/relationships/customXml" Target="../ink/ink7.xml"/><Relationship Id="rId23"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customXml" Target="../ink/ink11.xml"/><Relationship Id="rId4" Type="http://schemas.openxmlformats.org/officeDocument/2006/relationships/image" Target="../media/image16.png"/><Relationship Id="rId9" Type="http://schemas.openxmlformats.org/officeDocument/2006/relationships/customXml" Target="../ink/ink3.xml"/><Relationship Id="rId14" Type="http://schemas.openxmlformats.org/officeDocument/2006/relationships/customXml" Target="../ink/ink6.xml"/><Relationship Id="rId22" Type="http://schemas.openxmlformats.org/officeDocument/2006/relationships/customXml" Target="../ink/ink1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customXml" Target="../ink/ink15.xml"/><Relationship Id="rId4" Type="http://schemas.openxmlformats.org/officeDocument/2006/relationships/hyperlink" Target="https://www.opensecrets.org/federal-lobbying/sector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opensecrets.org/industries/contrib.php?ind=A&amp;Bkdn=DemRep&amp;cycle=2020"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customXml" Target="../ink/ink16.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algn="ctr" eaLnBrk="0" fontAlgn="base" hangingPunct="0">
              <a:spcBef>
                <a:spcPct val="0"/>
              </a:spcBef>
              <a:spcAft>
                <a:spcPct val="0"/>
              </a:spcAft>
            </a:pPr>
            <a:endParaRPr kumimoji="1" lang="en-US" sz="1200" i="1" dirty="0">
              <a:ln w="6350">
                <a:noFill/>
                <a:prstDash val="solid"/>
                <a:miter lim="800000"/>
              </a:ln>
              <a:solidFill>
                <a:srgbClr val="FFFFFF"/>
              </a:solidFill>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Federal Agencies</a:t>
            </a:r>
          </a:p>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Regulating Food</a:t>
            </a:r>
          </a:p>
        </p:txBody>
      </p:sp>
      <p:sp>
        <p:nvSpPr>
          <p:cNvPr id="7" name="Rectangle 6"/>
          <p:cNvSpPr/>
          <p:nvPr/>
        </p:nvSpPr>
        <p:spPr>
          <a:xfrm>
            <a:off x="3163606" y="5696856"/>
            <a:ext cx="2816797" cy="523220"/>
          </a:xfrm>
          <a:prstGeom prst="rect">
            <a:avLst/>
          </a:prstGeom>
        </p:spPr>
        <p:txBody>
          <a:bodyPr wrap="none">
            <a:spAutoFit/>
          </a:bodyPr>
          <a:lstStyle/>
          <a:p>
            <a:pPr algn="ctr" eaLnBrk="0" hangingPunct="0"/>
            <a:r>
              <a:rPr lang="en-US" sz="1400" b="1" dirty="0">
                <a:solidFill>
                  <a:srgbClr val="000000"/>
                </a:solidFill>
                <a:latin typeface="Arial" pitchFamily="34" charset="0"/>
              </a:rPr>
              <a:t>Anthropology of Food</a:t>
            </a:r>
            <a:br>
              <a:rPr lang="en-US" sz="1400" b="1" dirty="0">
                <a:solidFill>
                  <a:srgbClr val="000000"/>
                </a:solidFill>
                <a:latin typeface="Arial" pitchFamily="34" charset="0"/>
              </a:rPr>
            </a:br>
            <a:r>
              <a:rPr lang="en-US" sz="1400" b="1" dirty="0">
                <a:solidFill>
                  <a:srgbClr val="000000"/>
                </a:solidFill>
                <a:latin typeface="Arial" pitchFamily="34" charset="0"/>
              </a:rPr>
              <a:t>University of Minnesota Duluth</a:t>
            </a:r>
            <a:endParaRPr kumimoji="1" lang="en-US" sz="1400" dirty="0">
              <a:solidFill>
                <a:srgbClr val="FFFFFF"/>
              </a:solidFill>
              <a:latin typeface="Arial" pitchFamily="34" charset="0"/>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algn="ctr" eaLnBrk="0" hangingPunct="0"/>
            <a:r>
              <a:rPr lang="en-US" sz="1050" b="1" dirty="0">
                <a:solidFill>
                  <a:srgbClr val="000000"/>
                </a:solidFill>
                <a:latin typeface="Arial" pitchFamily="34" charset="0"/>
              </a:rPr>
              <a:t>Tim Roufs </a:t>
            </a:r>
            <a:r>
              <a:rPr lang="en-US" sz="1400" b="1" baseline="30000" dirty="0">
                <a:solidFill>
                  <a:srgbClr val="000000"/>
                </a:solidFill>
                <a:latin typeface="Arial" pitchFamily="34" charset="0"/>
              </a:rPr>
              <a:t>©</a:t>
            </a:r>
            <a:r>
              <a:rPr lang="en-US" sz="1050" b="1" dirty="0">
                <a:solidFill>
                  <a:srgbClr val="000000"/>
                </a:solidFill>
                <a:latin typeface="Arial" pitchFamily="34" charset="0"/>
              </a:rPr>
              <a:t>2010-2026</a:t>
            </a:r>
            <a:endParaRPr kumimoji="1" lang="en-US" sz="1050" b="1" i="1" dirty="0">
              <a:ln w="6350">
                <a:solidFill>
                  <a:srgbClr val="0C0600"/>
                </a:solidFill>
                <a:prstDash val="solid"/>
                <a:miter lim="800000"/>
              </a:ln>
              <a:solidFill>
                <a:srgbClr val="FFFFFF"/>
              </a:solidFill>
              <a:latin typeface="Arial" pitchFamily="34" charset="0"/>
            </a:endParaRPr>
          </a:p>
        </p:txBody>
      </p:sp>
      <p:sp>
        <p:nvSpPr>
          <p:cNvPr id="10" name="Rectangle 9">
            <a:extLst>
              <a:ext uri="{FF2B5EF4-FFF2-40B4-BE49-F238E27FC236}">
                <a16:creationId xmlns:a16="http://schemas.microsoft.com/office/drawing/2014/main" id="{E5140C89-FAC3-4953-A308-59A31C5A638F}"/>
              </a:ext>
            </a:extLst>
          </p:cNvPr>
          <p:cNvSpPr>
            <a:spLocks noChangeArrowheads="1"/>
          </p:cNvSpPr>
          <p:nvPr/>
        </p:nvSpPr>
        <p:spPr bwMode="auto">
          <a:xfrm>
            <a:off x="1281803" y="1408093"/>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upload.wikimedia.org/wikipedia/commons/thumb/5/50/USDA_MyPlate_green.jpg/640px-USDA_MyPlate_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628" y="192313"/>
            <a:ext cx="6371772" cy="57925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a:spLocks noChangeArrowheads="1"/>
          </p:cNvSpPr>
          <p:nvPr/>
        </p:nvSpPr>
        <p:spPr bwMode="auto">
          <a:xfrm>
            <a:off x="867228" y="5920860"/>
            <a:ext cx="73914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MyPyramid was replaced by </a:t>
            </a:r>
            <a:r>
              <a:rPr lang="en-US" sz="2000" b="1" dirty="0" err="1">
                <a:solidFill>
                  <a:prstClr val="black"/>
                </a:solidFill>
                <a:latin typeface="Arial" panose="020B0604020202020204" pitchFamily="34" charset="0"/>
                <a:cs typeface="Arial" panose="020B0604020202020204" pitchFamily="34" charset="0"/>
              </a:rPr>
              <a:t>MyPlate</a:t>
            </a:r>
            <a:r>
              <a:rPr lang="en-US" sz="2000" b="1" dirty="0">
                <a:solidFill>
                  <a:prstClr val="black"/>
                </a:solidFill>
                <a:latin typeface="Arial" panose="020B0604020202020204" pitchFamily="34" charset="0"/>
                <a:cs typeface="Arial" panose="020B0604020202020204" pitchFamily="34" charset="0"/>
              </a:rPr>
              <a:t> on 2 June 2011</a:t>
            </a: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55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49325" y="4038600"/>
            <a:ext cx="7239000" cy="2400300"/>
          </a:xfrm>
          <a:prstGeom prst="rect">
            <a:avLst/>
          </a:prstGeom>
          <a:noFill/>
        </p:spPr>
        <p:txBody>
          <a:bodyPr>
            <a:spAutoFit/>
          </a:bodyPr>
          <a:lstStyle/>
          <a:p>
            <a:pPr algn="ctr">
              <a:defRPr/>
            </a:pPr>
            <a:r>
              <a:rPr lang="en-US" sz="2000" b="1" dirty="0">
                <a:solidFill>
                  <a:srgbClr val="D79694"/>
                </a:solidFill>
              </a:rPr>
              <a:t>Inflatable </a:t>
            </a:r>
            <a:r>
              <a:rPr lang="en-US" sz="13800" b="1" dirty="0">
                <a:solidFill>
                  <a:prstClr val="black"/>
                </a:solidFill>
              </a:rPr>
              <a:t>USDA</a:t>
            </a:r>
            <a:r>
              <a:rPr lang="en-US" sz="2000" b="1" dirty="0">
                <a:solidFill>
                  <a:prstClr val="black"/>
                </a:solidFill>
              </a:rPr>
              <a:t> </a:t>
            </a:r>
            <a:r>
              <a:rPr lang="en-US" sz="2000" b="1" dirty="0">
                <a:solidFill>
                  <a:srgbClr val="D79694"/>
                </a:solidFill>
              </a:rPr>
              <a:t>Food Pyramid</a:t>
            </a:r>
          </a:p>
          <a:p>
            <a:pPr algn="ctr">
              <a:defRPr/>
            </a:pPr>
            <a:r>
              <a:rPr lang="en-US" sz="1200" dirty="0">
                <a:solidFill>
                  <a:prstClr val="white"/>
                </a:solidFill>
              </a:rPr>
              <a:t>http</a:t>
            </a:r>
            <a:r>
              <a:rPr lang="en-US" sz="1200" dirty="0">
                <a:solidFill>
                  <a:srgbClr val="9BBB59">
                    <a:lumMod val="40000"/>
                    <a:lumOff val="60000"/>
                  </a:srgbClr>
                </a:solidFill>
              </a:rPr>
              <a:t>://www.ethnicfoodsco.com/Japan/JapaneseFoodPyramid.htm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49325" y="4038600"/>
            <a:ext cx="7239000" cy="2400300"/>
          </a:xfrm>
          <a:prstGeom prst="rect">
            <a:avLst/>
          </a:prstGeom>
          <a:noFill/>
        </p:spPr>
        <p:txBody>
          <a:bodyPr>
            <a:spAutoFit/>
          </a:bodyPr>
          <a:lstStyle/>
          <a:p>
            <a:pPr algn="ctr">
              <a:defRPr/>
            </a:pPr>
            <a:r>
              <a:rPr lang="en-US" sz="2000" b="1" dirty="0">
                <a:solidFill>
                  <a:srgbClr val="D79694"/>
                </a:solidFill>
              </a:rPr>
              <a:t>Inflatable </a:t>
            </a:r>
            <a:r>
              <a:rPr lang="en-US" sz="13800" b="1" dirty="0">
                <a:solidFill>
                  <a:prstClr val="black"/>
                </a:solidFill>
              </a:rPr>
              <a:t>USDA</a:t>
            </a:r>
            <a:r>
              <a:rPr lang="en-US" sz="2000" b="1" dirty="0">
                <a:solidFill>
                  <a:prstClr val="black"/>
                </a:solidFill>
              </a:rPr>
              <a:t> </a:t>
            </a:r>
            <a:r>
              <a:rPr lang="en-US" sz="2000" b="1" dirty="0">
                <a:solidFill>
                  <a:srgbClr val="D79694"/>
                </a:solidFill>
              </a:rPr>
              <a:t>Food Pyramid</a:t>
            </a:r>
          </a:p>
          <a:p>
            <a:pPr algn="ctr">
              <a:defRPr/>
            </a:pPr>
            <a:r>
              <a:rPr lang="en-US" sz="1200" dirty="0">
                <a:solidFill>
                  <a:schemeClr val="bg1"/>
                </a:solidFill>
              </a:rPr>
              <a:t>http://www.ethnicfoodsco.com/Japan/JapaneseFoodPyramid.htm</a:t>
            </a:r>
          </a:p>
        </p:txBody>
      </p:sp>
      <p:sp>
        <p:nvSpPr>
          <p:cNvPr id="3" name="TextBox 2"/>
          <p:cNvSpPr txBox="1"/>
          <p:nvPr/>
        </p:nvSpPr>
        <p:spPr>
          <a:xfrm>
            <a:off x="1447800" y="1838742"/>
            <a:ext cx="5638800" cy="2123658"/>
          </a:xfrm>
          <a:prstGeom prst="rect">
            <a:avLst/>
          </a:prstGeom>
          <a:noFill/>
        </p:spPr>
        <p:txBody>
          <a:bodyPr>
            <a:spAutoFit/>
          </a:bodyPr>
          <a:lstStyle/>
          <a:p>
            <a:pPr algn="ctr">
              <a:defRPr/>
            </a:pPr>
            <a:r>
              <a:rPr lang="en-US" sz="3600" b="1" dirty="0">
                <a:solidFill>
                  <a:srgbClr val="C0504D">
                    <a:lumMod val="60000"/>
                    <a:lumOff val="40000"/>
                  </a:srgbClr>
                </a:solidFill>
              </a:rPr>
              <a:t>United States</a:t>
            </a:r>
          </a:p>
          <a:p>
            <a:pPr algn="ctr">
              <a:defRPr/>
            </a:pPr>
            <a:r>
              <a:rPr lang="en-US" sz="3600" b="1" dirty="0">
                <a:solidFill>
                  <a:srgbClr val="C0504D">
                    <a:lumMod val="60000"/>
                    <a:lumOff val="40000"/>
                  </a:srgbClr>
                </a:solidFill>
              </a:rPr>
              <a:t>Department of</a:t>
            </a:r>
          </a:p>
          <a:p>
            <a:pPr algn="ctr">
              <a:defRPr/>
            </a:pPr>
            <a:r>
              <a:rPr lang="en-US" sz="6000" b="1" dirty="0">
                <a:solidFill>
                  <a:prstClr val="black"/>
                </a:solidFill>
              </a:rPr>
              <a:t>Agriculture</a:t>
            </a:r>
            <a:endParaRPr lang="en-US" sz="4000" dirty="0">
              <a:solidFill>
                <a:prstClr val="blac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09548" y="3024420"/>
            <a:ext cx="3738652" cy="2567208"/>
          </a:xfrm>
          <a:prstGeom prst="rect">
            <a:avLst/>
          </a:prstGeom>
          <a:noFill/>
          <a:ln w="9525">
            <a:noFill/>
            <a:miter lim="800000"/>
            <a:headEnd/>
            <a:tailEnd/>
          </a:ln>
          <a:effectLst/>
        </p:spPr>
      </p:pic>
      <p:sp>
        <p:nvSpPr>
          <p:cNvPr id="6" name="TextBox 5"/>
          <p:cNvSpPr txBox="1"/>
          <p:nvPr/>
        </p:nvSpPr>
        <p:spPr>
          <a:xfrm>
            <a:off x="856344" y="1404258"/>
            <a:ext cx="7358742" cy="1261884"/>
          </a:xfrm>
          <a:prstGeom prst="rect">
            <a:avLst/>
          </a:prstGeom>
          <a:noFill/>
        </p:spPr>
        <p:txBody>
          <a:bodyPr wrap="square">
            <a:spAutoFit/>
          </a:bodyPr>
          <a:lstStyle/>
          <a:p>
            <a:pPr algn="ctr">
              <a:defRPr/>
            </a:pPr>
            <a:r>
              <a:rPr lang="en-US" sz="3200" dirty="0">
                <a:solidFill>
                  <a:prstClr val="black"/>
                </a:solidFill>
              </a:rPr>
              <a:t>by law, the primary mission of the USDA is </a:t>
            </a:r>
            <a:r>
              <a:rPr lang="en-US" sz="4400" b="1" dirty="0">
                <a:solidFill>
                  <a:prstClr val="black"/>
                </a:solidFill>
              </a:rPr>
              <a:t>to promote U.S. agriculture</a:t>
            </a:r>
            <a:r>
              <a:rPr lang="en-US" sz="3200" dirty="0">
                <a:solidFill>
                  <a:prstClr val="black"/>
                </a:solidFil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2895600" y="3667125"/>
            <a:ext cx="3333750" cy="2505075"/>
          </a:xfrm>
          <a:prstGeom prst="rect">
            <a:avLst/>
          </a:prstGeom>
          <a:noFill/>
          <a:ln w="9525">
            <a:noFill/>
            <a:miter lim="800000"/>
            <a:headEnd/>
            <a:tailEnd/>
          </a:ln>
          <a:effectLst/>
        </p:spPr>
      </p:pic>
      <p:sp>
        <p:nvSpPr>
          <p:cNvPr id="10" name="TextBox 9"/>
          <p:cNvSpPr txBox="1"/>
          <p:nvPr/>
        </p:nvSpPr>
        <p:spPr>
          <a:xfrm>
            <a:off x="943428" y="702945"/>
            <a:ext cx="7239000" cy="29546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not to be confused with</a:t>
            </a:r>
            <a:endParaRPr kumimoji="0" lang="en-US" sz="8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79694"/>
                </a:solidFill>
                <a:effectLst/>
                <a:uLnTx/>
                <a:uFillTx/>
                <a:latin typeface="Calibri"/>
                <a:ea typeface="+mn-ea"/>
                <a:cs typeface="+mn-cs"/>
              </a:rPr>
              <a:t>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Food and Drug Administration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990600" y="1120022"/>
            <a:ext cx="7239000" cy="2000548"/>
          </a:xfrm>
          <a:prstGeom prst="rect">
            <a:avLst/>
          </a:prstGeom>
          <a:noFill/>
        </p:spPr>
        <p:txBody>
          <a:bodyPr wrap="square">
            <a:spAutoFit/>
          </a:bodyPr>
          <a:lstStyle/>
          <a:p>
            <a:pPr algn="ctr">
              <a:defRPr/>
            </a:pPr>
            <a:r>
              <a:rPr lang="en-US" sz="3600" dirty="0">
                <a:solidFill>
                  <a:prstClr val="black"/>
                </a:solidFill>
                <a:latin typeface="Arial" charset="0"/>
              </a:rPr>
              <a:t>the </a:t>
            </a:r>
          </a:p>
          <a:p>
            <a:pPr algn="ctr">
              <a:defRPr/>
            </a:pPr>
            <a:r>
              <a:rPr lang="en-US" sz="4400" b="1" dirty="0">
                <a:solidFill>
                  <a:prstClr val="black"/>
                </a:solidFill>
              </a:rPr>
              <a:t>United States </a:t>
            </a:r>
          </a:p>
          <a:p>
            <a:pPr algn="ctr">
              <a:defRPr/>
            </a:pPr>
            <a:r>
              <a:rPr lang="en-US" sz="4400" b="1" dirty="0">
                <a:solidFill>
                  <a:prstClr val="black"/>
                </a:solidFill>
              </a:rPr>
              <a:t>Food and Drug Administration</a:t>
            </a:r>
            <a:endParaRPr lang="en-US" sz="2800" dirty="0">
              <a:solidFill>
                <a:prstClr val="black"/>
              </a:solidFill>
            </a:endParaRPr>
          </a:p>
        </p:txBody>
      </p:sp>
      <p:sp>
        <p:nvSpPr>
          <p:cNvPr id="5" name="TextBox 4"/>
          <p:cNvSpPr txBox="1"/>
          <p:nvPr/>
        </p:nvSpPr>
        <p:spPr>
          <a:xfrm>
            <a:off x="947058" y="3138714"/>
            <a:ext cx="7239000" cy="1754326"/>
          </a:xfrm>
          <a:prstGeom prst="rect">
            <a:avLst/>
          </a:prstGeom>
          <a:solidFill>
            <a:schemeClr val="bg1"/>
          </a:solidFill>
        </p:spPr>
        <p:txBody>
          <a:bodyPr wrap="square">
            <a:spAutoFit/>
          </a:bodyPr>
          <a:lstStyle/>
          <a:p>
            <a:pPr algn="ctr">
              <a:defRPr/>
            </a:pPr>
            <a:r>
              <a:rPr lang="en-US" sz="3600" dirty="0">
                <a:solidFill>
                  <a:prstClr val="black"/>
                </a:solidFill>
                <a:latin typeface="Arial" charset="0"/>
              </a:rPr>
              <a:t>is responsible for regulating and supervising the safety of foods, dietary supplements, etc. </a:t>
            </a:r>
            <a:endParaRPr lang="en-US" sz="3600" dirty="0">
              <a:solidFill>
                <a:prstClr val="black"/>
              </a:solidFill>
            </a:endParaRPr>
          </a:p>
        </p:txBody>
      </p:sp>
      <p:pic>
        <p:nvPicPr>
          <p:cNvPr id="6" name="Picture 7"/>
          <p:cNvPicPr>
            <a:picLocks noChangeAspect="1" noChangeArrowheads="1"/>
          </p:cNvPicPr>
          <p:nvPr/>
        </p:nvPicPr>
        <p:blipFill>
          <a:blip r:embed="rId3" cstate="print"/>
          <a:srcRect/>
          <a:stretch>
            <a:fillRect/>
          </a:stretch>
        </p:blipFill>
        <p:spPr bwMode="auto">
          <a:xfrm>
            <a:off x="6600716" y="4953000"/>
            <a:ext cx="1609834" cy="12096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4877706" y="3048000"/>
            <a:ext cx="3333750" cy="2505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909548" y="3024420"/>
            <a:ext cx="3738652" cy="2567208"/>
          </a:xfrm>
          <a:prstGeom prst="rect">
            <a:avLst/>
          </a:prstGeom>
          <a:noFill/>
          <a:ln w="9525">
            <a:noFill/>
            <a:miter lim="800000"/>
            <a:headEnd/>
            <a:tailEnd/>
          </a:ln>
          <a:effectLst/>
        </p:spPr>
      </p:pic>
      <p:sp>
        <p:nvSpPr>
          <p:cNvPr id="6" name="TextBox 5"/>
          <p:cNvSpPr txBox="1"/>
          <p:nvPr/>
        </p:nvSpPr>
        <p:spPr>
          <a:xfrm>
            <a:off x="1143000" y="974360"/>
            <a:ext cx="3276600" cy="175432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4400" b="1" dirty="0">
                <a:solidFill>
                  <a:prstClr val="black"/>
                </a:solidFill>
              </a:rPr>
              <a:t>agriculture</a:t>
            </a:r>
            <a:r>
              <a:rPr lang="en-US" sz="3200" dirty="0">
                <a:solidFill>
                  <a:prstClr val="black"/>
                </a:solidFill>
              </a:rPr>
              <a:t>  </a:t>
            </a:r>
          </a:p>
        </p:txBody>
      </p:sp>
      <p:sp>
        <p:nvSpPr>
          <p:cNvPr id="7" name="TextBox 6"/>
          <p:cNvSpPr txBox="1"/>
          <p:nvPr/>
        </p:nvSpPr>
        <p:spPr>
          <a:xfrm>
            <a:off x="4953000" y="970730"/>
            <a:ext cx="3276600" cy="175432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4400" b="1" dirty="0">
                <a:solidFill>
                  <a:prstClr val="black"/>
                </a:solidFill>
              </a:rPr>
              <a:t>food safety </a:t>
            </a:r>
          </a:p>
        </p:txBody>
      </p:sp>
      <p:sp>
        <p:nvSpPr>
          <p:cNvPr id="8" name="TextBox 7"/>
          <p:cNvSpPr txBox="1">
            <a:spLocks noChangeArrowheads="1"/>
          </p:cNvSpPr>
          <p:nvPr/>
        </p:nvSpPr>
        <p:spPr bwMode="auto">
          <a:xfrm>
            <a:off x="1738086" y="5881914"/>
            <a:ext cx="5638800" cy="707886"/>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D79694"/>
                </a:solidFill>
              </a:rPr>
              <a:t>Inflatable </a:t>
            </a:r>
            <a:r>
              <a:rPr lang="en-US" sz="2000" b="1" dirty="0">
                <a:solidFill>
                  <a:prstClr val="black"/>
                </a:solidFill>
              </a:rPr>
              <a:t>USDA </a:t>
            </a:r>
            <a:r>
              <a:rPr lang="en-US" sz="2000" b="1" dirty="0">
                <a:solidFill>
                  <a:srgbClr val="D79694"/>
                </a:solidFill>
              </a:rPr>
              <a:t>Food Pyramid</a:t>
            </a:r>
          </a:p>
          <a:p>
            <a:pPr algn="ctr" fontAlgn="base">
              <a:spcBef>
                <a:spcPct val="0"/>
              </a:spcBef>
              <a:spcAft>
                <a:spcPct val="0"/>
              </a:spcAft>
            </a:pPr>
            <a:endParaRPr lang="en-US" sz="700" b="1" dirty="0">
              <a:solidFill>
                <a:prstClr val="black"/>
              </a:solidFill>
            </a:endParaRPr>
          </a:p>
          <a:p>
            <a:pPr algn="ctr" fontAlgn="base">
              <a:spcBef>
                <a:spcPct val="0"/>
              </a:spcBef>
              <a:spcAft>
                <a:spcPct val="0"/>
              </a:spcAft>
            </a:pPr>
            <a:r>
              <a:rPr lang="en-US" sz="1200" dirty="0">
                <a:solidFill>
                  <a:prstClr val="black"/>
                </a:solidFill>
                <a:hlinkClick r:id="rId5"/>
              </a:rPr>
              <a:t>www.ethnicfoodsco.com/Japan/JapaneseFoodPyramid.htm</a:t>
            </a:r>
            <a:endParaRPr lang="en-US" sz="1200"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3505200"/>
            <a:ext cx="7473950" cy="76944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 . . and, in addition, . . .</a:t>
            </a:r>
          </a:p>
        </p:txBody>
      </p:sp>
    </p:spTree>
    <p:extLst>
      <p:ext uri="{BB962C8B-B14F-4D97-AF65-F5344CB8AC3E}">
        <p14:creationId xmlns:p14="http://schemas.microsoft.com/office/powerpoint/2010/main" val="15425587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http://en.wikipedia.org/wiki/Epa</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2A39147B-DB19-4965-BE4A-849E36DEC863}"/>
              </a:ext>
            </a:extLst>
          </p:cNvPr>
          <p:cNvSpPr txBox="1"/>
          <p:nvPr/>
        </p:nvSpPr>
        <p:spPr>
          <a:xfrm>
            <a:off x="1354666" y="4876800"/>
            <a:ext cx="6477000" cy="1676400"/>
          </a:xfrm>
          <a:prstGeom prst="rect">
            <a:avLst/>
          </a:prstGeom>
          <a:solidFill>
            <a:schemeClr val="bg1">
              <a:alpha val="74902"/>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n-ea"/>
                <a:cs typeface="+mn-cs"/>
              </a:rPr>
              <a:t>. . . The EPA is charged with related things like . . .</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http://en.wikipedia.org/wiki/Epa</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protecting </a:t>
            </a:r>
            <a:r>
              <a:rPr kumimoji="0" lang="en-US" sz="2800" b="1"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2057400" y="4876800"/>
            <a:ext cx="5029200" cy="1676400"/>
          </a:xfrm>
          <a:prstGeom prst="rect">
            <a:avLst/>
          </a:prstGeom>
          <a:solidFill>
            <a:srgbClr val="FFFFFF">
              <a:alpha val="74902"/>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algn="ctr" eaLnBrk="0" fontAlgn="base" hangingPunct="0">
              <a:spcBef>
                <a:spcPct val="0"/>
              </a:spcBef>
              <a:spcAft>
                <a:spcPct val="0"/>
              </a:spcAft>
            </a:pPr>
            <a:endParaRPr kumimoji="1" lang="en-US" sz="1200" i="1" dirty="0">
              <a:ln w="6350">
                <a:noFill/>
                <a:prstDash val="solid"/>
                <a:miter lim="800000"/>
              </a:ln>
              <a:solidFill>
                <a:srgbClr val="FFFFFF"/>
              </a:solidFill>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a:p>
            <a:pPr algn="ctr" eaLnBrk="0" fontAlgn="base" hangingPunct="0">
              <a:spcBef>
                <a:spcPct val="0"/>
              </a:spcBef>
              <a:spcAft>
                <a:spcPct val="0"/>
              </a:spcAft>
            </a:pPr>
            <a:endParaRPr kumimoji="1" lang="en-US" sz="3600" b="1" dirty="0">
              <a:ln w="6350">
                <a:noFill/>
                <a:prstDash val="solid"/>
                <a:miter lim="800000"/>
              </a:ln>
              <a:solidFill>
                <a:srgbClr val="000000"/>
              </a:solidFill>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Federal Agencies</a:t>
            </a:r>
          </a:p>
          <a:p>
            <a:pPr marL="2400300" indent="-2400300" algn="ctr" eaLnBrk="0" hangingPunct="0">
              <a:defRPr/>
            </a:pPr>
            <a:r>
              <a:rPr kumimoji="1" lang="en-US" sz="7200" b="1" i="1"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rPr>
              <a:t>Regulating Food</a:t>
            </a:r>
          </a:p>
        </p:txBody>
      </p:sp>
      <p:sp>
        <p:nvSpPr>
          <p:cNvPr id="7" name="Rectangle 6"/>
          <p:cNvSpPr/>
          <p:nvPr/>
        </p:nvSpPr>
        <p:spPr>
          <a:xfrm>
            <a:off x="3163606" y="5696856"/>
            <a:ext cx="2816797" cy="523220"/>
          </a:xfrm>
          <a:prstGeom prst="rect">
            <a:avLst/>
          </a:prstGeom>
        </p:spPr>
        <p:txBody>
          <a:bodyPr wrap="none">
            <a:spAutoFit/>
          </a:bodyPr>
          <a:lstStyle/>
          <a:p>
            <a:pPr algn="ctr" eaLnBrk="0" hangingPunct="0"/>
            <a:r>
              <a:rPr lang="en-US" sz="1400" b="1" dirty="0">
                <a:solidFill>
                  <a:srgbClr val="000000"/>
                </a:solidFill>
                <a:latin typeface="Arial" pitchFamily="34" charset="0"/>
              </a:rPr>
              <a:t>Anthropology of Food</a:t>
            </a:r>
            <a:br>
              <a:rPr lang="en-US" sz="1400" b="1" dirty="0">
                <a:solidFill>
                  <a:srgbClr val="000000"/>
                </a:solidFill>
                <a:latin typeface="Arial" pitchFamily="34" charset="0"/>
              </a:rPr>
            </a:br>
            <a:r>
              <a:rPr lang="en-US" sz="1400" b="1" dirty="0">
                <a:solidFill>
                  <a:srgbClr val="000000"/>
                </a:solidFill>
                <a:latin typeface="Arial" pitchFamily="34" charset="0"/>
              </a:rPr>
              <a:t>University of Minnesota Duluth</a:t>
            </a:r>
            <a:endParaRPr kumimoji="1" lang="en-US" sz="1400" dirty="0">
              <a:solidFill>
                <a:srgbClr val="FFFFFF"/>
              </a:solidFill>
              <a:latin typeface="Arial" pitchFamily="34" charset="0"/>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algn="ctr" eaLnBrk="0" hangingPunct="0"/>
            <a:r>
              <a:rPr lang="en-US" sz="1050" b="1" dirty="0">
                <a:solidFill>
                  <a:srgbClr val="000000"/>
                </a:solidFill>
                <a:latin typeface="Arial" pitchFamily="34" charset="0"/>
              </a:rPr>
              <a:t>Tim Roufs </a:t>
            </a:r>
            <a:r>
              <a:rPr lang="en-US" sz="1400" b="1" baseline="30000" dirty="0">
                <a:solidFill>
                  <a:srgbClr val="000000"/>
                </a:solidFill>
                <a:latin typeface="Arial" pitchFamily="34" charset="0"/>
              </a:rPr>
              <a:t>©</a:t>
            </a:r>
            <a:r>
              <a:rPr lang="en-US" sz="1050" b="1" dirty="0">
                <a:solidFill>
                  <a:srgbClr val="000000"/>
                </a:solidFill>
                <a:latin typeface="Arial" pitchFamily="34" charset="0"/>
              </a:rPr>
              <a:t>2010-2026</a:t>
            </a:r>
            <a:endParaRPr kumimoji="1" lang="en-US" sz="1050" b="1" i="1" dirty="0">
              <a:ln w="6350">
                <a:solidFill>
                  <a:srgbClr val="0C0600"/>
                </a:solidFill>
                <a:prstDash val="solid"/>
                <a:miter lim="800000"/>
              </a:ln>
              <a:solidFill>
                <a:srgbClr val="FFFFFF"/>
              </a:solidFill>
              <a:latin typeface="Arial" pitchFamily="34" charset="0"/>
            </a:endParaRPr>
          </a:p>
        </p:txBody>
      </p:sp>
    </p:spTree>
    <p:extLst>
      <p:ext uri="{BB962C8B-B14F-4D97-AF65-F5344CB8AC3E}">
        <p14:creationId xmlns:p14="http://schemas.microsoft.com/office/powerpoint/2010/main" val="335698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Up Arrow 9"/>
          <p:cNvSpPr/>
          <p:nvPr/>
        </p:nvSpPr>
        <p:spPr>
          <a:xfrm rot="12958287">
            <a:off x="8001194" y="1155883"/>
            <a:ext cx="608944" cy="1708842"/>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5834742" y="1752600"/>
            <a:ext cx="2242458" cy="707886"/>
          </a:xfrm>
          <a:prstGeom prst="rect">
            <a:avLst/>
          </a:prstGeom>
        </p:spPr>
        <p:txBody>
          <a:bodyPr wrap="square">
            <a:spAutoFit/>
          </a:bodyPr>
          <a:lstStyle/>
          <a:p>
            <a:pPr algn="ctr"/>
            <a:r>
              <a:rPr lang="en-US" sz="2000" b="1" dirty="0"/>
              <a:t>and in addition </a:t>
            </a:r>
          </a:p>
          <a:p>
            <a:pPr algn="ctr"/>
            <a:r>
              <a:rPr lang="en-US" sz="2000" b="1" dirty="0"/>
              <a:t>there is the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439056"/>
            <a:ext cx="3276600" cy="2123658"/>
          </a:xfrm>
          <a:prstGeom prst="rect">
            <a:avLst/>
          </a:prstGeom>
          <a:noFill/>
        </p:spPr>
        <p:txBody>
          <a:bodyPr wrap="square">
            <a:spAutoFit/>
          </a:bodyPr>
          <a:lstStyle/>
          <a:p>
            <a:pPr algn="ctr">
              <a:defRPr/>
            </a:pPr>
            <a:r>
              <a:rPr lang="en-US" sz="2400" dirty="0">
                <a:solidFill>
                  <a:prstClr val="black"/>
                </a:solidFill>
              </a:rPr>
              <a:t>which is charged to</a:t>
            </a:r>
          </a:p>
          <a:p>
            <a:pPr algn="ctr">
              <a:defRPr/>
            </a:pPr>
            <a:r>
              <a:rPr lang="en-US" sz="2000" dirty="0">
                <a:solidFill>
                  <a:prstClr val="black"/>
                </a:solidFill>
                <a:latin typeface="Arial" charset="0"/>
              </a:rPr>
              <a:t>protect </a:t>
            </a:r>
            <a:r>
              <a:rPr lang="en-US" sz="20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http://en.wikipedia.org/wiki/CAFO</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685800" y="533400"/>
            <a:ext cx="7772400" cy="4267200"/>
          </a:xfrm>
          <a:prstGeom prst="rect">
            <a:avLst/>
          </a:prstGeom>
          <a:solidFill>
            <a:schemeClr val="bg1">
              <a:alpha val="80000"/>
            </a:scheme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e.g.,</a:t>
            </a:r>
            <a:r>
              <a:rPr kumimoji="0" lang="en-US" sz="5400" b="1" i="0" u="none" strike="noStrike" kern="1200" cap="none" spc="0" normalizeH="0" baseline="0" noProof="0" dirty="0">
                <a:ln>
                  <a:noFill/>
                </a:ln>
                <a:solidFill>
                  <a:prstClr val="black"/>
                </a:solidFill>
                <a:effectLst/>
                <a:uLnTx/>
                <a:uFillTx/>
                <a:latin typeface="Arial" charset="0"/>
                <a:ea typeface="+mn-ea"/>
                <a:cs typeface="+mn-cs"/>
              </a:rPr>
              <a:t> Factory Farming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charset="0"/>
                <a:ea typeface="+mn-ea"/>
                <a:cs typeface="+mn-cs"/>
              </a:rPr>
              <a:t>(CAFOs)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has environmental impacts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and health risks .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8" name="TextBox 7"/>
          <p:cNvSpPr txBox="1"/>
          <p:nvPr/>
        </p:nvSpPr>
        <p:spPr>
          <a:xfrm>
            <a:off x="949325" y="6337887"/>
            <a:ext cx="7239000" cy="27699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hlinkClick r:id="rId4"/>
              </a:rPr>
              <a:t>http://en.wikipedia.org/wiki/CAFO</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p:cNvSpPr txBox="1"/>
          <p:nvPr/>
        </p:nvSpPr>
        <p:spPr>
          <a:xfrm>
            <a:off x="685800" y="457200"/>
            <a:ext cx="7772400" cy="4343400"/>
          </a:xfrm>
          <a:prstGeom prst="rect">
            <a:avLst/>
          </a:prstGeom>
          <a:solidFill>
            <a:schemeClr val="bg1">
              <a:alpha val="80000"/>
            </a:schemeClr>
          </a:solidFill>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charset="0"/>
                <a:ea typeface="+mn-ea"/>
                <a:cs typeface="+mn-cs"/>
              </a:rPr>
              <a:t>e.g., Factory Farming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mn-ea"/>
                <a:cs typeface="+mn-cs"/>
              </a:rPr>
              <a:t>(CAFOs) </a:t>
            </a:r>
            <a:r>
              <a:rPr kumimoji="0" lang="en-US" sz="4800" b="1" i="0" u="none" strike="noStrike" kern="1200" cap="none" spc="0" normalizeH="0" baseline="0" noProof="0" dirty="0">
                <a:ln>
                  <a:noFill/>
                </a:ln>
                <a:solidFill>
                  <a:prstClr val="black"/>
                </a:solidFill>
                <a:effectLst/>
                <a:uLnTx/>
                <a:uFillTx/>
                <a:latin typeface="Arial" charset="0"/>
                <a:ea typeface="+mn-ea"/>
                <a:cs typeface="+mn-cs"/>
              </a:rPr>
              <a:t>and decisions affect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mn-cs"/>
              </a:rPr>
              <a:t>animal welfare,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charset="0"/>
                <a:ea typeface="+mn-ea"/>
                <a:cs typeface="+mn-cs"/>
              </a:rPr>
              <a:t>food ethics . . .</a:t>
            </a:r>
          </a:p>
        </p:txBody>
      </p:sp>
      <p:sp>
        <p:nvSpPr>
          <p:cNvPr id="7" name="TextBox 6"/>
          <p:cNvSpPr txBox="1"/>
          <p:nvPr/>
        </p:nvSpPr>
        <p:spPr>
          <a:xfrm>
            <a:off x="949325" y="4261009"/>
            <a:ext cx="7239000" cy="2215991"/>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uLnTx/>
                <a:uFillTx/>
                <a:latin typeface="Calibri"/>
                <a:ea typeface="+mn-ea"/>
                <a:cs typeface="+mn-cs"/>
              </a:rPr>
              <a:t>EPA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algn="ctr">
              <a:defRPr/>
            </a:pPr>
            <a:r>
              <a:rPr lang="en-US" sz="13800" b="1" dirty="0">
                <a:solidFill>
                  <a:prstClr val="black"/>
                </a:solidFill>
              </a:rPr>
              <a:t>EPA</a:t>
            </a:r>
          </a:p>
        </p:txBody>
      </p:sp>
      <p:sp>
        <p:nvSpPr>
          <p:cNvPr id="8" name="TextBox 7"/>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4"/>
              </a:rPr>
              <a:t>http://en.wikipedia.org/wiki/Epa</a:t>
            </a:r>
            <a:endParaRPr lang="en-US" sz="1200" dirty="0">
              <a:solidFill>
                <a:srgbClr val="000000"/>
              </a:solidFill>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algn="ctr">
              <a:defRPr/>
            </a:pPr>
            <a:endParaRPr lang="en-US" sz="3200" b="1" dirty="0">
              <a:solidFill>
                <a:prstClr val="black"/>
              </a:solidFill>
            </a:endParaRPr>
          </a:p>
          <a:p>
            <a:pPr algn="ctr">
              <a:defRPr/>
            </a:pPr>
            <a:endParaRPr lang="en-US" sz="3200" b="1" dirty="0">
              <a:solidFill>
                <a:prstClr val="black"/>
              </a:solidFill>
            </a:endParaRPr>
          </a:p>
          <a:p>
            <a:pPr algn="ctr">
              <a:defRPr/>
            </a:pPr>
            <a:r>
              <a:rPr lang="en-US" sz="3200" b="1" dirty="0">
                <a:solidFill>
                  <a:prstClr val="black"/>
                </a:solidFill>
              </a:rPr>
              <a:t>is charged to</a:t>
            </a:r>
          </a:p>
          <a:p>
            <a:pPr algn="ctr">
              <a:defRPr/>
            </a:pPr>
            <a:r>
              <a:rPr lang="en-US" sz="2800" b="1" dirty="0">
                <a:solidFill>
                  <a:prstClr val="black"/>
                </a:solidFill>
                <a:latin typeface="Arial" charset="0"/>
              </a:rPr>
              <a:t>protect </a:t>
            </a:r>
            <a:r>
              <a:rPr lang="en-US" sz="2800" b="1"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
        <p:nvSpPr>
          <p:cNvPr id="9" name="TextBox 8"/>
          <p:cNvSpPr txBox="1"/>
          <p:nvPr/>
        </p:nvSpPr>
        <p:spPr>
          <a:xfrm>
            <a:off x="949325" y="4800600"/>
            <a:ext cx="7238999" cy="1676400"/>
          </a:xfrm>
          <a:prstGeom prst="rect">
            <a:avLst/>
          </a:prstGeom>
          <a:solidFill>
            <a:srgbClr val="FFFFFF">
              <a:alpha val="74902"/>
            </a:srgbClr>
          </a:solidFill>
        </p:spPr>
        <p:txBody>
          <a:bodyPr wrap="square">
            <a:noAutofit/>
          </a:bodyPr>
          <a:lstStyle/>
          <a:p>
            <a:pPr algn="ctr">
              <a:defRPr/>
            </a:pPr>
            <a:r>
              <a:rPr lang="en-US" sz="6000" b="1" dirty="0">
                <a:solidFill>
                  <a:prstClr val="black"/>
                </a:solidFill>
              </a:rPr>
              <a:t>but .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2428875" y="514350"/>
            <a:ext cx="4286250" cy="4286250"/>
          </a:xfrm>
          <a:prstGeom prst="rect">
            <a:avLst/>
          </a:prstGeom>
          <a:noFill/>
          <a:ln w="9525">
            <a:noFill/>
            <a:miter lim="800000"/>
            <a:headEnd/>
            <a:tailEnd/>
          </a:ln>
        </p:spPr>
      </p:pic>
      <p:sp>
        <p:nvSpPr>
          <p:cNvPr id="7" name="TextBox 6"/>
          <p:cNvSpPr txBox="1"/>
          <p:nvPr/>
        </p:nvSpPr>
        <p:spPr>
          <a:xfrm>
            <a:off x="949325" y="4446067"/>
            <a:ext cx="7239000" cy="2215991"/>
          </a:xfrm>
          <a:prstGeom prst="rect">
            <a:avLst/>
          </a:prstGeom>
          <a:noFill/>
        </p:spPr>
        <p:txBody>
          <a:bodyPr>
            <a:spAutoFit/>
          </a:bodyPr>
          <a:lstStyle/>
          <a:p>
            <a:pPr algn="ctr">
              <a:defRPr/>
            </a:pPr>
            <a:r>
              <a:rPr lang="en-US" sz="13800" b="1" dirty="0">
                <a:solidFill>
                  <a:prstClr val="black"/>
                </a:solidFill>
              </a:rPr>
              <a:t>EPA</a:t>
            </a:r>
          </a:p>
        </p:txBody>
      </p:sp>
      <p:sp>
        <p:nvSpPr>
          <p:cNvPr id="8" name="TextBox 7"/>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4"/>
              </a:rPr>
              <a:t>http://en.wikipedia.org/wiki/Epa</a:t>
            </a:r>
            <a:endParaRPr lang="en-US" sz="1200" dirty="0">
              <a:solidFill>
                <a:srgbClr val="000000"/>
              </a:solidFill>
            </a:endParaRPr>
          </a:p>
        </p:txBody>
      </p:sp>
      <p:sp>
        <p:nvSpPr>
          <p:cNvPr id="5" name="TextBox 4"/>
          <p:cNvSpPr txBox="1"/>
          <p:nvPr/>
        </p:nvSpPr>
        <p:spPr>
          <a:xfrm>
            <a:off x="2071914" y="533400"/>
            <a:ext cx="5029200" cy="4267200"/>
          </a:xfrm>
          <a:prstGeom prst="rect">
            <a:avLst/>
          </a:prstGeom>
          <a:solidFill>
            <a:srgbClr val="FFFFFF">
              <a:alpha val="74902"/>
            </a:srgbClr>
          </a:solidFill>
        </p:spPr>
        <p:txBody>
          <a:bodyPr wrap="square">
            <a:noAutofit/>
          </a:bodyPr>
          <a:lstStyle/>
          <a:p>
            <a:pPr algn="ctr">
              <a:defRPr/>
            </a:pPr>
            <a:endParaRPr lang="en-US" sz="3200" b="1" dirty="0">
              <a:solidFill>
                <a:prstClr val="black"/>
              </a:solidFill>
            </a:endParaRPr>
          </a:p>
          <a:p>
            <a:pPr algn="ctr">
              <a:defRPr/>
            </a:pPr>
            <a:endParaRPr lang="en-US" sz="3200" b="1" dirty="0">
              <a:solidFill>
                <a:prstClr val="black"/>
              </a:solidFill>
            </a:endParaRPr>
          </a:p>
          <a:p>
            <a:pPr algn="ctr">
              <a:defRPr/>
            </a:pPr>
            <a:r>
              <a:rPr lang="en-US" sz="3200" b="1" dirty="0">
                <a:solidFill>
                  <a:prstClr val="black"/>
                </a:solidFill>
              </a:rPr>
              <a:t>is charged to</a:t>
            </a:r>
          </a:p>
          <a:p>
            <a:pPr algn="ctr">
              <a:defRPr/>
            </a:pPr>
            <a:r>
              <a:rPr lang="en-US" sz="2800" b="1" dirty="0">
                <a:solidFill>
                  <a:prstClr val="black"/>
                </a:solidFill>
                <a:latin typeface="Arial" charset="0"/>
              </a:rPr>
              <a:t>protect </a:t>
            </a:r>
            <a:r>
              <a:rPr lang="en-US" sz="2800" b="1"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sp>
        <p:nvSpPr>
          <p:cNvPr id="6" name="TextBox 5"/>
          <p:cNvSpPr txBox="1"/>
          <p:nvPr/>
        </p:nvSpPr>
        <p:spPr>
          <a:xfrm>
            <a:off x="949325" y="4800600"/>
            <a:ext cx="7238999" cy="1676400"/>
          </a:xfrm>
          <a:prstGeom prst="rect">
            <a:avLst/>
          </a:prstGeom>
          <a:solidFill>
            <a:srgbClr val="FFFFFF">
              <a:alpha val="74902"/>
            </a:srgbClr>
          </a:solidFill>
        </p:spPr>
        <p:txBody>
          <a:bodyPr wrap="square">
            <a:noAutofit/>
          </a:bodyPr>
          <a:lstStyle/>
          <a:p>
            <a:pPr algn="ctr">
              <a:defRPr/>
            </a:pPr>
            <a:r>
              <a:rPr lang="en-US" sz="6000" b="1" dirty="0">
                <a:solidFill>
                  <a:prstClr val="black"/>
                </a:solidFill>
              </a:rPr>
              <a:t>but . . .</a:t>
            </a:r>
          </a:p>
          <a:p>
            <a:pPr algn="ctr">
              <a:defRPr/>
            </a:pPr>
            <a:r>
              <a:rPr lang="en-US" sz="4400" b="1" dirty="0">
                <a:solidFill>
                  <a:prstClr val="black"/>
                </a:solidFill>
              </a:rPr>
              <a:t>a big question for them  is . . .</a:t>
            </a:r>
            <a:endParaRPr lang="en-US" sz="4000" b="1" dirty="0">
              <a:solidFill>
                <a:prstClr val="blac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147536"/>
            <a:ext cx="7772400" cy="4857750"/>
          </a:xfrm>
          <a:prstGeom prst="rect">
            <a:avLst/>
          </a:prstGeom>
          <a:noFill/>
          <a:ln w="9525">
            <a:noFill/>
            <a:miter lim="800000"/>
            <a:headEnd/>
            <a:tailEnd/>
          </a:ln>
        </p:spPr>
      </p:pic>
      <p:sp>
        <p:nvSpPr>
          <p:cNvPr id="6" name="TextBox 7"/>
          <p:cNvSpPr txBox="1">
            <a:spLocks noChangeArrowheads="1"/>
          </p:cNvSpPr>
          <p:nvPr/>
        </p:nvSpPr>
        <p:spPr bwMode="auto">
          <a:xfrm>
            <a:off x="5410200" y="2085522"/>
            <a:ext cx="3048000" cy="338554"/>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600" dirty="0">
                <a:solidFill>
                  <a:srgbClr val="000000"/>
                </a:solidFill>
              </a:rPr>
              <a:t>10 July 2008</a:t>
            </a:r>
            <a:endParaRPr lang="en-US" sz="1200"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3"/>
              </a:rPr>
              <a:t>http://www.msnbc.msn.com/id/25626294/</a:t>
            </a:r>
            <a:endParaRPr lang="en-US" sz="12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
        <p:nvSpPr>
          <p:cNvPr id="12" name="TextBox 11"/>
          <p:cNvSpPr txBox="1"/>
          <p:nvPr/>
        </p:nvSpPr>
        <p:spPr>
          <a:xfrm>
            <a:off x="4158342" y="3581400"/>
            <a:ext cx="4024086" cy="1938992"/>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human life </a:t>
            </a:r>
          </a:p>
          <a:p>
            <a:pPr algn="ctr" fontAlgn="base">
              <a:spcBef>
                <a:spcPct val="0"/>
              </a:spcBef>
              <a:spcAft>
                <a:spcPct val="0"/>
              </a:spcAft>
            </a:pPr>
            <a:r>
              <a:rPr lang="en-US" sz="2400" b="1" dirty="0">
                <a:solidFill>
                  <a:prstClr val="black"/>
                </a:solidFill>
                <a:latin typeface="Arial" charset="0"/>
              </a:rPr>
              <a:t>was officially devalued $900,000</a:t>
            </a:r>
          </a:p>
          <a:p>
            <a:pPr algn="ctr" fontAlgn="base">
              <a:spcBef>
                <a:spcPct val="0"/>
              </a:spcBef>
              <a:spcAft>
                <a:spcPct val="0"/>
              </a:spcAft>
            </a:pPr>
            <a:r>
              <a:rPr lang="en-US" sz="2400" b="1" dirty="0">
                <a:solidFill>
                  <a:prstClr val="black"/>
                </a:solidFill>
                <a:latin typeface="Arial" charset="0"/>
              </a:rPr>
              <a:t>by the G. W. Bush</a:t>
            </a:r>
          </a:p>
          <a:p>
            <a:pPr algn="ctr" fontAlgn="base">
              <a:spcBef>
                <a:spcPct val="0"/>
              </a:spcBef>
              <a:spcAft>
                <a:spcPct val="0"/>
              </a:spcAft>
            </a:pPr>
            <a:r>
              <a:rPr lang="en-US" sz="2400" b="1" dirty="0">
                <a:solidFill>
                  <a:prstClr val="black"/>
                </a:solidFill>
                <a:latin typeface="Arial" charset="0"/>
              </a:rPr>
              <a:t>Administration</a:t>
            </a:r>
          </a:p>
        </p:txBody>
      </p:sp>
      <p:sp>
        <p:nvSpPr>
          <p:cNvPr id="15" name="Rectangle 14"/>
          <p:cNvSpPr/>
          <p:nvPr/>
        </p:nvSpPr>
        <p:spPr>
          <a:xfrm>
            <a:off x="4114800" y="1676400"/>
            <a:ext cx="4114800" cy="426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Down Arrow 9"/>
          <p:cNvSpPr/>
          <p:nvPr/>
        </p:nvSpPr>
        <p:spPr>
          <a:xfrm>
            <a:off x="4114800" y="2298192"/>
            <a:ext cx="484632" cy="1816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685800" y="1520370"/>
            <a:ext cx="7772400" cy="4480069"/>
          </a:xfrm>
          <a:prstGeom prst="rect">
            <a:avLst/>
          </a:prstGeom>
          <a:noFill/>
          <a:ln w="9525">
            <a:noFill/>
            <a:miter lim="800000"/>
            <a:headEnd/>
            <a:tailEnd/>
          </a:ln>
        </p:spPr>
      </p:pic>
      <p:sp>
        <p:nvSpPr>
          <p:cNvPr id="12" name="TextBox 11"/>
          <p:cNvSpPr txBox="1"/>
          <p:nvPr/>
        </p:nvSpPr>
        <p:spPr>
          <a:xfrm>
            <a:off x="4158342" y="3581400"/>
            <a:ext cx="4024086" cy="1981200"/>
          </a:xfrm>
          <a:prstGeom prst="rect">
            <a:avLst/>
          </a:prstGeom>
          <a:solidFill>
            <a:schemeClr val="bg1">
              <a:alpha val="80000"/>
            </a:schemeClr>
          </a:solidFill>
        </p:spPr>
        <p:txBody>
          <a:bodyPr wrap="square">
            <a:noAutofit/>
          </a:bodyPr>
          <a:lstStyle/>
          <a:p>
            <a:pPr algn="ctr" fontAlgn="base">
              <a:spcBef>
                <a:spcPct val="0"/>
              </a:spcBef>
              <a:spcAft>
                <a:spcPct val="0"/>
              </a:spcAft>
            </a:pPr>
            <a:endParaRPr lang="en-US" sz="3600" b="1" dirty="0">
              <a:solidFill>
                <a:prstClr val="black"/>
              </a:solidFill>
              <a:latin typeface="Arial" charset="0"/>
            </a:endParaRPr>
          </a:p>
          <a:p>
            <a:pPr algn="ctr" fontAlgn="base">
              <a:spcBef>
                <a:spcPct val="0"/>
              </a:spcBef>
              <a:spcAft>
                <a:spcPct val="0"/>
              </a:spcAft>
            </a:pPr>
            <a:r>
              <a:rPr lang="en-US" sz="4000" b="1" dirty="0">
                <a:solidFill>
                  <a:prstClr val="black"/>
                </a:solidFill>
                <a:latin typeface="Arial" charset="0"/>
              </a:rPr>
              <a:t>So what?</a:t>
            </a:r>
          </a:p>
        </p:txBody>
      </p:sp>
      <p:sp>
        <p:nvSpPr>
          <p:cNvPr id="15" name="Rectangle 14"/>
          <p:cNvSpPr/>
          <p:nvPr/>
        </p:nvSpPr>
        <p:spPr>
          <a:xfrm>
            <a:off x="4114800" y="1676400"/>
            <a:ext cx="4114800" cy="426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Down Arrow 9"/>
          <p:cNvSpPr/>
          <p:nvPr/>
        </p:nvSpPr>
        <p:spPr>
          <a:xfrm>
            <a:off x="4114800" y="2298192"/>
            <a:ext cx="484632" cy="18166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1981200" y="1592759"/>
            <a:ext cx="5138058" cy="769441"/>
          </a:xfrm>
          <a:prstGeom prst="rect">
            <a:avLst/>
          </a:prstGeom>
          <a:noFill/>
        </p:spPr>
        <p:txBody>
          <a:bodyPr wrap="square">
            <a:spAutoFit/>
          </a:bodyPr>
          <a:lstStyle/>
          <a:p>
            <a:pPr algn="ctr">
              <a:defRPr/>
            </a:pPr>
            <a:r>
              <a:rPr lang="en-US" sz="4400" b="1" dirty="0">
                <a:solidFill>
                  <a:prstClr val="black"/>
                </a:solidFill>
              </a:rPr>
              <a:t>a primer on . . .</a:t>
            </a:r>
            <a:endParaRPr lang="en-US" sz="3600" b="1" dirty="0">
              <a:solidFill>
                <a:prstClr val="black"/>
              </a:solidFill>
            </a:endParaRP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2298680"/>
            <a:ext cx="7772400" cy="3416320"/>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“The </a:t>
            </a:r>
            <a:r>
              <a:rPr lang="en-US" sz="2400" b="1" dirty="0" err="1">
                <a:solidFill>
                  <a:prstClr val="black"/>
                </a:solidFill>
                <a:latin typeface="Arial" charset="0"/>
              </a:rPr>
              <a:t>the</a:t>
            </a:r>
            <a:r>
              <a:rPr lang="en-US" sz="2400" b="1" dirty="0">
                <a:solidFill>
                  <a:prstClr val="black"/>
                </a:solidFill>
                <a:latin typeface="Arial" charset="0"/>
              </a:rPr>
              <a:t> EPA figure is not based on people's earning capacity, or their potential contributions to society, or how much they are loved and needed by their friends and family — some of the factors used in insurance claims and wrongful-death lawsuits.</a:t>
            </a:r>
          </a:p>
          <a:p>
            <a:pPr algn="ctr" fontAlgn="base">
              <a:spcBef>
                <a:spcPct val="0"/>
              </a:spcBef>
              <a:spcAft>
                <a:spcPct val="0"/>
              </a:spcAft>
            </a:pPr>
            <a:r>
              <a:rPr lang="en-US" sz="2400" b="1" dirty="0">
                <a:solidFill>
                  <a:prstClr val="black"/>
                </a:solidFill>
                <a:latin typeface="Arial" charset="0"/>
              </a:rPr>
              <a:t>Instead, economists calculate the value based on what people are willing to pay to avoid certain risks, and on how much extra employers pay their workers to take on additional risks.”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644205"/>
            <a:ext cx="7772400" cy="1384995"/>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800" b="1" dirty="0">
                <a:solidFill>
                  <a:prstClr val="black"/>
                </a:solidFill>
                <a:latin typeface="Arial" charset="0"/>
              </a:rPr>
              <a:t>“Though it may seem like a harmless bureaucratic recalculation, </a:t>
            </a:r>
          </a:p>
          <a:p>
            <a:pPr algn="ctr" fontAlgn="base">
              <a:spcBef>
                <a:spcPct val="0"/>
              </a:spcBef>
              <a:spcAft>
                <a:spcPct val="0"/>
              </a:spcAft>
            </a:pPr>
            <a:r>
              <a:rPr lang="en-US" sz="2800" b="1" dirty="0">
                <a:solidFill>
                  <a:prstClr val="black"/>
                </a:solidFill>
                <a:latin typeface="Arial" charset="0"/>
              </a:rPr>
              <a:t>the devaluation has real consequences.”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352800"/>
            <a:ext cx="7772400" cy="1938992"/>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“Dan </a:t>
            </a:r>
            <a:r>
              <a:rPr lang="en-US" sz="2400" b="1" dirty="0" err="1">
                <a:solidFill>
                  <a:prstClr val="black"/>
                </a:solidFill>
                <a:latin typeface="Arial" charset="0"/>
              </a:rPr>
              <a:t>Esty</a:t>
            </a:r>
            <a:r>
              <a:rPr lang="en-US" sz="2400" b="1" dirty="0">
                <a:solidFill>
                  <a:prstClr val="black"/>
                </a:solidFill>
                <a:latin typeface="Arial" charset="0"/>
              </a:rPr>
              <a:t>, a senior EPA policy official in the first Bush administration and now director of the Yale Center for Environmental Law and Policy, said that ‘it's hard to imagine that it has other than a political motivation.’"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“When drawing up regulations, government agencies put a value on human life and then weigh the costs versus the lifesaving benefits of a proposed rule. The less a life is worth to the government, the less the need for a regulation, such as tighter restrictions on pollution.”</a:t>
            </a:r>
            <a:endParaRPr lang="en-US" sz="4000" dirty="0">
              <a:solidFill>
                <a:prstClr val="black"/>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“Consider, for example, a hypothetical regulation that costs $18 billion to enforce but will prevent 2,500 deaths. At $7.8 million per person (the old figure), the lifesaving benefits outweigh the costs. But at $6.9 million per person, the rule costs more than the lives it saves, so it may not be adopted.”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3505200"/>
            <a:ext cx="7473950" cy="76944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And, in addition, there’s . . .</a:t>
            </a:r>
          </a:p>
        </p:txBody>
      </p:sp>
    </p:spTree>
    <p:extLst>
      <p:ext uri="{BB962C8B-B14F-4D97-AF65-F5344CB8AC3E}">
        <p14:creationId xmlns:p14="http://schemas.microsoft.com/office/powerpoint/2010/main" val="39930170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823686" y="4691742"/>
            <a:ext cx="2493350" cy="1828800"/>
          </a:xfrm>
          <a:prstGeom prst="rect">
            <a:avLst/>
          </a:prstGeom>
          <a:noFill/>
          <a:ln w="9525">
            <a:noFill/>
            <a:miter lim="800000"/>
            <a:headEnd/>
            <a:tailEnd/>
          </a:ln>
        </p:spPr>
      </p:pic>
      <p:sp>
        <p:nvSpPr>
          <p:cNvPr id="11" name="Up Arrow 10"/>
          <p:cNvSpPr/>
          <p:nvPr/>
        </p:nvSpPr>
        <p:spPr>
          <a:xfrm rot="16200000">
            <a:off x="4368596" y="4700829"/>
            <a:ext cx="484632" cy="2055775"/>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Box 11"/>
          <p:cNvSpPr txBox="1"/>
          <p:nvPr/>
        </p:nvSpPr>
        <p:spPr>
          <a:xfrm>
            <a:off x="3581400" y="3046274"/>
            <a:ext cx="4381500" cy="1754326"/>
          </a:xfrm>
          <a:prstGeom prst="rect">
            <a:avLst/>
          </a:prstGeom>
          <a:noFill/>
        </p:spPr>
        <p:txBody>
          <a:bodyPr wrap="square">
            <a:spAutoFit/>
          </a:bodyPr>
          <a:lstStyle/>
          <a:p>
            <a:pPr algn="ctr">
              <a:defRPr/>
            </a:pPr>
            <a:r>
              <a:rPr lang="en-US" sz="3600" b="1" dirty="0">
                <a:solidFill>
                  <a:prstClr val="black"/>
                </a:solidFill>
              </a:rPr>
              <a:t>to the list</a:t>
            </a:r>
          </a:p>
          <a:p>
            <a:pPr algn="ctr">
              <a:defRPr/>
            </a:pPr>
            <a:r>
              <a:rPr lang="en-US" sz="3600" b="1" dirty="0">
                <a:solidFill>
                  <a:prstClr val="black"/>
                </a:solidFill>
              </a:rPr>
              <a:t>federal regulators</a:t>
            </a:r>
          </a:p>
          <a:p>
            <a:pPr algn="ctr">
              <a:defRPr/>
            </a:pPr>
            <a:r>
              <a:rPr lang="en-US" sz="3600" b="1" dirty="0">
                <a:solidFill>
                  <a:prstClr val="black"/>
                </a:solidFill>
              </a:rPr>
              <a:t>you must also add</a:t>
            </a:r>
            <a:endParaRPr lang="en-US" sz="4000" b="1" dirty="0">
              <a:solidFill>
                <a:prstClr val="black"/>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promotes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agriculture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p:cNvSpPr txBox="1"/>
          <p:nvPr/>
        </p:nvSpPr>
        <p:spPr>
          <a:xfrm>
            <a:off x="2910114"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regulates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 charged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protect </a:t>
            </a:r>
            <a:r>
              <a:rPr kumimoji="0" lang="en-US" sz="28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1" name="Up Arrow 10"/>
          <p:cNvSpPr/>
          <p:nvPr/>
        </p:nvSpPr>
        <p:spPr>
          <a:xfrm rot="16200000">
            <a:off x="4368596" y="4700829"/>
            <a:ext cx="484632" cy="2055775"/>
          </a:xfrm>
          <a:prstGeom prst="upArrow">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5334000" y="5119914"/>
            <a:ext cx="3276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and to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federal regulators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you must also add</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algn="ctr">
              <a:defRPr/>
            </a:pPr>
            <a:r>
              <a:rPr lang="en-US" sz="3200" dirty="0">
                <a:solidFill>
                  <a:prstClr val="black"/>
                </a:solidFill>
              </a:rPr>
              <a:t>is charged to</a:t>
            </a:r>
          </a:p>
          <a:p>
            <a:pPr algn="ctr">
              <a:defRPr/>
            </a:pPr>
            <a:r>
              <a:rPr lang="en-US" sz="2800" dirty="0">
                <a:solidFill>
                  <a:prstClr val="black"/>
                </a:solidFill>
                <a:latin typeface="Arial" charset="0"/>
              </a:rPr>
              <a:t>protect </a:t>
            </a:r>
            <a:r>
              <a:rPr lang="en-US" sz="28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3" name="Rectangle 12"/>
          <p:cNvSpPr/>
          <p:nvPr/>
        </p:nvSpPr>
        <p:spPr>
          <a:xfrm>
            <a:off x="3276600" y="5234226"/>
            <a:ext cx="5181600" cy="923330"/>
          </a:xfrm>
          <a:prstGeom prst="rect">
            <a:avLst/>
          </a:prstGeom>
        </p:spPr>
        <p:txBody>
          <a:bodyPr wrap="square">
            <a:spAutoFit/>
          </a:bodyPr>
          <a:lstStyle/>
          <a:p>
            <a:pPr algn="ctr" fontAlgn="base">
              <a:spcBef>
                <a:spcPct val="0"/>
              </a:spcBef>
              <a:spcAft>
                <a:spcPct val="0"/>
              </a:spcAft>
            </a:pPr>
            <a:r>
              <a:rPr lang="en-US" b="1" dirty="0">
                <a:solidFill>
                  <a:prstClr val="black"/>
                </a:solidFill>
                <a:latin typeface="Arial" charset="0"/>
              </a:rPr>
              <a:t>Centers for Disease Control and Prevention</a:t>
            </a:r>
          </a:p>
          <a:p>
            <a:pPr algn="ctr" fontAlgn="base">
              <a:spcBef>
                <a:spcPct val="0"/>
              </a:spcBef>
              <a:spcAft>
                <a:spcPct val="0"/>
              </a:spcAft>
            </a:pPr>
            <a:r>
              <a:rPr lang="en-US" sz="1600" dirty="0">
                <a:solidFill>
                  <a:prstClr val="black"/>
                </a:solidFill>
                <a:latin typeface="Arial" charset="0"/>
              </a:rPr>
              <a:t>“works to protect </a:t>
            </a:r>
            <a:r>
              <a:rPr lang="en-US" sz="2000" b="1" dirty="0">
                <a:solidFill>
                  <a:prstClr val="black"/>
                </a:solidFill>
                <a:latin typeface="Arial" charset="0"/>
              </a:rPr>
              <a:t>public health and safety</a:t>
            </a:r>
            <a:r>
              <a:rPr lang="en-US" sz="1600" dirty="0">
                <a:solidFill>
                  <a:prstClr val="black"/>
                </a:solidFill>
                <a:latin typeface="Arial" charset="0"/>
              </a:rPr>
              <a:t> by providing information to enhance health decisions”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http://en.wikipedia.org/wiki/Centers_for_Disease_Control_and_Prevention</a:t>
            </a:r>
            <a:endParaRPr lang="en-US" sz="1200" dirty="0">
              <a:solidFill>
                <a:srgbClr val="000000"/>
              </a:solidFill>
            </a:endParaRPr>
          </a:p>
        </p:txBody>
      </p:sp>
      <p:pic>
        <p:nvPicPr>
          <p:cNvPr id="10242" name="Picture 2"/>
          <p:cNvPicPr>
            <a:picLocks noChangeAspect="1" noChangeArrowheads="1"/>
          </p:cNvPicPr>
          <p:nvPr/>
        </p:nvPicPr>
        <p:blipFill>
          <a:blip r:embed="rId3" cstate="print"/>
          <a:srcRect/>
          <a:stretch>
            <a:fillRect/>
          </a:stretch>
        </p:blipFill>
        <p:spPr bwMode="auto">
          <a:xfrm>
            <a:off x="685800" y="1143000"/>
            <a:ext cx="7772400" cy="4857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TextBox 6"/>
          <p:cNvSpPr txBox="1">
            <a:spLocks noChangeArrowheads="1"/>
          </p:cNvSpPr>
          <p:nvPr/>
        </p:nvSpPr>
        <p:spPr bwMode="auto">
          <a:xfrm>
            <a:off x="1752600" y="5754688"/>
            <a:ext cx="5638800" cy="708025"/>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D79694"/>
                </a:solidFill>
              </a:rPr>
              <a:t>The 1992 </a:t>
            </a:r>
            <a:r>
              <a:rPr lang="en-US" sz="4000" b="1" dirty="0">
                <a:solidFill>
                  <a:prstClr val="black"/>
                </a:solidFill>
              </a:rPr>
              <a:t>USDA</a:t>
            </a:r>
            <a:r>
              <a:rPr lang="en-US" sz="2000" b="1" dirty="0">
                <a:solidFill>
                  <a:prstClr val="black"/>
                </a:solidFill>
              </a:rPr>
              <a:t> </a:t>
            </a:r>
            <a:r>
              <a:rPr lang="en-US" sz="2000" b="1" dirty="0">
                <a:solidFill>
                  <a:srgbClr val="D79694"/>
                </a:solidFill>
              </a:rPr>
              <a:t>food pyramid</a:t>
            </a:r>
            <a:endParaRPr lang="en-US" sz="1600" b="1" dirty="0">
              <a:solidFill>
                <a:srgbClr val="D79694"/>
              </a:solidFill>
            </a:endParaRPr>
          </a:p>
        </p:txBody>
      </p:sp>
      <p:pic>
        <p:nvPicPr>
          <p:cNvPr id="3" name="Picture 2"/>
          <p:cNvPicPr>
            <a:picLocks noChangeAspect="1" noChangeArrowheads="1"/>
          </p:cNvPicPr>
          <p:nvPr/>
        </p:nvPicPr>
        <p:blipFill>
          <a:blip r:embed="rId2" cstate="print"/>
          <a:srcRect/>
          <a:stretch>
            <a:fillRect/>
          </a:stretch>
        </p:blipFill>
        <p:spPr bwMode="auto">
          <a:xfrm>
            <a:off x="867228" y="3124200"/>
            <a:ext cx="2286000" cy="156972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algn="ctr">
              <a:defRPr/>
            </a:pPr>
            <a:r>
              <a:rPr lang="en-US" sz="3200" dirty="0">
                <a:solidFill>
                  <a:prstClr val="black"/>
                </a:solidFill>
              </a:rPr>
              <a:t>promotes</a:t>
            </a:r>
          </a:p>
          <a:p>
            <a:pPr algn="ctr">
              <a:defRPr/>
            </a:pPr>
            <a:r>
              <a:rPr lang="en-US" sz="3200" dirty="0">
                <a:solidFill>
                  <a:prstClr val="black"/>
                </a:solidFill>
              </a:rPr>
              <a:t>U.S.A.</a:t>
            </a:r>
          </a:p>
          <a:p>
            <a:pPr algn="ctr">
              <a:defRPr/>
            </a:pPr>
            <a:r>
              <a:rPr lang="en-US" sz="3600" b="1" dirty="0">
                <a:solidFill>
                  <a:prstClr val="black"/>
                </a:solidFill>
              </a:rPr>
              <a:t>agriculture</a:t>
            </a:r>
            <a:r>
              <a:rPr lang="en-US" sz="2400" dirty="0">
                <a:solidFill>
                  <a:prstClr val="black"/>
                </a:solidFill>
              </a:rPr>
              <a:t>  </a:t>
            </a:r>
          </a:p>
        </p:txBody>
      </p:sp>
      <p:sp>
        <p:nvSpPr>
          <p:cNvPr id="7" name="TextBox 6"/>
          <p:cNvSpPr txBox="1"/>
          <p:nvPr/>
        </p:nvSpPr>
        <p:spPr>
          <a:xfrm>
            <a:off x="2910114" y="1371600"/>
            <a:ext cx="3276600" cy="1631216"/>
          </a:xfrm>
          <a:prstGeom prst="rect">
            <a:avLst/>
          </a:prstGeom>
          <a:noFill/>
        </p:spPr>
        <p:txBody>
          <a:bodyPr wrap="square">
            <a:spAutoFit/>
          </a:bodyPr>
          <a:lstStyle/>
          <a:p>
            <a:pPr algn="ctr">
              <a:defRPr/>
            </a:pPr>
            <a:r>
              <a:rPr lang="en-US" sz="3200" dirty="0">
                <a:solidFill>
                  <a:prstClr val="black"/>
                </a:solidFill>
              </a:rPr>
              <a:t>regulates</a:t>
            </a:r>
          </a:p>
          <a:p>
            <a:pPr algn="ctr">
              <a:defRPr/>
            </a:pPr>
            <a:r>
              <a:rPr lang="en-US" sz="3200" dirty="0">
                <a:solidFill>
                  <a:prstClr val="black"/>
                </a:solidFill>
              </a:rPr>
              <a:t>U.S.A.</a:t>
            </a:r>
          </a:p>
          <a:p>
            <a:pPr algn="ctr">
              <a:defRPr/>
            </a:pPr>
            <a:r>
              <a:rPr lang="en-US" sz="3600" b="1" dirty="0">
                <a:solidFill>
                  <a:prstClr val="black"/>
                </a:solidFill>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algn="ctr">
              <a:defRPr/>
            </a:pPr>
            <a:r>
              <a:rPr lang="en-US" sz="3200" dirty="0">
                <a:solidFill>
                  <a:prstClr val="black"/>
                </a:solidFill>
              </a:rPr>
              <a:t>is charged to</a:t>
            </a:r>
          </a:p>
          <a:p>
            <a:pPr algn="ctr">
              <a:defRPr/>
            </a:pPr>
            <a:r>
              <a:rPr lang="en-US" sz="2800" dirty="0">
                <a:solidFill>
                  <a:prstClr val="black"/>
                </a:solidFill>
                <a:latin typeface="Arial" charset="0"/>
              </a:rPr>
              <a:t>protect </a:t>
            </a:r>
            <a:r>
              <a:rPr lang="en-US" sz="2800" dirty="0">
                <a:solidFill>
                  <a:prstClr val="black"/>
                </a:solidFill>
              </a:rPr>
              <a:t>U.S.A.</a:t>
            </a:r>
          </a:p>
          <a:p>
            <a:pPr algn="ctr">
              <a:defRPr/>
            </a:pPr>
            <a:r>
              <a:rPr lang="en-US" sz="2800" b="1" dirty="0">
                <a:solidFill>
                  <a:prstClr val="black"/>
                </a:solidFill>
                <a:latin typeface="Arial" charset="0"/>
              </a:rPr>
              <a:t>human health</a:t>
            </a:r>
            <a:br>
              <a:rPr lang="en-US" sz="2800" b="1" dirty="0">
                <a:solidFill>
                  <a:prstClr val="black"/>
                </a:solidFill>
                <a:latin typeface="Arial" charset="0"/>
              </a:rPr>
            </a:br>
            <a:r>
              <a:rPr lang="en-US" sz="2800" b="1" dirty="0">
                <a:solidFill>
                  <a:prstClr val="black"/>
                </a:solidFill>
                <a:latin typeface="Arial" charset="0"/>
              </a:rPr>
              <a:t>and the</a:t>
            </a:r>
            <a:br>
              <a:rPr lang="en-US" sz="2800" b="1" dirty="0">
                <a:solidFill>
                  <a:prstClr val="black"/>
                </a:solidFill>
                <a:latin typeface="Arial" charset="0"/>
              </a:rPr>
            </a:br>
            <a:r>
              <a:rPr lang="en-US" sz="2800" b="1" dirty="0">
                <a:solidFill>
                  <a:prstClr val="black"/>
                </a:solidFill>
                <a:latin typeface="Arial" charset="0"/>
              </a:rPr>
              <a:t>environment</a:t>
            </a:r>
            <a:endParaRPr lang="en-US" sz="2800" b="1" dirty="0">
              <a:solidFill>
                <a:prstClr val="black"/>
              </a:solidFill>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2" name="Rectangle 11"/>
          <p:cNvSpPr/>
          <p:nvPr/>
        </p:nvSpPr>
        <p:spPr>
          <a:xfrm>
            <a:off x="3276600" y="5234226"/>
            <a:ext cx="5181600" cy="923330"/>
          </a:xfrm>
          <a:prstGeom prst="rect">
            <a:avLst/>
          </a:prstGeom>
        </p:spPr>
        <p:txBody>
          <a:bodyPr wrap="square">
            <a:spAutoFit/>
          </a:bodyPr>
          <a:lstStyle/>
          <a:p>
            <a:pPr algn="ctr" fontAlgn="base">
              <a:spcBef>
                <a:spcPct val="0"/>
              </a:spcBef>
              <a:spcAft>
                <a:spcPct val="0"/>
              </a:spcAft>
            </a:pPr>
            <a:r>
              <a:rPr lang="en-US" b="1" dirty="0">
                <a:solidFill>
                  <a:prstClr val="black"/>
                </a:solidFill>
                <a:latin typeface="Arial" charset="0"/>
              </a:rPr>
              <a:t>Centers for Disease Control and Prevention</a:t>
            </a:r>
          </a:p>
          <a:p>
            <a:pPr algn="ctr" fontAlgn="base">
              <a:spcBef>
                <a:spcPct val="0"/>
              </a:spcBef>
              <a:spcAft>
                <a:spcPct val="0"/>
              </a:spcAft>
            </a:pPr>
            <a:r>
              <a:rPr lang="en-US" sz="1600" dirty="0">
                <a:solidFill>
                  <a:prstClr val="black"/>
                </a:solidFill>
                <a:latin typeface="Arial" charset="0"/>
              </a:rPr>
              <a:t>“works to protect </a:t>
            </a:r>
            <a:r>
              <a:rPr lang="en-US" sz="2000" b="1" dirty="0">
                <a:solidFill>
                  <a:prstClr val="black"/>
                </a:solidFill>
                <a:latin typeface="Arial" charset="0"/>
              </a:rPr>
              <a:t>public health and safety</a:t>
            </a:r>
            <a:r>
              <a:rPr lang="en-US" sz="1600" dirty="0">
                <a:solidFill>
                  <a:prstClr val="black"/>
                </a:solidFill>
                <a:latin typeface="Arial" charset="0"/>
              </a:rPr>
              <a:t> by providing information to enhance health decisions”</a:t>
            </a:r>
          </a:p>
        </p:txBody>
      </p:sp>
      <p:pic>
        <p:nvPicPr>
          <p:cNvPr id="14" name="Picture 13"/>
          <p:cNvPicPr>
            <a:picLocks noChangeAspect="1" noChangeArrowheads="1"/>
          </p:cNvPicPr>
          <p:nvPr/>
        </p:nvPicPr>
        <p:blipFill>
          <a:blip r:embed="rId7" cstate="print"/>
          <a:srcRect/>
          <a:stretch>
            <a:fillRect/>
          </a:stretch>
        </p:blipFill>
        <p:spPr bwMode="auto">
          <a:xfrm>
            <a:off x="3000828" y="1439077"/>
            <a:ext cx="3276600" cy="4925435"/>
          </a:xfrm>
          <a:prstGeom prst="rect">
            <a:avLst/>
          </a:prstGeom>
          <a:noFill/>
          <a:ln w="9525">
            <a:noFill/>
            <a:miter lim="800000"/>
            <a:headEnd/>
            <a:tailEnd/>
          </a:ln>
        </p:spPr>
      </p:pic>
      <p:sp>
        <p:nvSpPr>
          <p:cNvPr id="11" name="TextBox 5"/>
          <p:cNvSpPr txBox="1">
            <a:spLocks noChangeArrowheads="1"/>
          </p:cNvSpPr>
          <p:nvPr/>
        </p:nvSpPr>
        <p:spPr bwMode="auto">
          <a:xfrm>
            <a:off x="823686" y="3962400"/>
            <a:ext cx="7315200" cy="1938992"/>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3200" b="1" dirty="0">
                <a:solidFill>
                  <a:srgbClr val="000000"/>
                </a:solidFill>
              </a:rPr>
              <a:t>an excellent work that sorts all of this out is Marion Nestle’s  </a:t>
            </a:r>
            <a:br>
              <a:rPr lang="en-US" sz="3200" b="1" dirty="0">
                <a:solidFill>
                  <a:srgbClr val="000000"/>
                </a:solidFill>
              </a:rPr>
            </a:br>
            <a:r>
              <a:rPr lang="en-US" sz="3200" b="1" i="1" dirty="0">
                <a:solidFill>
                  <a:srgbClr val="000000"/>
                </a:solidFill>
              </a:rPr>
              <a:t>Food Politics</a:t>
            </a:r>
          </a:p>
          <a:p>
            <a:pPr algn="ctr" fontAlgn="base">
              <a:spcBef>
                <a:spcPct val="0"/>
              </a:spcBef>
              <a:spcAft>
                <a:spcPct val="0"/>
              </a:spcAft>
            </a:pPr>
            <a:r>
              <a:rPr lang="en-US" sz="2400" dirty="0">
                <a:solidFill>
                  <a:srgbClr val="000000"/>
                </a:solidFill>
              </a:rPr>
              <a:t>(see more below)</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867228" y="3124200"/>
            <a:ext cx="2286000" cy="1569720"/>
          </a:xfrm>
          <a:prstGeom prst="rect">
            <a:avLst/>
          </a:prstGeom>
          <a:noFill/>
          <a:ln w="9525">
            <a:noFill/>
            <a:miter lim="800000"/>
            <a:headEnd/>
            <a:tailEnd/>
          </a:ln>
          <a:effectLst/>
        </p:spPr>
      </p:pic>
      <p:sp>
        <p:nvSpPr>
          <p:cNvPr id="6" name="TextBox 5"/>
          <p:cNvSpPr txBox="1"/>
          <p:nvPr/>
        </p:nvSpPr>
        <p:spPr>
          <a:xfrm>
            <a:off x="377370"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promotes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agriculture</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extBox 6"/>
          <p:cNvSpPr txBox="1"/>
          <p:nvPr/>
        </p:nvSpPr>
        <p:spPr>
          <a:xfrm>
            <a:off x="2910114" y="1371600"/>
            <a:ext cx="3276600"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regulates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food safety </a:t>
            </a:r>
          </a:p>
        </p:txBody>
      </p:sp>
      <p:pic>
        <p:nvPicPr>
          <p:cNvPr id="8" name="Picture 5"/>
          <p:cNvPicPr>
            <a:picLocks noChangeAspect="1" noChangeArrowheads="1"/>
          </p:cNvPicPr>
          <p:nvPr/>
        </p:nvPicPr>
        <p:blipFill>
          <a:blip r:embed="rId4" cstate="print"/>
          <a:srcRect/>
          <a:stretch>
            <a:fillRect/>
          </a:stretch>
        </p:blipFill>
        <p:spPr bwMode="auto">
          <a:xfrm>
            <a:off x="5910942" y="2590800"/>
            <a:ext cx="2286000" cy="22860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3429000" y="2971800"/>
            <a:ext cx="2286000" cy="1717766"/>
          </a:xfrm>
          <a:prstGeom prst="rect">
            <a:avLst/>
          </a:prstGeom>
          <a:noFill/>
          <a:ln w="9525">
            <a:noFill/>
            <a:miter lim="800000"/>
            <a:headEnd/>
            <a:tailEnd/>
          </a:ln>
          <a:effectLst/>
        </p:spPr>
      </p:pic>
      <p:sp>
        <p:nvSpPr>
          <p:cNvPr id="10" name="TextBox 9"/>
          <p:cNvSpPr txBox="1"/>
          <p:nvPr/>
        </p:nvSpPr>
        <p:spPr>
          <a:xfrm>
            <a:off x="5410200" y="304800"/>
            <a:ext cx="32766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 charged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protect </a:t>
            </a:r>
            <a:r>
              <a:rPr kumimoji="0" lang="en-US" sz="2800" b="0" i="0" u="none" strike="noStrike" kern="1200" cap="none" spc="0" normalizeH="0" baseline="0" noProof="0" dirty="0">
                <a:ln>
                  <a:noFill/>
                </a:ln>
                <a:solidFill>
                  <a:prstClr val="black"/>
                </a:solidFill>
                <a:effectLst/>
                <a:uLnTx/>
                <a:uFillTx/>
                <a:latin typeface="Calibri"/>
                <a:ea typeface="+mn-ea"/>
                <a:cs typeface="+mn-cs"/>
              </a:rPr>
              <a:t>U.S.A.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human health</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and the</a:t>
            </a:r>
            <a:br>
              <a:rPr kumimoji="0" lang="en-US" sz="2800" b="1" i="0" u="none" strike="noStrike" kern="1200" cap="none" spc="0" normalizeH="0" baseline="0" noProof="0" dirty="0">
                <a:ln>
                  <a:noFill/>
                </a:ln>
                <a:solidFill>
                  <a:prstClr val="black"/>
                </a:solidFill>
                <a:effectLst/>
                <a:uLnTx/>
                <a:uFillTx/>
                <a:latin typeface="Arial" charset="0"/>
                <a:ea typeface="+mn-ea"/>
                <a:cs typeface="+mn-cs"/>
              </a:rPr>
            </a:br>
            <a:r>
              <a:rPr kumimoji="0" lang="en-US" sz="2800" b="1" i="0" u="none" strike="noStrike" kern="1200" cap="none" spc="0" normalizeH="0" baseline="0" noProof="0" dirty="0">
                <a:ln>
                  <a:noFill/>
                </a:ln>
                <a:solidFill>
                  <a:prstClr val="black"/>
                </a:solidFill>
                <a:effectLst/>
                <a:uLnTx/>
                <a:uFillTx/>
                <a:latin typeface="Arial" charset="0"/>
                <a:ea typeface="+mn-ea"/>
                <a:cs typeface="+mn-cs"/>
              </a:rPr>
              <a:t>environment</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75" name="Picture 3"/>
          <p:cNvPicPr>
            <a:picLocks noChangeAspect="1" noChangeArrowheads="1"/>
          </p:cNvPicPr>
          <p:nvPr/>
        </p:nvPicPr>
        <p:blipFill>
          <a:blip r:embed="rId6" cstate="print"/>
          <a:srcRect/>
          <a:stretch>
            <a:fillRect/>
          </a:stretch>
        </p:blipFill>
        <p:spPr bwMode="auto">
          <a:xfrm>
            <a:off x="823686" y="4691742"/>
            <a:ext cx="2493350" cy="1828800"/>
          </a:xfrm>
          <a:prstGeom prst="rect">
            <a:avLst/>
          </a:prstGeom>
          <a:noFill/>
          <a:ln w="9525">
            <a:noFill/>
            <a:miter lim="800000"/>
            <a:headEnd/>
            <a:tailEnd/>
          </a:ln>
        </p:spPr>
      </p:pic>
      <p:sp>
        <p:nvSpPr>
          <p:cNvPr id="14" name="Rectangle 13"/>
          <p:cNvSpPr/>
          <p:nvPr/>
        </p:nvSpPr>
        <p:spPr>
          <a:xfrm>
            <a:off x="3276600" y="5234226"/>
            <a:ext cx="5181600"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Centers for Disease Control and Prevention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charset="0"/>
                <a:ea typeface="+mn-ea"/>
                <a:cs typeface="+mn-cs"/>
              </a:rPr>
              <a:t>“works to protect </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public health and safety</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 by providing information to enhance health decisions”</a:t>
            </a:r>
          </a:p>
        </p:txBody>
      </p:sp>
      <p:sp>
        <p:nvSpPr>
          <p:cNvPr id="15" name="TextBox 14"/>
          <p:cNvSpPr txBox="1"/>
          <p:nvPr/>
        </p:nvSpPr>
        <p:spPr>
          <a:xfrm>
            <a:off x="228600" y="381000"/>
            <a:ext cx="8839200" cy="6172200"/>
          </a:xfrm>
          <a:prstGeom prst="rect">
            <a:avLst/>
          </a:prstGeom>
          <a:solidFill>
            <a:srgbClr val="FFFFFF">
              <a:alpha val="85098"/>
            </a:srgb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mn-ea"/>
                <a:cs typeface="+mn-cs"/>
              </a:rPr>
              <a:t>and, of course,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The United States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Supreme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a:ea typeface="+mn-ea"/>
                <a:cs typeface="+mn-cs"/>
              </a:rPr>
              <a:t>overrides everybody .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a:ea typeface="+mn-ea"/>
                <a:cs typeface="+mn-cs"/>
              </a:rPr>
              <a:t>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671286" y="1146630"/>
            <a:ext cx="7772400" cy="485775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5334000" y="2590800"/>
            <a:ext cx="2286000" cy="2286000"/>
          </a:xfrm>
          <a:prstGeom prst="rect">
            <a:avLst/>
          </a:prstGeom>
          <a:noFill/>
          <a:ln w="9525">
            <a:noFill/>
            <a:miter lim="800000"/>
            <a:headEnd/>
            <a:tailEnd/>
          </a:ln>
        </p:spPr>
      </p:pic>
      <p:sp>
        <p:nvSpPr>
          <p:cNvPr id="9" name="TextBox 5"/>
          <p:cNvSpPr txBox="1">
            <a:spLocks noChangeArrowheads="1"/>
          </p:cNvSpPr>
          <p:nvPr/>
        </p:nvSpPr>
        <p:spPr bwMode="auto">
          <a:xfrm>
            <a:off x="914400" y="624114"/>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000000"/>
                </a:solidFill>
              </a:rPr>
              <a:t>for e.g.,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277147" y="667656"/>
            <a:ext cx="6571453" cy="54864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343400" y="5486400"/>
            <a:ext cx="762000" cy="762000"/>
          </a:xfrm>
          <a:prstGeom prst="rect">
            <a:avLst/>
          </a:prstGeom>
          <a:noFill/>
          <a:ln w="9525">
            <a:noFill/>
            <a:miter lim="800000"/>
            <a:headEnd/>
            <a:tailEnd/>
          </a:ln>
        </p:spPr>
      </p:pic>
      <p:sp>
        <p:nvSpPr>
          <p:cNvPr id="9" name="TextBox 5"/>
          <p:cNvSpPr txBox="1">
            <a:spLocks noChangeArrowheads="1"/>
          </p:cNvSpPr>
          <p:nvPr/>
        </p:nvSpPr>
        <p:spPr bwMode="auto">
          <a:xfrm>
            <a:off x="914400" y="152400"/>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000000"/>
                </a:solidFill>
              </a:rPr>
              <a:t>and  results . .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http://www.nytimes.com/2010/03/01/us/01water.html?th&amp;emc=th</a:t>
            </a:r>
            <a:endParaRPr lang="en-US" sz="1200" dirty="0">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1277147" y="667656"/>
            <a:ext cx="6571453" cy="54864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343400" y="5486400"/>
            <a:ext cx="762000" cy="762000"/>
          </a:xfrm>
          <a:prstGeom prst="rect">
            <a:avLst/>
          </a:prstGeom>
          <a:noFill/>
          <a:ln w="9525">
            <a:noFill/>
            <a:miter lim="800000"/>
            <a:headEnd/>
            <a:tailEnd/>
          </a:ln>
        </p:spPr>
      </p:pic>
      <p:sp>
        <p:nvSpPr>
          <p:cNvPr id="9" name="Down Arrow 8"/>
          <p:cNvSpPr/>
          <p:nvPr/>
        </p:nvSpPr>
        <p:spPr>
          <a:xfrm>
            <a:off x="7897368" y="3305628"/>
            <a:ext cx="484632" cy="18928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Down Arrow 10"/>
          <p:cNvSpPr/>
          <p:nvPr/>
        </p:nvSpPr>
        <p:spPr>
          <a:xfrm rot="10800000">
            <a:off x="4419600" y="3276600"/>
            <a:ext cx="484632" cy="18928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TextBox 5"/>
          <p:cNvSpPr txBox="1">
            <a:spLocks noChangeArrowheads="1"/>
          </p:cNvSpPr>
          <p:nvPr/>
        </p:nvSpPr>
        <p:spPr bwMode="auto">
          <a:xfrm>
            <a:off x="914400" y="152400"/>
            <a:ext cx="7315200" cy="400110"/>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2000" dirty="0">
                <a:solidFill>
                  <a:srgbClr val="D79694"/>
                </a:solidFill>
              </a:rPr>
              <a:t>and  results . . </a:t>
            </a:r>
            <a:r>
              <a:rPr lang="en-US" sz="2000" dirty="0">
                <a:solidFill>
                  <a:srgbClr val="000000"/>
                </a:solidFill>
              </a:rPr>
              <a:t>. more violations and fewer enforcement actions . .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71286" y="3178076"/>
            <a:ext cx="7772400" cy="2308324"/>
          </a:xfrm>
          <a:prstGeom prst="rect">
            <a:avLst/>
          </a:prstGeom>
          <a:solidFill>
            <a:schemeClr val="bg1">
              <a:alpha val="80000"/>
            </a:schemeClr>
          </a:solidFill>
        </p:spPr>
        <p:txBody>
          <a:bodyPr wrap="square">
            <a:spAutoFit/>
          </a:bodyPr>
          <a:lstStyle/>
          <a:p>
            <a:pPr algn="ctr" fontAlgn="base">
              <a:spcBef>
                <a:spcPct val="0"/>
              </a:spcBef>
              <a:spcAft>
                <a:spcPct val="0"/>
              </a:spcAft>
            </a:pPr>
            <a:r>
              <a:rPr lang="en-US" sz="2400" b="1" dirty="0">
                <a:solidFill>
                  <a:prstClr val="black"/>
                </a:solidFill>
                <a:latin typeface="Arial" charset="0"/>
              </a:rPr>
              <a:t>“When drawing up regulations, government agencies put a value on human life and then weigh the costs versus the lifesaving benefits of a proposed rule. The less a life is worth to the government, the less the need for a regulation, such as tighter restrictions on pollution.”</a:t>
            </a:r>
            <a:endParaRPr lang="en-US" sz="4000" dirty="0">
              <a:solidFill>
                <a:prstClr val="black"/>
              </a:solidFill>
              <a:latin typeface="Arial"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5410200" y="2085522"/>
            <a:ext cx="3048000" cy="4000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b="1" dirty="0">
                <a:solidFill>
                  <a:srgbClr val="000000"/>
                </a:solidFill>
              </a:rPr>
              <a:t>10 July 2008</a:t>
            </a:r>
            <a:endParaRPr lang="en-US" sz="1600" b="1" dirty="0">
              <a:solidFill>
                <a:srgbClr val="000000"/>
              </a:solidFill>
            </a:endParaRPr>
          </a:p>
        </p:txBody>
      </p:sp>
      <p:sp>
        <p:nvSpPr>
          <p:cNvPr id="7" name="TextBox 6"/>
          <p:cNvSpPr txBox="1"/>
          <p:nvPr/>
        </p:nvSpPr>
        <p:spPr>
          <a:xfrm>
            <a:off x="949325" y="6337887"/>
            <a:ext cx="7239000" cy="276999"/>
          </a:xfrm>
          <a:prstGeom prst="rect">
            <a:avLst/>
          </a:prstGeom>
          <a:noFill/>
        </p:spPr>
        <p:txBody>
          <a:bodyPr>
            <a:spAutoFit/>
          </a:bodyPr>
          <a:lstStyle/>
          <a:p>
            <a:pPr algn="ctr">
              <a:defRPr/>
            </a:pPr>
            <a:r>
              <a:rPr lang="en-US" sz="1200" dirty="0">
                <a:solidFill>
                  <a:srgbClr val="000000"/>
                </a:solidFill>
                <a:hlinkClick r:id="rId2"/>
              </a:rPr>
              <a:t>http://www.msnbc.msn.com/id/25626294/</a:t>
            </a:r>
            <a:endParaRPr lang="en-US" sz="1200" dirty="0">
              <a:solidFill>
                <a:srgbClr val="000000"/>
              </a:solidFill>
            </a:endParaRPr>
          </a:p>
        </p:txBody>
      </p:sp>
      <p:pic>
        <p:nvPicPr>
          <p:cNvPr id="9" name="Picture 2"/>
          <p:cNvPicPr preferRelativeResize="0">
            <a:picLocks noChangeArrowheads="1"/>
          </p:cNvPicPr>
          <p:nvPr/>
        </p:nvPicPr>
        <p:blipFill>
          <a:blip r:embed="rId3" cstate="print"/>
          <a:srcRect/>
          <a:stretch>
            <a:fillRect/>
          </a:stretch>
        </p:blipFill>
        <p:spPr bwMode="auto">
          <a:xfrm>
            <a:off x="671286" y="1147536"/>
            <a:ext cx="7772400" cy="4857750"/>
          </a:xfrm>
          <a:prstGeom prst="rect">
            <a:avLst/>
          </a:prstGeom>
          <a:noFill/>
          <a:ln w="9525">
            <a:noFill/>
            <a:miter lim="800000"/>
            <a:headEnd/>
            <a:tailEnd/>
          </a:ln>
        </p:spPr>
      </p:pic>
      <p:sp>
        <p:nvSpPr>
          <p:cNvPr id="10" name="TextBox 9"/>
          <p:cNvSpPr txBox="1"/>
          <p:nvPr/>
        </p:nvSpPr>
        <p:spPr>
          <a:xfrm>
            <a:off x="685800" y="1661886"/>
            <a:ext cx="7772400" cy="4586514"/>
          </a:xfrm>
          <a:prstGeom prst="rect">
            <a:avLst/>
          </a:prstGeom>
          <a:solidFill>
            <a:schemeClr val="bg1">
              <a:alpha val="80000"/>
            </a:schemeClr>
          </a:solidFill>
        </p:spPr>
        <p:txBody>
          <a:bodyPr wrap="square">
            <a:noAutofit/>
          </a:bodyPr>
          <a:lstStyle/>
          <a:p>
            <a:pPr algn="ctr" fontAlgn="base">
              <a:spcBef>
                <a:spcPct val="0"/>
              </a:spcBef>
              <a:spcAft>
                <a:spcPct val="0"/>
              </a:spcAft>
            </a:pPr>
            <a:r>
              <a:rPr lang="en-US" sz="2800" b="1" dirty="0">
                <a:solidFill>
                  <a:prstClr val="black"/>
                </a:solidFill>
                <a:latin typeface="Arial" charset="0"/>
              </a:rPr>
              <a:t>. . . and when tighter restrictions on pollution are attempted the affected parties [legally] fight the regulations to </a:t>
            </a:r>
          </a:p>
          <a:p>
            <a:pPr algn="ctr" fontAlgn="base">
              <a:spcBef>
                <a:spcPct val="0"/>
              </a:spcBef>
              <a:spcAft>
                <a:spcPct val="0"/>
              </a:spcAft>
            </a:pPr>
            <a:r>
              <a:rPr lang="en-US" sz="2800" b="1" dirty="0">
                <a:solidFill>
                  <a:prstClr val="black"/>
                </a:solidFill>
                <a:latin typeface="Arial" charset="0"/>
              </a:rPr>
              <a:t>the US Supreme Court.</a:t>
            </a:r>
          </a:p>
          <a:p>
            <a:pPr algn="ctr" fontAlgn="base">
              <a:spcBef>
                <a:spcPct val="0"/>
              </a:spcBef>
              <a:spcAft>
                <a:spcPct val="0"/>
              </a:spcAft>
            </a:pPr>
            <a:r>
              <a:rPr lang="en-US" sz="2800" b="1" dirty="0">
                <a:solidFill>
                  <a:prstClr val="black"/>
                </a:solidFill>
                <a:latin typeface="Arial" charset="0"/>
              </a:rPr>
              <a:t>Net result:</a:t>
            </a:r>
          </a:p>
          <a:p>
            <a:pPr algn="ctr" fontAlgn="base">
              <a:spcBef>
                <a:spcPct val="0"/>
              </a:spcBef>
              <a:spcAft>
                <a:spcPct val="0"/>
              </a:spcAft>
            </a:pPr>
            <a:r>
              <a:rPr lang="en-US" sz="2800" b="1" dirty="0">
                <a:solidFill>
                  <a:prstClr val="black"/>
                </a:solidFill>
                <a:latin typeface="Arial" charset="0"/>
              </a:rPr>
              <a:t>the USDA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FDA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EPA</a:t>
            </a:r>
          </a:p>
          <a:p>
            <a:pPr algn="ctr" fontAlgn="base">
              <a:spcBef>
                <a:spcPct val="0"/>
              </a:spcBef>
              <a:spcAft>
                <a:spcPct val="0"/>
              </a:spcAft>
            </a:pPr>
            <a:r>
              <a:rPr lang="en-US" sz="2000" dirty="0">
                <a:solidFill>
                  <a:prstClr val="black"/>
                </a:solidFill>
                <a:latin typeface="Arial" charset="0"/>
              </a:rPr>
              <a:t>and the </a:t>
            </a:r>
            <a:r>
              <a:rPr lang="en-US" sz="2800" b="1" dirty="0">
                <a:solidFill>
                  <a:prstClr val="black"/>
                </a:solidFill>
                <a:latin typeface="Arial" charset="0"/>
              </a:rPr>
              <a:t>CDC</a:t>
            </a:r>
          </a:p>
          <a:p>
            <a:pPr algn="ctr" fontAlgn="base">
              <a:spcBef>
                <a:spcPct val="0"/>
              </a:spcBef>
              <a:spcAft>
                <a:spcPct val="0"/>
              </a:spcAft>
            </a:pPr>
            <a:r>
              <a:rPr lang="en-US" sz="3200" dirty="0">
                <a:solidFill>
                  <a:prstClr val="black"/>
                </a:solidFill>
                <a:latin typeface="Arial" charset="0"/>
              </a:rPr>
              <a:t>[</a:t>
            </a:r>
            <a:r>
              <a:rPr lang="en-US" sz="3200" b="1" dirty="0">
                <a:solidFill>
                  <a:prstClr val="black"/>
                </a:solidFill>
                <a:latin typeface="Arial" charset="0"/>
              </a:rPr>
              <a:t>fill in the blank __________________]</a:t>
            </a:r>
          </a:p>
          <a:p>
            <a:pPr algn="ctr" fontAlgn="base">
              <a:spcBef>
                <a:spcPct val="0"/>
              </a:spcBef>
              <a:spcAft>
                <a:spcPct val="0"/>
              </a:spcAft>
            </a:pPr>
            <a:endParaRPr lang="en-US" sz="2800" b="1" dirty="0">
              <a:solidFill>
                <a:prstClr val="black"/>
              </a:solidFill>
              <a:latin typeface="Arial" charset="0"/>
            </a:endParaRPr>
          </a:p>
          <a:p>
            <a:pPr algn="ctr" fontAlgn="base">
              <a:spcBef>
                <a:spcPct val="0"/>
              </a:spcBef>
              <a:spcAft>
                <a:spcPct val="0"/>
              </a:spcAft>
            </a:pPr>
            <a:endParaRPr lang="en-US" sz="4400" dirty="0">
              <a:solidFill>
                <a:prstClr val="black"/>
              </a:solidFill>
              <a:latin typeface="Arial"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628169"/>
            <a:ext cx="7473950" cy="569643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So almost continually the questions of food and food safety and food security and environmental protection, and law, and marketing practices, and personal and corporate freedom (and, </a:t>
            </a:r>
            <a:r>
              <a:rPr kumimoji="1" lang="en-US" sz="3600" b="1" i="1" u="none" strike="noStrike" kern="1200" cap="none" spc="0" normalizeH="0" baseline="0" noProof="0" dirty="0">
                <a:ln>
                  <a:noFill/>
                </a:ln>
                <a:solidFill>
                  <a:srgbClr val="FFFFFF"/>
                </a:solidFill>
                <a:effectLst/>
                <a:uLnTx/>
                <a:uFillTx/>
                <a:latin typeface="Arial" charset="0"/>
                <a:ea typeface="+mn-ea"/>
                <a:cs typeface="+mn-cs"/>
              </a:rPr>
              <a:t>occasionally</a:t>
            </a:r>
            <a:r>
              <a:rPr kumimoji="1" lang="en-US" sz="3600" b="1" u="none" strike="noStrike" kern="1200" cap="none" spc="0" normalizeH="0" baseline="0" noProof="0" dirty="0">
                <a:ln>
                  <a:noFill/>
                </a:ln>
                <a:solidFill>
                  <a:srgbClr val="FFFFFF"/>
                </a:solidFill>
                <a:effectLst/>
                <a:uLnTx/>
                <a:uFillTx/>
                <a:latin typeface="Arial" charset="0"/>
                <a:ea typeface="+mn-ea"/>
                <a:cs typeface="+mn-cs"/>
              </a:rPr>
              <a:t>, responsibility),</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and basically you name it,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are rife with politics .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55698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1427106"/>
            <a:ext cx="7473950" cy="409855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all of these agencies have individual (</a:t>
            </a:r>
            <a:r>
              <a:rPr kumimoji="1" lang="en-US" sz="3600" b="1" dirty="0">
                <a:solidFill>
                  <a:srgbClr val="FFFFFF"/>
                </a:solidFill>
                <a:latin typeface="Arial" charset="0"/>
              </a:rPr>
              <a:t>often competing) </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jurisdictions, and none have responsibility for the whole, except, the Supreme Court.</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dirty="0">
              <a:solidFill>
                <a:srgbClr val="FFFFFF"/>
              </a:solidFill>
              <a:latin typeface="Arial" charset="0"/>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 politics reigns .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2286963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1850" y="841049"/>
            <a:ext cx="7473950" cy="527067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with the infamous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“revolving door” practices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in Washington, many of these agencies are headed by and staffed with individuals who have come from the very industries and organizations that they are charged with regulating</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400" b="1" dirty="0">
                <a:solidFill>
                  <a:srgbClr val="FFFFFF"/>
                </a:solidFill>
                <a:latin typeface="Arial" charset="0"/>
              </a:rPr>
              <a:t>(</a:t>
            </a:r>
            <a:r>
              <a:rPr kumimoji="1" lang="en-US" sz="2400" b="1" i="0" u="none" strike="noStrike" kern="1200" cap="none" spc="0" normalizeH="0" baseline="0" noProof="0" dirty="0">
                <a:ln>
                  <a:noFill/>
                </a:ln>
                <a:solidFill>
                  <a:srgbClr val="FFFFFF"/>
                </a:solidFill>
                <a:effectLst/>
                <a:uLnTx/>
                <a:uFillTx/>
                <a:latin typeface="Arial" charset="0"/>
                <a:ea typeface="+mn-ea"/>
                <a:cs typeface="+mn-cs"/>
              </a:rPr>
              <a:t>independent of which party is in office) </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 .</a:t>
            </a:r>
            <a:endParaRPr kumimoji="1" lang="en-US" sz="40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521744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TextBox 6"/>
          <p:cNvSpPr txBox="1">
            <a:spLocks noChangeArrowheads="1"/>
          </p:cNvSpPr>
          <p:nvPr/>
        </p:nvSpPr>
        <p:spPr bwMode="auto">
          <a:xfrm>
            <a:off x="1752600" y="5754688"/>
            <a:ext cx="5638800" cy="70802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D79694"/>
                </a:solidFill>
              </a:rPr>
              <a:t>The 1992 </a:t>
            </a:r>
            <a:r>
              <a:rPr lang="en-US" sz="4000" b="1">
                <a:solidFill>
                  <a:prstClr val="black"/>
                </a:solidFill>
              </a:rPr>
              <a:t>USDA</a:t>
            </a:r>
            <a:r>
              <a:rPr lang="en-US" sz="2000" b="1">
                <a:solidFill>
                  <a:prstClr val="black"/>
                </a:solidFill>
              </a:rPr>
              <a:t> </a:t>
            </a:r>
            <a:r>
              <a:rPr lang="en-US" sz="2000" b="1">
                <a:solidFill>
                  <a:srgbClr val="D79694"/>
                </a:solidFill>
              </a:rPr>
              <a:t>food pyramid</a:t>
            </a:r>
            <a:endParaRPr lang="en-US" sz="1600" b="1">
              <a:solidFill>
                <a:srgbClr val="D79694"/>
              </a:solidFill>
            </a:endParaRPr>
          </a:p>
        </p:txBody>
      </p:sp>
      <p:sp>
        <p:nvSpPr>
          <p:cNvPr id="9" name="TextBox 8"/>
          <p:cNvSpPr txBox="1">
            <a:spLocks noChangeArrowheads="1"/>
          </p:cNvSpPr>
          <p:nvPr/>
        </p:nvSpPr>
        <p:spPr bwMode="auto">
          <a:xfrm>
            <a:off x="562428" y="2193452"/>
            <a:ext cx="8001000" cy="341632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rPr>
              <a:t>the United States</a:t>
            </a:r>
          </a:p>
          <a:p>
            <a:pPr algn="ctr" fontAlgn="base">
              <a:spcBef>
                <a:spcPct val="0"/>
              </a:spcBef>
              <a:spcAft>
                <a:spcPct val="0"/>
              </a:spcAft>
            </a:pPr>
            <a:r>
              <a:rPr lang="en-US" sz="3600" b="1" dirty="0">
                <a:solidFill>
                  <a:prstClr val="black"/>
                </a:solidFill>
              </a:rPr>
              <a:t>Department of Agriculture</a:t>
            </a:r>
          </a:p>
          <a:p>
            <a:pPr algn="ctr" fontAlgn="base">
              <a:spcBef>
                <a:spcPct val="0"/>
              </a:spcBef>
              <a:spcAft>
                <a:spcPct val="0"/>
              </a:spcAft>
            </a:pPr>
            <a:r>
              <a:rPr lang="en-US" sz="3600" b="1" dirty="0">
                <a:solidFill>
                  <a:prstClr val="black"/>
                </a:solidFill>
              </a:rPr>
              <a:t>is known widely</a:t>
            </a:r>
          </a:p>
          <a:p>
            <a:pPr algn="ctr" fontAlgn="base">
              <a:spcBef>
                <a:spcPct val="0"/>
              </a:spcBef>
              <a:spcAft>
                <a:spcPct val="0"/>
              </a:spcAft>
            </a:pPr>
            <a:r>
              <a:rPr lang="en-US" sz="3600" b="1" dirty="0">
                <a:solidFill>
                  <a:prstClr val="black"/>
                </a:solidFill>
              </a:rPr>
              <a:t>for its “food guide pyramid” . . .</a:t>
            </a:r>
          </a:p>
          <a:p>
            <a:pPr algn="ctr" fontAlgn="base">
              <a:spcBef>
                <a:spcPct val="0"/>
              </a:spcBef>
              <a:spcAft>
                <a:spcPct val="0"/>
              </a:spcAft>
            </a:pPr>
            <a:r>
              <a:rPr lang="en-US" sz="3600" b="1" dirty="0">
                <a:solidFill>
                  <a:prstClr val="black"/>
                </a:solidFill>
              </a:rPr>
              <a:t>one of the </a:t>
            </a:r>
          </a:p>
          <a:p>
            <a:pPr algn="ctr" fontAlgn="base">
              <a:spcBef>
                <a:spcPct val="0"/>
              </a:spcBef>
              <a:spcAft>
                <a:spcPct val="0"/>
              </a:spcAft>
            </a:pPr>
            <a:r>
              <a:rPr lang="en-US" sz="3600" b="1" dirty="0">
                <a:solidFill>
                  <a:prstClr val="black"/>
                </a:solidFill>
              </a:rPr>
              <a:t>most recognized logos in the world</a:t>
            </a:r>
            <a:endParaRPr lang="en-US" sz="2000" dirty="0">
              <a:solidFill>
                <a:prstClr val="black"/>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2796032"/>
            <a:ext cx="7473950" cy="218777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Some interesting information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to think about . . .</a:t>
            </a:r>
          </a:p>
        </p:txBody>
      </p:sp>
    </p:spTree>
    <p:extLst>
      <p:ext uri="{BB962C8B-B14F-4D97-AF65-F5344CB8AC3E}">
        <p14:creationId xmlns:p14="http://schemas.microsoft.com/office/powerpoint/2010/main" val="40029738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1204572"/>
            <a:ext cx="7473950" cy="537070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$140,083,441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$193,508,666</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$333,509,107</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14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800" dirty="0">
                <a:solidFill>
                  <a:srgbClr val="FFFFFF"/>
                </a:solidFill>
                <a:latin typeface="Arial" charset="0"/>
              </a:rPr>
              <a:t>(That’s over a third of a </a:t>
            </a:r>
            <a:r>
              <a:rPr kumimoji="1" lang="en-US" sz="2800" i="1" dirty="0">
                <a:solidFill>
                  <a:srgbClr val="FFFFFF"/>
                </a:solidFill>
                <a:latin typeface="Arial" charset="0"/>
              </a:rPr>
              <a:t>billion</a:t>
            </a:r>
            <a:r>
              <a:rPr kumimoji="1" lang="en-US" sz="2800" dirty="0">
                <a:solidFill>
                  <a:srgbClr val="FFFFFF"/>
                </a:solidFill>
                <a:latin typeface="Arial" charset="0"/>
              </a:rPr>
              <a:t> dollars, </a:t>
            </a:r>
            <a:r>
              <a:rPr kumimoji="1" lang="en-US" sz="2800" i="1" dirty="0">
                <a:solidFill>
                  <a:srgbClr val="FFFFFF"/>
                </a:solidFill>
                <a:latin typeface="Arial" charset="0"/>
              </a:rPr>
              <a:t>not</a:t>
            </a:r>
            <a:r>
              <a:rPr kumimoji="1" lang="en-US" sz="2800" dirty="0">
                <a:solidFill>
                  <a:srgbClr val="FFFFFF"/>
                </a:solidFill>
                <a:latin typeface="Arial" charset="0"/>
              </a:rPr>
              <a:t> including political contributions to state candidates, or state lobbying efforts.)</a:t>
            </a:r>
            <a:endParaRPr kumimoji="1" lang="en-US" sz="280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1358136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1C849-9A8E-436A-85CD-4B9D1DDF248F}"/>
              </a:ext>
            </a:extLst>
          </p:cNvPr>
          <p:cNvSpPr txBox="1"/>
          <p:nvPr/>
        </p:nvSpPr>
        <p:spPr>
          <a:xfrm>
            <a:off x="1219200" y="6324600"/>
            <a:ext cx="67056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https://www.opensecrets.org/federal-lobbying/sectors/</a:t>
            </a:r>
            <a:endParaRPr lang="en-US" b="1" dirty="0">
              <a:solidFill>
                <a:schemeClr val="bg1"/>
              </a:solidFill>
              <a:latin typeface="Arial" panose="020B0604020202020204" pitchFamily="34" charset="0"/>
              <a:cs typeface="Arial" panose="020B0604020202020204" pitchFamily="34" charset="0"/>
            </a:endParaRPr>
          </a:p>
        </p:txBody>
      </p:sp>
      <p:pic>
        <p:nvPicPr>
          <p:cNvPr id="6" name="Picture 5" descr="Graphical user interface, application&#10;&#10;Description automatically generated">
            <a:extLst>
              <a:ext uri="{FF2B5EF4-FFF2-40B4-BE49-F238E27FC236}">
                <a16:creationId xmlns:a16="http://schemas.microsoft.com/office/drawing/2014/main" id="{80EE1BD1-E441-4797-B522-3D59AEC66CB1}"/>
              </a:ext>
            </a:extLst>
          </p:cNvPr>
          <p:cNvPicPr>
            <a:picLocks noChangeAspect="1"/>
          </p:cNvPicPr>
          <p:nvPr/>
        </p:nvPicPr>
        <p:blipFill>
          <a:blip r:embed="rId4"/>
          <a:stretch>
            <a:fillRect/>
          </a:stretch>
        </p:blipFill>
        <p:spPr>
          <a:xfrm>
            <a:off x="457200" y="1066800"/>
            <a:ext cx="8229600" cy="5079103"/>
          </a:xfrm>
          <a:prstGeom prst="rect">
            <a:avLst/>
          </a:prstGeom>
        </p:spPr>
      </p:pic>
      <p:sp>
        <p:nvSpPr>
          <p:cNvPr id="8" name="TextBox 7">
            <a:extLst>
              <a:ext uri="{FF2B5EF4-FFF2-40B4-BE49-F238E27FC236}">
                <a16:creationId xmlns:a16="http://schemas.microsoft.com/office/drawing/2014/main" id="{7C515AE4-EAEC-4D34-AAD9-26C31F9493FC}"/>
              </a:ext>
            </a:extLst>
          </p:cNvPr>
          <p:cNvSpPr txBox="1"/>
          <p:nvPr/>
        </p:nvSpPr>
        <p:spPr>
          <a:xfrm>
            <a:off x="1524000" y="2362200"/>
            <a:ext cx="6096000" cy="584775"/>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Lobbying</a:t>
            </a:r>
            <a:r>
              <a:rPr lang="en-US" sz="3200" b="1" dirty="0">
                <a:solidFill>
                  <a:srgbClr val="FF0000"/>
                </a:solidFill>
              </a:rPr>
              <a:t> 2020</a:t>
            </a:r>
          </a:p>
        </p:txBody>
      </p:sp>
      <p:sp>
        <p:nvSpPr>
          <p:cNvPr id="9" name="TextBox 8">
            <a:extLst>
              <a:ext uri="{FF2B5EF4-FFF2-40B4-BE49-F238E27FC236}">
                <a16:creationId xmlns:a16="http://schemas.microsoft.com/office/drawing/2014/main" id="{CA95AE99-A5AC-45D7-9D92-98B99273B75B}"/>
              </a:ext>
            </a:extLst>
          </p:cNvPr>
          <p:cNvSpPr txBox="1"/>
          <p:nvPr/>
        </p:nvSpPr>
        <p:spPr>
          <a:xfrm>
            <a:off x="990600" y="511260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4A06C6AD-DFBC-4C24-BE56-D592D7FDACC5}"/>
              </a:ext>
            </a:extLst>
          </p:cNvPr>
          <p:cNvSpPr/>
          <p:nvPr/>
        </p:nvSpPr>
        <p:spPr bwMode="auto">
          <a:xfrm>
            <a:off x="30480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2F12E43-C803-440E-8EE8-566C680C51B7}"/>
                  </a:ext>
                </a:extLst>
              </p14:cNvPr>
              <p14:cNvContentPartPr/>
              <p14:nvPr/>
            </p14:nvContentPartPr>
            <p14:xfrm>
              <a:off x="1015787" y="4122813"/>
              <a:ext cx="1455480" cy="51840"/>
            </p14:xfrm>
          </p:contentPart>
        </mc:Choice>
        <mc:Fallback xmlns="">
          <p:pic>
            <p:nvPicPr>
              <p:cNvPr id="11" name="Ink 10">
                <a:extLst>
                  <a:ext uri="{FF2B5EF4-FFF2-40B4-BE49-F238E27FC236}">
                    <a16:creationId xmlns:a16="http://schemas.microsoft.com/office/drawing/2014/main" id="{E2F12E43-C803-440E-8EE8-566C680C51B7}"/>
                  </a:ext>
                </a:extLst>
              </p:cNvPr>
              <p:cNvPicPr/>
              <p:nvPr/>
            </p:nvPicPr>
            <p:blipFill>
              <a:blip r:embed="rId6"/>
              <a:stretch>
                <a:fillRect/>
              </a:stretch>
            </p:blipFill>
            <p:spPr>
              <a:xfrm>
                <a:off x="962147" y="4014813"/>
                <a:ext cx="1563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C0FABB4-0130-4790-8C4E-8EFCF9A75616}"/>
                  </a:ext>
                </a:extLst>
              </p14:cNvPr>
              <p14:cNvContentPartPr/>
              <p14:nvPr/>
            </p14:nvContentPartPr>
            <p14:xfrm>
              <a:off x="4656107" y="4156653"/>
              <a:ext cx="558360" cy="42840"/>
            </p14:xfrm>
          </p:contentPart>
        </mc:Choice>
        <mc:Fallback xmlns="">
          <p:pic>
            <p:nvPicPr>
              <p:cNvPr id="12" name="Ink 11">
                <a:extLst>
                  <a:ext uri="{FF2B5EF4-FFF2-40B4-BE49-F238E27FC236}">
                    <a16:creationId xmlns:a16="http://schemas.microsoft.com/office/drawing/2014/main" id="{8C0FABB4-0130-4790-8C4E-8EFCF9A75616}"/>
                  </a:ext>
                </a:extLst>
              </p:cNvPr>
              <p:cNvPicPr/>
              <p:nvPr/>
            </p:nvPicPr>
            <p:blipFill>
              <a:blip r:embed="rId8"/>
              <a:stretch>
                <a:fillRect/>
              </a:stretch>
            </p:blipFill>
            <p:spPr>
              <a:xfrm>
                <a:off x="4602467" y="4049013"/>
                <a:ext cx="666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3E74552B-8B04-4641-B24B-DAA6B8FA7002}"/>
                  </a:ext>
                </a:extLst>
              </p14:cNvPr>
              <p14:cNvContentPartPr/>
              <p14:nvPr/>
            </p14:nvContentPartPr>
            <p14:xfrm>
              <a:off x="4537667" y="4664613"/>
              <a:ext cx="779400" cy="42840"/>
            </p14:xfrm>
          </p:contentPart>
        </mc:Choice>
        <mc:Fallback xmlns="">
          <p:pic>
            <p:nvPicPr>
              <p:cNvPr id="13" name="Ink 12">
                <a:extLst>
                  <a:ext uri="{FF2B5EF4-FFF2-40B4-BE49-F238E27FC236}">
                    <a16:creationId xmlns:a16="http://schemas.microsoft.com/office/drawing/2014/main" id="{3E74552B-8B04-4641-B24B-DAA6B8FA7002}"/>
                  </a:ext>
                </a:extLst>
              </p:cNvPr>
              <p:cNvPicPr/>
              <p:nvPr/>
            </p:nvPicPr>
            <p:blipFill>
              <a:blip r:embed="rId10"/>
              <a:stretch>
                <a:fillRect/>
              </a:stretch>
            </p:blipFill>
            <p:spPr>
              <a:xfrm>
                <a:off x="4484027" y="4556973"/>
                <a:ext cx="887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49A92936-6BD0-4BE7-A605-C304B8C23D71}"/>
                  </a:ext>
                </a:extLst>
              </p14:cNvPr>
              <p14:cNvContentPartPr/>
              <p14:nvPr/>
            </p14:nvContentPartPr>
            <p14:xfrm>
              <a:off x="5113667" y="2641053"/>
              <a:ext cx="360" cy="360"/>
            </p14:xfrm>
          </p:contentPart>
        </mc:Choice>
        <mc:Fallback xmlns="">
          <p:pic>
            <p:nvPicPr>
              <p:cNvPr id="14" name="Ink 13">
                <a:extLst>
                  <a:ext uri="{FF2B5EF4-FFF2-40B4-BE49-F238E27FC236}">
                    <a16:creationId xmlns:a16="http://schemas.microsoft.com/office/drawing/2014/main" id="{49A92936-6BD0-4BE7-A605-C304B8C23D71}"/>
                  </a:ext>
                </a:extLst>
              </p:cNvPr>
              <p:cNvPicPr/>
              <p:nvPr/>
            </p:nvPicPr>
            <p:blipFill>
              <a:blip r:embed="rId12"/>
              <a:stretch>
                <a:fillRect/>
              </a:stretch>
            </p:blipFill>
            <p:spPr>
              <a:xfrm>
                <a:off x="5060027" y="25330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F447B81A-7A1D-4A3D-80E1-7621B660EADE}"/>
                  </a:ext>
                </a:extLst>
              </p14:cNvPr>
              <p14:cNvContentPartPr/>
              <p14:nvPr/>
            </p14:nvContentPartPr>
            <p14:xfrm>
              <a:off x="5113667" y="2641053"/>
              <a:ext cx="360" cy="360"/>
            </p14:xfrm>
          </p:contentPart>
        </mc:Choice>
        <mc:Fallback xmlns="">
          <p:pic>
            <p:nvPicPr>
              <p:cNvPr id="15" name="Ink 14">
                <a:extLst>
                  <a:ext uri="{FF2B5EF4-FFF2-40B4-BE49-F238E27FC236}">
                    <a16:creationId xmlns:a16="http://schemas.microsoft.com/office/drawing/2014/main" id="{F447B81A-7A1D-4A3D-80E1-7621B660EADE}"/>
                  </a:ext>
                </a:extLst>
              </p:cNvPr>
              <p:cNvPicPr/>
              <p:nvPr/>
            </p:nvPicPr>
            <p:blipFill>
              <a:blip r:embed="rId12"/>
              <a:stretch>
                <a:fillRect/>
              </a:stretch>
            </p:blipFill>
            <p:spPr>
              <a:xfrm>
                <a:off x="5060027" y="253305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5B34423-2859-4D53-9469-D01D0AFF8695}"/>
                  </a:ext>
                </a:extLst>
              </p14:cNvPr>
              <p14:cNvContentPartPr/>
              <p14:nvPr/>
            </p14:nvContentPartPr>
            <p14:xfrm>
              <a:off x="5113667" y="2649693"/>
              <a:ext cx="360" cy="360"/>
            </p14:xfrm>
          </p:contentPart>
        </mc:Choice>
        <mc:Fallback xmlns="">
          <p:pic>
            <p:nvPicPr>
              <p:cNvPr id="16" name="Ink 15">
                <a:extLst>
                  <a:ext uri="{FF2B5EF4-FFF2-40B4-BE49-F238E27FC236}">
                    <a16:creationId xmlns:a16="http://schemas.microsoft.com/office/drawing/2014/main" id="{B5B34423-2859-4D53-9469-D01D0AFF8695}"/>
                  </a:ext>
                </a:extLst>
              </p:cNvPr>
              <p:cNvPicPr/>
              <p:nvPr/>
            </p:nvPicPr>
            <p:blipFill>
              <a:blip r:embed="rId12"/>
              <a:stretch>
                <a:fillRect/>
              </a:stretch>
            </p:blipFill>
            <p:spPr>
              <a:xfrm>
                <a:off x="5060027" y="25416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DDE482B9-4B57-4045-8F99-488A2EAE5CA7}"/>
                  </a:ext>
                </a:extLst>
              </p14:cNvPr>
              <p14:cNvContentPartPr/>
              <p14:nvPr/>
            </p14:nvContentPartPr>
            <p14:xfrm>
              <a:off x="5113667" y="2649693"/>
              <a:ext cx="360" cy="360"/>
            </p14:xfrm>
          </p:contentPart>
        </mc:Choice>
        <mc:Fallback xmlns="">
          <p:pic>
            <p:nvPicPr>
              <p:cNvPr id="17" name="Ink 16">
                <a:extLst>
                  <a:ext uri="{FF2B5EF4-FFF2-40B4-BE49-F238E27FC236}">
                    <a16:creationId xmlns:a16="http://schemas.microsoft.com/office/drawing/2014/main" id="{DDE482B9-4B57-4045-8F99-488A2EAE5CA7}"/>
                  </a:ext>
                </a:extLst>
              </p:cNvPr>
              <p:cNvPicPr/>
              <p:nvPr/>
            </p:nvPicPr>
            <p:blipFill>
              <a:blip r:embed="rId12"/>
              <a:stretch>
                <a:fillRect/>
              </a:stretch>
            </p:blipFill>
            <p:spPr>
              <a:xfrm>
                <a:off x="5060027" y="25416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305F9457-4ECF-42C5-8345-C556010E2A58}"/>
                  </a:ext>
                </a:extLst>
              </p14:cNvPr>
              <p14:cNvContentPartPr/>
              <p14:nvPr/>
            </p14:nvContentPartPr>
            <p14:xfrm>
              <a:off x="304427" y="3741933"/>
              <a:ext cx="360" cy="360"/>
            </p14:xfrm>
          </p:contentPart>
        </mc:Choice>
        <mc:Fallback xmlns="">
          <p:pic>
            <p:nvPicPr>
              <p:cNvPr id="18" name="Ink 17">
                <a:extLst>
                  <a:ext uri="{FF2B5EF4-FFF2-40B4-BE49-F238E27FC236}">
                    <a16:creationId xmlns:a16="http://schemas.microsoft.com/office/drawing/2014/main" id="{305F9457-4ECF-42C5-8345-C556010E2A58}"/>
                  </a:ext>
                </a:extLst>
              </p:cNvPr>
              <p:cNvPicPr/>
              <p:nvPr/>
            </p:nvPicPr>
            <p:blipFill>
              <a:blip r:embed="rId12"/>
              <a:stretch>
                <a:fillRect/>
              </a:stretch>
            </p:blipFill>
            <p:spPr>
              <a:xfrm>
                <a:off x="250787" y="36342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F05FC5B5-A1ED-491E-874F-0EB39D220996}"/>
                  </a:ext>
                </a:extLst>
              </p14:cNvPr>
              <p14:cNvContentPartPr/>
              <p14:nvPr/>
            </p14:nvContentPartPr>
            <p14:xfrm>
              <a:off x="5206907" y="2666253"/>
              <a:ext cx="360" cy="360"/>
            </p14:xfrm>
          </p:contentPart>
        </mc:Choice>
        <mc:Fallback xmlns="">
          <p:pic>
            <p:nvPicPr>
              <p:cNvPr id="19" name="Ink 18">
                <a:extLst>
                  <a:ext uri="{FF2B5EF4-FFF2-40B4-BE49-F238E27FC236}">
                    <a16:creationId xmlns:a16="http://schemas.microsoft.com/office/drawing/2014/main" id="{F05FC5B5-A1ED-491E-874F-0EB39D220996}"/>
                  </a:ext>
                </a:extLst>
              </p:cNvPr>
              <p:cNvPicPr/>
              <p:nvPr/>
            </p:nvPicPr>
            <p:blipFill>
              <a:blip r:embed="rId12"/>
              <a:stretch>
                <a:fillRect/>
              </a:stretch>
            </p:blipFill>
            <p:spPr>
              <a:xfrm>
                <a:off x="5152907" y="2558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64D308E9-9681-4F30-9E21-F6A192DD4FC2}"/>
                  </a:ext>
                </a:extLst>
              </p14:cNvPr>
              <p14:cNvContentPartPr/>
              <p14:nvPr/>
            </p14:nvContentPartPr>
            <p14:xfrm>
              <a:off x="5206907" y="2666253"/>
              <a:ext cx="360" cy="360"/>
            </p14:xfrm>
          </p:contentPart>
        </mc:Choice>
        <mc:Fallback xmlns="">
          <p:pic>
            <p:nvPicPr>
              <p:cNvPr id="20" name="Ink 19">
                <a:extLst>
                  <a:ext uri="{FF2B5EF4-FFF2-40B4-BE49-F238E27FC236}">
                    <a16:creationId xmlns:a16="http://schemas.microsoft.com/office/drawing/2014/main" id="{64D308E9-9681-4F30-9E21-F6A192DD4FC2}"/>
                  </a:ext>
                </a:extLst>
              </p:cNvPr>
              <p:cNvPicPr/>
              <p:nvPr/>
            </p:nvPicPr>
            <p:blipFill>
              <a:blip r:embed="rId12"/>
              <a:stretch>
                <a:fillRect/>
              </a:stretch>
            </p:blipFill>
            <p:spPr>
              <a:xfrm>
                <a:off x="5152907" y="25586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671EC6B3-3599-4340-BB68-38010BD34AFD}"/>
                  </a:ext>
                </a:extLst>
              </p14:cNvPr>
              <p14:cNvContentPartPr/>
              <p14:nvPr/>
            </p14:nvContentPartPr>
            <p14:xfrm>
              <a:off x="8788187" y="6442653"/>
              <a:ext cx="5760" cy="27720"/>
            </p14:xfrm>
          </p:contentPart>
        </mc:Choice>
        <mc:Fallback xmlns="">
          <p:pic>
            <p:nvPicPr>
              <p:cNvPr id="21" name="Ink 20">
                <a:extLst>
                  <a:ext uri="{FF2B5EF4-FFF2-40B4-BE49-F238E27FC236}">
                    <a16:creationId xmlns:a16="http://schemas.microsoft.com/office/drawing/2014/main" id="{671EC6B3-3599-4340-BB68-38010BD34AFD}"/>
                  </a:ext>
                </a:extLst>
              </p:cNvPr>
              <p:cNvPicPr/>
              <p:nvPr/>
            </p:nvPicPr>
            <p:blipFill>
              <a:blip r:embed="rId20"/>
              <a:stretch>
                <a:fillRect/>
              </a:stretch>
            </p:blipFill>
            <p:spPr>
              <a:xfrm>
                <a:off x="8734547" y="6334653"/>
                <a:ext cx="1134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B25562F-8CA7-468D-84AE-CB6D86B2532A}"/>
                  </a:ext>
                </a:extLst>
              </p14:cNvPr>
              <p14:cNvContentPartPr/>
              <p14:nvPr/>
            </p14:nvContentPartPr>
            <p14:xfrm>
              <a:off x="3623267" y="2768133"/>
              <a:ext cx="360" cy="360"/>
            </p14:xfrm>
          </p:contentPart>
        </mc:Choice>
        <mc:Fallback xmlns="">
          <p:pic>
            <p:nvPicPr>
              <p:cNvPr id="22" name="Ink 21">
                <a:extLst>
                  <a:ext uri="{FF2B5EF4-FFF2-40B4-BE49-F238E27FC236}">
                    <a16:creationId xmlns:a16="http://schemas.microsoft.com/office/drawing/2014/main" id="{6B25562F-8CA7-468D-84AE-CB6D86B2532A}"/>
                  </a:ext>
                </a:extLst>
              </p:cNvPr>
              <p:cNvPicPr/>
              <p:nvPr/>
            </p:nvPicPr>
            <p:blipFill>
              <a:blip r:embed="rId12"/>
              <a:stretch>
                <a:fillRect/>
              </a:stretch>
            </p:blipFill>
            <p:spPr>
              <a:xfrm>
                <a:off x="3569627" y="266049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3F7A62E2-C780-4551-A436-C5664CE2EED3}"/>
                  </a:ext>
                </a:extLst>
              </p14:cNvPr>
              <p14:cNvContentPartPr/>
              <p14:nvPr/>
            </p14:nvContentPartPr>
            <p14:xfrm>
              <a:off x="4402307" y="2691813"/>
              <a:ext cx="3960" cy="360"/>
            </p14:xfrm>
          </p:contentPart>
        </mc:Choice>
        <mc:Fallback xmlns="">
          <p:pic>
            <p:nvPicPr>
              <p:cNvPr id="23" name="Ink 22">
                <a:extLst>
                  <a:ext uri="{FF2B5EF4-FFF2-40B4-BE49-F238E27FC236}">
                    <a16:creationId xmlns:a16="http://schemas.microsoft.com/office/drawing/2014/main" id="{3F7A62E2-C780-4551-A436-C5664CE2EED3}"/>
                  </a:ext>
                </a:extLst>
              </p:cNvPr>
              <p:cNvPicPr/>
              <p:nvPr/>
            </p:nvPicPr>
            <p:blipFill>
              <a:blip r:embed="rId23"/>
              <a:stretch>
                <a:fillRect/>
              </a:stretch>
            </p:blipFill>
            <p:spPr>
              <a:xfrm>
                <a:off x="4348667" y="2584173"/>
                <a:ext cx="111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0EA294C3-CB22-48B9-BE08-EB6BCA31FD4C}"/>
                  </a:ext>
                </a:extLst>
              </p14:cNvPr>
              <p14:cNvContentPartPr/>
              <p14:nvPr/>
            </p14:nvContentPartPr>
            <p14:xfrm>
              <a:off x="4478627" y="2674893"/>
              <a:ext cx="1549440" cy="51840"/>
            </p14:xfrm>
          </p:contentPart>
        </mc:Choice>
        <mc:Fallback xmlns="">
          <p:pic>
            <p:nvPicPr>
              <p:cNvPr id="24" name="Ink 23">
                <a:extLst>
                  <a:ext uri="{FF2B5EF4-FFF2-40B4-BE49-F238E27FC236}">
                    <a16:creationId xmlns:a16="http://schemas.microsoft.com/office/drawing/2014/main" id="{0EA294C3-CB22-48B9-BE08-EB6BCA31FD4C}"/>
                  </a:ext>
                </a:extLst>
              </p:cNvPr>
              <p:cNvPicPr/>
              <p:nvPr/>
            </p:nvPicPr>
            <p:blipFill>
              <a:blip r:embed="rId25"/>
              <a:stretch>
                <a:fillRect/>
              </a:stretch>
            </p:blipFill>
            <p:spPr>
              <a:xfrm>
                <a:off x="4424987" y="2567253"/>
                <a:ext cx="1657080" cy="267480"/>
              </a:xfrm>
              <a:prstGeom prst="rect">
                <a:avLst/>
              </a:prstGeom>
            </p:spPr>
          </p:pic>
        </mc:Fallback>
      </mc:AlternateContent>
    </p:spTree>
    <p:extLst>
      <p:ext uri="{BB962C8B-B14F-4D97-AF65-F5344CB8AC3E}">
        <p14:creationId xmlns:p14="http://schemas.microsoft.com/office/powerpoint/2010/main" val="152981701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B0A001A-21EA-4C82-8E11-0C75B73E4D17}"/>
              </a:ext>
            </a:extLst>
          </p:cNvPr>
          <p:cNvPicPr>
            <a:picLocks noChangeAspect="1"/>
          </p:cNvPicPr>
          <p:nvPr/>
        </p:nvPicPr>
        <p:blipFill>
          <a:blip r:embed="rId3"/>
          <a:stretch>
            <a:fillRect/>
          </a:stretch>
        </p:blipFill>
        <p:spPr>
          <a:xfrm>
            <a:off x="457200" y="1056861"/>
            <a:ext cx="8229600" cy="5115339"/>
          </a:xfrm>
          <a:prstGeom prst="rect">
            <a:avLst/>
          </a:prstGeom>
        </p:spPr>
      </p:pic>
      <p:sp>
        <p:nvSpPr>
          <p:cNvPr id="7" name="TextBox 6">
            <a:extLst>
              <a:ext uri="{FF2B5EF4-FFF2-40B4-BE49-F238E27FC236}">
                <a16:creationId xmlns:a16="http://schemas.microsoft.com/office/drawing/2014/main" id="{04A08F57-9FD8-4B0F-B155-0185293A9118}"/>
              </a:ext>
            </a:extLst>
          </p:cNvPr>
          <p:cNvSpPr txBox="1"/>
          <p:nvPr/>
        </p:nvSpPr>
        <p:spPr>
          <a:xfrm>
            <a:off x="1295400" y="2362200"/>
            <a:ext cx="6629400" cy="584775"/>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“Revolvers” </a:t>
            </a:r>
            <a:r>
              <a:rPr lang="en-US" sz="3200" b="1" dirty="0">
                <a:solidFill>
                  <a:srgbClr val="FF0000"/>
                </a:solidFill>
              </a:rPr>
              <a:t>2020</a:t>
            </a:r>
          </a:p>
        </p:txBody>
      </p:sp>
      <p:sp>
        <p:nvSpPr>
          <p:cNvPr id="8" name="TextBox 7">
            <a:extLst>
              <a:ext uri="{FF2B5EF4-FFF2-40B4-BE49-F238E27FC236}">
                <a16:creationId xmlns:a16="http://schemas.microsoft.com/office/drawing/2014/main" id="{6BA08C37-E1DA-456F-9C88-E4F13A69B45B}"/>
              </a:ext>
            </a:extLst>
          </p:cNvPr>
          <p:cNvSpPr txBox="1"/>
          <p:nvPr/>
        </p:nvSpPr>
        <p:spPr>
          <a:xfrm>
            <a:off x="1219200" y="6324600"/>
            <a:ext cx="67056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https://www.opensecrets.org/federal-lobbying/sectors/</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4F23F1E-02BD-4056-B850-5F308C2C7E7F}"/>
              </a:ext>
            </a:extLst>
          </p:cNvPr>
          <p:cNvSpPr txBox="1"/>
          <p:nvPr/>
        </p:nvSpPr>
        <p:spPr>
          <a:xfrm>
            <a:off x="990600" y="511260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6E3A20C1-1677-421E-A192-0BB0C3FB2F50}"/>
              </a:ext>
            </a:extLst>
          </p:cNvPr>
          <p:cNvSpPr/>
          <p:nvPr/>
        </p:nvSpPr>
        <p:spPr bwMode="auto">
          <a:xfrm>
            <a:off x="30480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4BCB4B0-F68D-4143-B1EF-064791FAFC9F}"/>
                  </a:ext>
                </a:extLst>
              </p14:cNvPr>
              <p14:cNvContentPartPr/>
              <p14:nvPr/>
            </p14:nvContentPartPr>
            <p14:xfrm>
              <a:off x="4274507" y="3877293"/>
              <a:ext cx="999000" cy="451440"/>
            </p14:xfrm>
          </p:contentPart>
        </mc:Choice>
        <mc:Fallback xmlns="">
          <p:pic>
            <p:nvPicPr>
              <p:cNvPr id="5" name="Ink 4">
                <a:extLst>
                  <a:ext uri="{FF2B5EF4-FFF2-40B4-BE49-F238E27FC236}">
                    <a16:creationId xmlns:a16="http://schemas.microsoft.com/office/drawing/2014/main" id="{84BCB4B0-F68D-4143-B1EF-064791FAFC9F}"/>
                  </a:ext>
                </a:extLst>
              </p:cNvPr>
              <p:cNvPicPr/>
              <p:nvPr/>
            </p:nvPicPr>
            <p:blipFill>
              <a:blip r:embed="rId6"/>
              <a:stretch>
                <a:fillRect/>
              </a:stretch>
            </p:blipFill>
            <p:spPr>
              <a:xfrm>
                <a:off x="4220507" y="3769293"/>
                <a:ext cx="1106640" cy="667080"/>
              </a:xfrm>
              <a:prstGeom prst="rect">
                <a:avLst/>
              </a:prstGeom>
            </p:spPr>
          </p:pic>
        </mc:Fallback>
      </mc:AlternateContent>
    </p:spTree>
    <p:extLst>
      <p:ext uri="{BB962C8B-B14F-4D97-AF65-F5344CB8AC3E}">
        <p14:creationId xmlns:p14="http://schemas.microsoft.com/office/powerpoint/2010/main" val="135683068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1C849-9A8E-436A-85CD-4B9D1DDF248F}"/>
              </a:ext>
            </a:extLst>
          </p:cNvPr>
          <p:cNvSpPr txBox="1"/>
          <p:nvPr/>
        </p:nvSpPr>
        <p:spPr>
          <a:xfrm>
            <a:off x="609600" y="6324600"/>
            <a:ext cx="8077200" cy="369332"/>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hlinkClick r:id="rId3"/>
              </a:rPr>
              <a:t>https://www.opensecrets.org/</a:t>
            </a:r>
            <a:endParaRPr lang="en-US" b="1" dirty="0">
              <a:solidFill>
                <a:schemeClr val="bg1"/>
              </a:solidFill>
              <a:latin typeface="Arial" panose="020B0604020202020204" pitchFamily="34" charset="0"/>
              <a:cs typeface="Arial" panose="020B0604020202020204" pitchFamily="34" charset="0"/>
            </a:endParaRPr>
          </a:p>
        </p:txBody>
      </p:sp>
      <p:pic>
        <p:nvPicPr>
          <p:cNvPr id="5" name="Picture 4" descr="Graphical user interface, website&#10;&#10;Description automatically generated">
            <a:extLst>
              <a:ext uri="{FF2B5EF4-FFF2-40B4-BE49-F238E27FC236}">
                <a16:creationId xmlns:a16="http://schemas.microsoft.com/office/drawing/2014/main" id="{892D6CEA-A7AA-4838-84D3-C1B5413B041A}"/>
              </a:ext>
            </a:extLst>
          </p:cNvPr>
          <p:cNvPicPr>
            <a:picLocks noChangeAspect="1"/>
          </p:cNvPicPr>
          <p:nvPr/>
        </p:nvPicPr>
        <p:blipFill>
          <a:blip r:embed="rId4"/>
          <a:stretch>
            <a:fillRect/>
          </a:stretch>
        </p:blipFill>
        <p:spPr>
          <a:xfrm>
            <a:off x="457200" y="1060073"/>
            <a:ext cx="8229600" cy="5112127"/>
          </a:xfrm>
          <a:prstGeom prst="rect">
            <a:avLst/>
          </a:prstGeom>
        </p:spPr>
      </p:pic>
      <p:sp>
        <p:nvSpPr>
          <p:cNvPr id="8" name="TextBox 7">
            <a:extLst>
              <a:ext uri="{FF2B5EF4-FFF2-40B4-BE49-F238E27FC236}">
                <a16:creationId xmlns:a16="http://schemas.microsoft.com/office/drawing/2014/main" id="{F8B61344-8883-481B-AEE0-589748A8C9C5}"/>
              </a:ext>
            </a:extLst>
          </p:cNvPr>
          <p:cNvSpPr txBox="1"/>
          <p:nvPr/>
        </p:nvSpPr>
        <p:spPr>
          <a:xfrm>
            <a:off x="1295400" y="2209800"/>
            <a:ext cx="6629400" cy="1077218"/>
          </a:xfrm>
          <a:prstGeom prst="rect">
            <a:avLst/>
          </a:prstGeom>
          <a:noFill/>
        </p:spPr>
        <p:txBody>
          <a:bodyPr wrap="square">
            <a:spAutoFit/>
          </a:bodyPr>
          <a:lstStyle/>
          <a:p>
            <a:pPr algn="ctr"/>
            <a:r>
              <a:rPr lang="en-US" sz="3200" b="1" dirty="0">
                <a:solidFill>
                  <a:srgbClr val="FF0000"/>
                </a:solidFill>
              </a:rPr>
              <a:t>Agribusiness </a:t>
            </a:r>
            <a:r>
              <a:rPr lang="en-US" sz="3200" b="1" i="1" dirty="0">
                <a:solidFill>
                  <a:srgbClr val="FF0000"/>
                </a:solidFill>
              </a:rPr>
              <a:t>Federal</a:t>
            </a:r>
            <a:r>
              <a:rPr lang="en-US" sz="3200" b="1" dirty="0">
                <a:solidFill>
                  <a:srgbClr val="FF0000"/>
                </a:solidFill>
              </a:rPr>
              <a:t> Political </a:t>
            </a:r>
            <a:r>
              <a:rPr lang="en-US" sz="3200" b="1" i="1" dirty="0">
                <a:solidFill>
                  <a:srgbClr val="FF0000"/>
                </a:solidFill>
              </a:rPr>
              <a:t>Contributions </a:t>
            </a:r>
            <a:r>
              <a:rPr lang="en-US" sz="3200" b="1" dirty="0">
                <a:solidFill>
                  <a:srgbClr val="FF0000"/>
                </a:solidFill>
              </a:rPr>
              <a:t>2020</a:t>
            </a:r>
          </a:p>
        </p:txBody>
      </p:sp>
      <p:sp>
        <p:nvSpPr>
          <p:cNvPr id="9" name="TextBox 8">
            <a:extLst>
              <a:ext uri="{FF2B5EF4-FFF2-40B4-BE49-F238E27FC236}">
                <a16:creationId xmlns:a16="http://schemas.microsoft.com/office/drawing/2014/main" id="{8C4ACD3B-9BC2-48A0-9507-86573B59E509}"/>
              </a:ext>
            </a:extLst>
          </p:cNvPr>
          <p:cNvSpPr txBox="1"/>
          <p:nvPr/>
        </p:nvSpPr>
        <p:spPr>
          <a:xfrm>
            <a:off x="3733800" y="4974133"/>
            <a:ext cx="2133600" cy="830997"/>
          </a:xfrm>
          <a:prstGeom prst="rect">
            <a:avLst/>
          </a:prstGeom>
          <a:noFill/>
        </p:spPr>
        <p:txBody>
          <a:bodyPr wrap="square">
            <a:spAutoFit/>
          </a:bodyPr>
          <a:lstStyle/>
          <a:p>
            <a:pPr algn="ctr"/>
            <a:r>
              <a:rPr lang="en-US" sz="2400" b="1" dirty="0">
                <a:solidFill>
                  <a:srgbClr val="FF0000"/>
                </a:solidFill>
              </a:rPr>
              <a:t>check it out yourself at</a:t>
            </a:r>
          </a:p>
        </p:txBody>
      </p:sp>
      <p:sp>
        <p:nvSpPr>
          <p:cNvPr id="10" name="Arrow: Down 9">
            <a:extLst>
              <a:ext uri="{FF2B5EF4-FFF2-40B4-BE49-F238E27FC236}">
                <a16:creationId xmlns:a16="http://schemas.microsoft.com/office/drawing/2014/main" id="{D9C492EB-4A37-49C2-8E03-A41948F3FD02}"/>
              </a:ext>
            </a:extLst>
          </p:cNvPr>
          <p:cNvSpPr/>
          <p:nvPr/>
        </p:nvSpPr>
        <p:spPr bwMode="auto">
          <a:xfrm>
            <a:off x="3505200" y="5410201"/>
            <a:ext cx="381000" cy="990600"/>
          </a:xfrm>
          <a:prstGeom prst="downArrow">
            <a:avLst>
              <a:gd name="adj1" fmla="val 36666"/>
              <a:gd name="adj2" fmla="val 50000"/>
            </a:avLst>
          </a:prstGeom>
          <a:solidFill>
            <a:srgbClr val="FF0000"/>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6600" b="0" i="1" u="none" strike="noStrike" cap="none" normalizeH="0" baseline="0">
              <a:ln>
                <a:noFill/>
              </a:ln>
              <a:solidFill>
                <a:srgbClr val="FF0000"/>
              </a:solidFill>
              <a:effectLst/>
              <a:latin typeface="Arial" charset="0"/>
            </a:endParaRPr>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DD904C7-793A-4350-9AD4-0671D54231CF}"/>
                  </a:ext>
                </a:extLst>
              </p14:cNvPr>
              <p14:cNvContentPartPr/>
              <p14:nvPr/>
            </p14:nvContentPartPr>
            <p14:xfrm>
              <a:off x="2200907" y="5256093"/>
              <a:ext cx="1004760" cy="44640"/>
            </p14:xfrm>
          </p:contentPart>
        </mc:Choice>
        <mc:Fallback xmlns="">
          <p:pic>
            <p:nvPicPr>
              <p:cNvPr id="6" name="Ink 5">
                <a:extLst>
                  <a:ext uri="{FF2B5EF4-FFF2-40B4-BE49-F238E27FC236}">
                    <a16:creationId xmlns:a16="http://schemas.microsoft.com/office/drawing/2014/main" id="{3DD904C7-793A-4350-9AD4-0671D54231CF}"/>
                  </a:ext>
                </a:extLst>
              </p:cNvPr>
              <p:cNvPicPr/>
              <p:nvPr/>
            </p:nvPicPr>
            <p:blipFill>
              <a:blip r:embed="rId6"/>
              <a:stretch>
                <a:fillRect/>
              </a:stretch>
            </p:blipFill>
            <p:spPr>
              <a:xfrm>
                <a:off x="2147267" y="5148093"/>
                <a:ext cx="1112400" cy="260280"/>
              </a:xfrm>
              <a:prstGeom prst="rect">
                <a:avLst/>
              </a:prstGeom>
            </p:spPr>
          </p:pic>
        </mc:Fallback>
      </mc:AlternateContent>
    </p:spTree>
    <p:extLst>
      <p:ext uri="{BB962C8B-B14F-4D97-AF65-F5344CB8AC3E}">
        <p14:creationId xmlns:p14="http://schemas.microsoft.com/office/powerpoint/2010/main" val="130048758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0850" name="Picture 2"/>
          <p:cNvPicPr>
            <a:picLocks noChangeAspect="1" noChangeArrowheads="1"/>
          </p:cNvPicPr>
          <p:nvPr/>
        </p:nvPicPr>
        <p:blipFill>
          <a:blip r:embed="rId2" cstate="print"/>
          <a:srcRect/>
          <a:stretch>
            <a:fillRect/>
          </a:stretch>
        </p:blipFill>
        <p:spPr bwMode="auto">
          <a:xfrm>
            <a:off x="1762125" y="1490663"/>
            <a:ext cx="2962275" cy="4452937"/>
          </a:xfrm>
          <a:prstGeom prst="rect">
            <a:avLst/>
          </a:prstGeom>
          <a:noFill/>
          <a:ln w="9525">
            <a:noFill/>
            <a:miter lim="800000"/>
            <a:headEnd/>
            <a:tailEnd/>
          </a:ln>
        </p:spPr>
      </p:pic>
      <p:sp>
        <p:nvSpPr>
          <p:cNvPr id="590851" name="TextBox 7"/>
          <p:cNvSpPr txBox="1">
            <a:spLocks noChangeArrowheads="1"/>
          </p:cNvSpPr>
          <p:nvPr/>
        </p:nvSpPr>
        <p:spPr bwMode="auto">
          <a:xfrm>
            <a:off x="5029200" y="2439412"/>
            <a:ext cx="3276600" cy="30469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Food Politics: How the Food Industry Influences Nutrition and Health</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University of California Press 2007</a:t>
            </a:r>
          </a:p>
        </p:txBody>
      </p:sp>
      <p:sp>
        <p:nvSpPr>
          <p:cNvPr id="5" name="Rectangle 4">
            <a:extLst>
              <a:ext uri="{FF2B5EF4-FFF2-40B4-BE49-F238E27FC236}">
                <a16:creationId xmlns:a16="http://schemas.microsoft.com/office/drawing/2014/main" id="{01D4E081-EFFD-4294-BB69-3D868EA0F833}"/>
              </a:ext>
            </a:extLst>
          </p:cNvPr>
          <p:cNvSpPr/>
          <p:nvPr/>
        </p:nvSpPr>
        <p:spPr>
          <a:xfrm>
            <a:off x="899660" y="251936"/>
            <a:ext cx="7315200" cy="738664"/>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 excellent treatment of this question can be found in . .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447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90850" name="Picture 2"/>
          <p:cNvPicPr>
            <a:picLocks noChangeAspect="1" noChangeArrowheads="1"/>
          </p:cNvPicPr>
          <p:nvPr/>
        </p:nvPicPr>
        <p:blipFill>
          <a:blip r:embed="rId2" cstate="print"/>
          <a:srcRect/>
          <a:stretch>
            <a:fillRect/>
          </a:stretch>
        </p:blipFill>
        <p:spPr bwMode="auto">
          <a:xfrm>
            <a:off x="1762125" y="533400"/>
            <a:ext cx="2962275" cy="4452937"/>
          </a:xfrm>
          <a:prstGeom prst="rect">
            <a:avLst/>
          </a:prstGeom>
          <a:noFill/>
          <a:ln w="9525">
            <a:noFill/>
            <a:miter lim="800000"/>
            <a:headEnd/>
            <a:tailEnd/>
          </a:ln>
        </p:spPr>
      </p:pic>
      <p:sp>
        <p:nvSpPr>
          <p:cNvPr id="590851" name="TextBox 7"/>
          <p:cNvSpPr txBox="1">
            <a:spLocks noChangeArrowheads="1"/>
          </p:cNvSpPr>
          <p:nvPr/>
        </p:nvSpPr>
        <p:spPr bwMode="auto">
          <a:xfrm>
            <a:off x="5029200" y="1476828"/>
            <a:ext cx="3276600" cy="30469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Food Politics: How the Food Industry Influences Nutrition and Health</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University of California Press 2007</a:t>
            </a:r>
          </a:p>
        </p:txBody>
      </p:sp>
      <p:sp>
        <p:nvSpPr>
          <p:cNvPr id="4" name="Rectangle 3"/>
          <p:cNvSpPr/>
          <p:nvPr/>
        </p:nvSpPr>
        <p:spPr>
          <a:xfrm>
            <a:off x="914400" y="4706541"/>
            <a:ext cx="7315200" cy="1846659"/>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Marion Nestle provides one of the best discussions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perhaps </a:t>
            </a:r>
            <a:r>
              <a:rPr kumimoji="0" lang="en-US" sz="2400" b="1" i="1" u="none" strike="noStrike" kern="1200" cap="none" spc="0" normalizeH="0" baseline="0" noProof="0" dirty="0">
                <a:ln>
                  <a:noFill/>
                </a:ln>
                <a:solidFill>
                  <a:prstClr val="black"/>
                </a:solidFill>
                <a:effectLst/>
                <a:uLnTx/>
                <a:uFillTx/>
                <a:latin typeface="Calibri"/>
                <a:ea typeface="+mn-ea"/>
                <a:cs typeface="+mn-cs"/>
              </a:rPr>
              <a:t>THE</a:t>
            </a:r>
            <a:r>
              <a:rPr kumimoji="0" lang="en-US" sz="2400" b="1" i="0" u="none" strike="noStrike" kern="1200" cap="none" spc="0" normalizeH="0" baseline="0" noProof="0" dirty="0">
                <a:ln>
                  <a:noFill/>
                </a:ln>
                <a:solidFill>
                  <a:prstClr val="black"/>
                </a:solidFill>
                <a:effectLst/>
                <a:uLnTx/>
                <a:uFillTx/>
                <a:latin typeface="Calibri"/>
                <a:ea typeface="+mn-ea"/>
                <a:cs typeface="+mn-cs"/>
              </a:rPr>
              <a:t> best discussion—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of those sorts of matters, and of the USDA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(including the politics of milk and lactose intolerance)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7923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0851" name="TextBox 7"/>
          <p:cNvSpPr txBox="1">
            <a:spLocks noChangeArrowheads="1"/>
          </p:cNvSpPr>
          <p:nvPr/>
        </p:nvSpPr>
        <p:spPr bwMode="auto">
          <a:xfrm>
            <a:off x="5029200" y="1476828"/>
            <a:ext cx="3276600" cy="34778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Unsavory Truth: How Food Companies Skew the Science of What We 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Basic Books 2018</a:t>
            </a:r>
          </a:p>
        </p:txBody>
      </p:sp>
      <p:sp>
        <p:nvSpPr>
          <p:cNvPr id="4" name="Rectangle 3"/>
          <p:cNvSpPr/>
          <p:nvPr/>
        </p:nvSpPr>
        <p:spPr>
          <a:xfrm>
            <a:off x="914400" y="5257800"/>
            <a:ext cx="7315200" cy="1200329"/>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“America's leading nutritionist exposes how the food industry corrupts scientific research for profit”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179" y="533400"/>
            <a:ext cx="2975051" cy="4610100"/>
          </a:xfrm>
          <a:prstGeom prst="rect">
            <a:avLst/>
          </a:prstGeom>
        </p:spPr>
      </p:pic>
    </p:spTree>
    <p:extLst>
      <p:ext uri="{BB962C8B-B14F-4D97-AF65-F5344CB8AC3E}">
        <p14:creationId xmlns:p14="http://schemas.microsoft.com/office/powerpoint/2010/main" val="1157882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1874" name="TextBox 7"/>
          <p:cNvSpPr txBox="1">
            <a:spLocks noChangeArrowheads="1"/>
          </p:cNvSpPr>
          <p:nvPr/>
        </p:nvSpPr>
        <p:spPr bwMode="auto">
          <a:xfrm>
            <a:off x="5105400" y="3044370"/>
            <a:ext cx="3276600" cy="249299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Marion Nestle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Calibri"/>
                <a:ea typeface="+mn-ea"/>
                <a:cs typeface="+mn-cs"/>
              </a:rPr>
              <a:t>What to 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North Point Press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2007</a:t>
            </a:r>
          </a:p>
        </p:txBody>
      </p:sp>
      <p:pic>
        <p:nvPicPr>
          <p:cNvPr id="591875" name="Picture 2"/>
          <p:cNvPicPr>
            <a:picLocks noChangeAspect="1" noChangeArrowheads="1"/>
          </p:cNvPicPr>
          <p:nvPr/>
        </p:nvPicPr>
        <p:blipFill>
          <a:blip r:embed="rId2" cstate="print"/>
          <a:srcRect/>
          <a:stretch>
            <a:fillRect/>
          </a:stretch>
        </p:blipFill>
        <p:spPr bwMode="auto">
          <a:xfrm>
            <a:off x="1676400" y="1433286"/>
            <a:ext cx="3048000" cy="4581525"/>
          </a:xfrm>
          <a:prstGeom prst="rect">
            <a:avLst/>
          </a:prstGeom>
          <a:noFill/>
          <a:ln w="9525">
            <a:noFill/>
            <a:miter lim="800000"/>
            <a:headEnd/>
            <a:tailEnd/>
          </a:ln>
        </p:spPr>
      </p:pic>
      <p:sp>
        <p:nvSpPr>
          <p:cNvPr id="4" name="Rectangle 3"/>
          <p:cNvSpPr/>
          <p:nvPr/>
        </p:nvSpPr>
        <p:spPr>
          <a:xfrm>
            <a:off x="899660" y="417623"/>
            <a:ext cx="7315200" cy="738664"/>
          </a:xfrm>
          <a:prstGeom prst="rect">
            <a:avLst/>
          </a:prstGeom>
          <a:solidFill>
            <a:schemeClr val="bg1"/>
          </a:solidFill>
          <a:ln w="76200">
            <a:solidFill>
              <a:srgbClr val="FFC000"/>
            </a:solidFill>
          </a:ln>
        </p:spPr>
        <p:txBody>
          <a:bodyPr wrap="square" lIns="228600" tIns="228600" rIns="228600" bIns="2286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and . .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8666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38200" y="2548701"/>
            <a:ext cx="7473950" cy="2251899"/>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Check out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what Marion Nestle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4400" b="1" i="0" u="none" strike="noStrike" kern="1200" cap="none" spc="0" normalizeH="0" baseline="0" noProof="0" dirty="0">
                <a:ln>
                  <a:noFill/>
                </a:ln>
                <a:solidFill>
                  <a:srgbClr val="FFFFFF"/>
                </a:solidFill>
                <a:effectLst/>
                <a:uLnTx/>
                <a:uFillTx/>
                <a:latin typeface="Arial" charset="0"/>
                <a:ea typeface="+mn-ea"/>
                <a:cs typeface="+mn-cs"/>
              </a:rPr>
              <a:t>has to say about it all . . .</a:t>
            </a:r>
          </a:p>
        </p:txBody>
      </p:sp>
    </p:spTree>
    <p:extLst>
      <p:ext uri="{BB962C8B-B14F-4D97-AF65-F5344CB8AC3E}">
        <p14:creationId xmlns:p14="http://schemas.microsoft.com/office/powerpoint/2010/main" val="14579935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905328" y="457200"/>
            <a:ext cx="7315200" cy="5702300"/>
          </a:xfrm>
          <a:prstGeom prst="rect">
            <a:avLst/>
          </a:prstGeom>
          <a:noFill/>
          <a:ln w="9525">
            <a:noFill/>
            <a:miter lim="800000"/>
            <a:headEnd/>
            <a:tailEnd/>
          </a:ln>
        </p:spPr>
      </p:pic>
      <p:sp>
        <p:nvSpPr>
          <p:cNvPr id="5" name="TextBox 4"/>
          <p:cNvSpPr txBox="1">
            <a:spLocks noChangeArrowheads="1"/>
          </p:cNvSpPr>
          <p:nvPr/>
        </p:nvSpPr>
        <p:spPr bwMode="auto">
          <a:xfrm>
            <a:off x="566058" y="5830669"/>
            <a:ext cx="800100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rPr>
              <a:t>the 1992 “Food Guide Pyramid”</a:t>
            </a:r>
            <a:endParaRPr lang="en-US" sz="2000" dirty="0">
              <a:solidFill>
                <a:prstClr val="black"/>
              </a:solidFill>
            </a:endParaRPr>
          </a:p>
        </p:txBody>
      </p:sp>
      <p:sp>
        <p:nvSpPr>
          <p:cNvPr id="6" name="TextBox 5"/>
          <p:cNvSpPr txBox="1">
            <a:spLocks noChangeArrowheads="1"/>
          </p:cNvSpPr>
          <p:nvPr/>
        </p:nvSpPr>
        <p:spPr bwMode="auto">
          <a:xfrm>
            <a:off x="922338" y="3352800"/>
            <a:ext cx="7315200" cy="646113"/>
          </a:xfrm>
          <a:prstGeom prst="rect">
            <a:avLst/>
          </a:prstGeom>
          <a:solidFill>
            <a:schemeClr val="bg1"/>
          </a:solidFill>
          <a:ln w="76200">
            <a:solidFill>
              <a:srgbClr val="FFC000"/>
            </a:solidFill>
            <a:miter lim="800000"/>
            <a:headEnd/>
            <a:tailEnd/>
          </a:ln>
        </p:spPr>
        <p:txBody>
          <a:bodyPr>
            <a:spAutoFit/>
          </a:bodyPr>
          <a:lstStyle/>
          <a:p>
            <a:pPr algn="ctr" fontAlgn="base">
              <a:spcBef>
                <a:spcPct val="0"/>
              </a:spcBef>
              <a:spcAft>
                <a:spcPct val="0"/>
              </a:spcAft>
            </a:pPr>
            <a:r>
              <a:rPr lang="en-US" sz="3600" b="1" dirty="0">
                <a:solidFill>
                  <a:srgbClr val="000000"/>
                </a:solidFill>
              </a:rPr>
              <a:t>this is the old </a:t>
            </a:r>
            <a:r>
              <a:rPr lang="en-US" sz="3200" b="1" dirty="0">
                <a:solidFill>
                  <a:srgbClr val="000000"/>
                </a:solidFill>
              </a:rPr>
              <a:t>(1992) </a:t>
            </a:r>
            <a:r>
              <a:rPr lang="en-US" sz="3600" b="1" dirty="0">
                <a:solidFill>
                  <a:srgbClr val="000000"/>
                </a:solidFill>
              </a:rPr>
              <a:t>version</a:t>
            </a:r>
          </a:p>
        </p:txBody>
      </p:sp>
    </p:spTree>
    <p:extLst>
      <p:ext uri="{BB962C8B-B14F-4D97-AF65-F5344CB8AC3E}">
        <p14:creationId xmlns:p14="http://schemas.microsoft.com/office/powerpoint/2010/main" val="214560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0237" y="381000"/>
            <a:ext cx="5343525" cy="5715000"/>
          </a:xfrm>
          <a:prstGeom prst="rect">
            <a:avLst/>
          </a:prstGeom>
        </p:spPr>
      </p:pic>
      <p:sp>
        <p:nvSpPr>
          <p:cNvPr id="3" name="Rectangle 2"/>
          <p:cNvSpPr/>
          <p:nvPr/>
        </p:nvSpPr>
        <p:spPr>
          <a:xfrm>
            <a:off x="1667063" y="6172200"/>
            <a:ext cx="595368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Marion [No-Relation-to-the-Company] Nestle</a:t>
            </a:r>
          </a:p>
        </p:txBody>
      </p:sp>
    </p:spTree>
    <p:extLst>
      <p:ext uri="{BB962C8B-B14F-4D97-AF65-F5344CB8AC3E}">
        <p14:creationId xmlns:p14="http://schemas.microsoft.com/office/powerpoint/2010/main" val="1255055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29028" y="463637"/>
            <a:ext cx="9144000" cy="6303649"/>
          </a:xfrm>
          <a:prstGeom prst="rect">
            <a:avLst/>
          </a:prstGeom>
          <a:solidFill>
            <a:schemeClr val="bg1"/>
          </a:solidFill>
          <a:ln w="9525">
            <a:noFill/>
            <a:miter lim="800000"/>
            <a:headEnd/>
            <a:tailEnd/>
          </a:ln>
        </p:spPr>
      </p:pic>
      <p:sp>
        <p:nvSpPr>
          <p:cNvPr id="9" name="Rectangle 11"/>
          <p:cNvSpPr>
            <a:spLocks noChangeArrowheads="1"/>
          </p:cNvSpPr>
          <p:nvPr/>
        </p:nvSpPr>
        <p:spPr bwMode="auto">
          <a:xfrm>
            <a:off x="0" y="0"/>
            <a:ext cx="9114972" cy="6767286"/>
          </a:xfrm>
          <a:prstGeom prst="rect">
            <a:avLst/>
          </a:prstGeom>
          <a:noFill/>
          <a:ln w="9525">
            <a:noFill/>
            <a:miter lim="800000"/>
            <a:headEnd/>
            <a:tailEnd/>
          </a:ln>
        </p:spPr>
        <p:txBody>
          <a:bodyPr wrap="square">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1200" b="0" i="1" u="none" strike="noStrike" kern="1200" cap="none" spc="0" normalizeH="0" baseline="0" noProof="0" dirty="0">
              <a:ln w="6350">
                <a:noFill/>
                <a:prstDash val="solid"/>
                <a:miter lim="800000"/>
              </a:ln>
              <a:solidFill>
                <a:srgbClr val="FFFFFF"/>
              </a:solidFill>
              <a:effectLst/>
              <a:uLnTx/>
              <a:uFillTx/>
              <a:latin typeface="Calibri"/>
              <a:ea typeface="+mn-ea"/>
              <a:cs typeface="+mn-cs"/>
            </a:endParaRPr>
          </a:p>
        </p:txBody>
      </p:sp>
      <p:sp>
        <p:nvSpPr>
          <p:cNvPr id="11" name="Rectangle 10"/>
          <p:cNvSpPr/>
          <p:nvPr/>
        </p:nvSpPr>
        <p:spPr>
          <a:xfrm>
            <a:off x="29028" y="0"/>
            <a:ext cx="9114972" cy="6767286"/>
          </a:xfrm>
          <a:prstGeom prst="rect">
            <a:avLst/>
          </a:prstGeom>
          <a:solidFill>
            <a:schemeClr val="bg1">
              <a:alpha val="95000"/>
            </a:schemeClr>
          </a:solidFill>
        </p:spPr>
        <p:txBody>
          <a:bodyPr wrap="square">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3600" b="1" i="0" u="none" strike="noStrike" kern="1200" cap="none" spc="0" normalizeH="0" baseline="0" noProof="0" dirty="0">
              <a:ln w="6350">
                <a:noFill/>
                <a:prstDash val="solid"/>
                <a:miter lim="800000"/>
              </a:ln>
              <a:solidFill>
                <a:srgbClr val="000000"/>
              </a:solidFill>
              <a:effectLst/>
              <a:uLnTx/>
              <a:uFillTx/>
              <a:latin typeface="Calibri"/>
              <a:ea typeface="+mn-ea"/>
              <a:cs typeface="+mn-cs"/>
            </a:endParaRPr>
          </a:p>
        </p:txBody>
      </p:sp>
      <p:sp>
        <p:nvSpPr>
          <p:cNvPr id="13" name="Rectangle 12"/>
          <p:cNvSpPr/>
          <p:nvPr/>
        </p:nvSpPr>
        <p:spPr>
          <a:xfrm>
            <a:off x="914400" y="2535818"/>
            <a:ext cx="7315200" cy="2308324"/>
          </a:xfrm>
          <a:prstGeom prst="rect">
            <a:avLst/>
          </a:prstGeom>
        </p:spPr>
        <p:txBody>
          <a:bodyPr lIns="91440" tIns="45720" rIns="91440">
            <a:spAutoFit/>
          </a:bodyPr>
          <a:lstStyle/>
          <a:p>
            <a:pPr marL="2400300" marR="0" lvl="0" indent="-2400300" algn="ctr" defTabSz="914400" rtl="0" eaLnBrk="0" fontAlgn="auto" latinLnBrk="0" hangingPunct="0">
              <a:lnSpc>
                <a:spcPct val="100000"/>
              </a:lnSpc>
              <a:spcBef>
                <a:spcPts val="0"/>
              </a:spcBef>
              <a:spcAft>
                <a:spcPts val="0"/>
              </a:spcAft>
              <a:buClrTx/>
              <a:buSzTx/>
              <a:buFontTx/>
              <a:buNone/>
              <a:tabLst/>
              <a:defRPr/>
            </a:pPr>
            <a:r>
              <a:rPr kumimoji="1" lang="en-US" sz="72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Calibri"/>
                <a:ea typeface="+mn-ea"/>
                <a:cs typeface="+mn-cs"/>
              </a:rPr>
              <a:t>Federal Agencies</a:t>
            </a:r>
          </a:p>
          <a:p>
            <a:pPr marL="2400300" marR="0" lvl="0" indent="-2400300" algn="ctr" defTabSz="914400" rtl="0" eaLnBrk="0" fontAlgn="auto" latinLnBrk="0" hangingPunct="0">
              <a:lnSpc>
                <a:spcPct val="100000"/>
              </a:lnSpc>
              <a:spcBef>
                <a:spcPts val="0"/>
              </a:spcBef>
              <a:spcAft>
                <a:spcPts val="0"/>
              </a:spcAft>
              <a:buClrTx/>
              <a:buSzTx/>
              <a:buFontTx/>
              <a:buNone/>
              <a:tabLst/>
              <a:defRPr/>
            </a:pPr>
            <a:r>
              <a:rPr kumimoji="1" lang="en-US" sz="72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Calibri"/>
                <a:ea typeface="+mn-ea"/>
                <a:cs typeface="+mn-cs"/>
              </a:rPr>
              <a:t>Regulating Food</a:t>
            </a:r>
          </a:p>
        </p:txBody>
      </p:sp>
      <p:sp>
        <p:nvSpPr>
          <p:cNvPr id="7" name="Rectangle 6"/>
          <p:cNvSpPr/>
          <p:nvPr/>
        </p:nvSpPr>
        <p:spPr>
          <a:xfrm>
            <a:off x="3163606" y="5696856"/>
            <a:ext cx="2816797" cy="523220"/>
          </a:xfrm>
          <a:prstGeom prst="rect">
            <a:avLst/>
          </a:prstGeom>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Anthropology of Food</a:t>
            </a:r>
            <a:b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b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mn-cs"/>
              </a:rPr>
              <a:t>University of Minnesota Duluth</a:t>
            </a:r>
            <a:endParaRPr kumimoji="1" lang="en-US"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8" name="Rectangle 11"/>
          <p:cNvSpPr>
            <a:spLocks noChangeArrowheads="1"/>
          </p:cNvSpPr>
          <p:nvPr/>
        </p:nvSpPr>
        <p:spPr bwMode="auto">
          <a:xfrm>
            <a:off x="3739255" y="6222471"/>
            <a:ext cx="1644650" cy="253916"/>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mn-cs"/>
              </a:rPr>
              <a:t>Tim Roufs </a:t>
            </a:r>
            <a:r>
              <a:rPr kumimoji="0" lang="en-US" sz="1400" b="1" i="0" u="none" strike="noStrike" kern="1200" cap="none" spc="0" normalizeH="0" baseline="30000" noProof="0" dirty="0">
                <a:ln>
                  <a:noFill/>
                </a:ln>
                <a:solidFill>
                  <a:srgbClr val="000000"/>
                </a:solidFill>
                <a:effectLst/>
                <a:uLnTx/>
                <a:uFillTx/>
                <a:latin typeface="Arial" pitchFamily="34" charset="0"/>
                <a:ea typeface="+mn-ea"/>
                <a:cs typeface="+mn-cs"/>
              </a:rPr>
              <a:t>©</a:t>
            </a:r>
            <a:r>
              <a:rPr kumimoji="0" lang="en-US" sz="1050" b="1" i="0" u="none" strike="noStrike" kern="1200" cap="none" spc="0" normalizeH="0" baseline="0" noProof="0" dirty="0">
                <a:ln>
                  <a:noFill/>
                </a:ln>
                <a:solidFill>
                  <a:srgbClr val="000000"/>
                </a:solidFill>
                <a:effectLst/>
                <a:uLnTx/>
                <a:uFillTx/>
                <a:latin typeface="Arial" pitchFamily="34" charset="0"/>
                <a:ea typeface="+mn-ea"/>
                <a:cs typeface="+mn-cs"/>
              </a:rPr>
              <a:t>2010-2026</a:t>
            </a:r>
            <a:endParaRPr kumimoji="1" lang="en-US" sz="1050" b="1" i="1" u="none" strike="noStrike" kern="1200" cap="none" spc="0" normalizeH="0" baseline="0" noProof="0" dirty="0">
              <a:ln w="6350">
                <a:solidFill>
                  <a:srgbClr val="0C0600"/>
                </a:solidFill>
                <a:prstDash val="solid"/>
                <a:miter lim="800000"/>
              </a:ln>
              <a:solidFill>
                <a:srgbClr val="FFFFFF"/>
              </a:solidFill>
              <a:effectLst/>
              <a:uLnTx/>
              <a:uFillTx/>
              <a:latin typeface="Arial" pitchFamily="34" charset="0"/>
              <a:ea typeface="+mn-ea"/>
              <a:cs typeface="+mn-cs"/>
            </a:endParaRPr>
          </a:p>
        </p:txBody>
      </p:sp>
      <p:sp>
        <p:nvSpPr>
          <p:cNvPr id="10" name="Rectangle 9">
            <a:extLst>
              <a:ext uri="{FF2B5EF4-FFF2-40B4-BE49-F238E27FC236}">
                <a16:creationId xmlns:a16="http://schemas.microsoft.com/office/drawing/2014/main" id="{E5140C89-FAC3-4953-A308-59A31C5A638F}"/>
              </a:ext>
            </a:extLst>
          </p:cNvPr>
          <p:cNvSpPr>
            <a:spLocks noChangeArrowheads="1"/>
          </p:cNvSpPr>
          <p:nvPr/>
        </p:nvSpPr>
        <p:spPr bwMode="auto">
          <a:xfrm>
            <a:off x="1281803" y="1408093"/>
            <a:ext cx="6534161" cy="954107"/>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use your up/down arrow keys and/or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8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229811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838200" y="2949476"/>
            <a:ext cx="7391400" cy="243143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latin typeface="Arial" panose="020B0604020202020204" pitchFamily="34" charset="0"/>
                <a:cs typeface="Arial" panose="020B0604020202020204" pitchFamily="34" charset="0"/>
              </a:rPr>
              <a:t>the 1992 Food Guide Pyramid </a:t>
            </a:r>
            <a:br>
              <a:rPr lang="en-US" sz="3600" b="1" dirty="0">
                <a:solidFill>
                  <a:prstClr val="black"/>
                </a:solidFill>
                <a:latin typeface="Arial" panose="020B0604020202020204" pitchFamily="34" charset="0"/>
                <a:cs typeface="Arial" panose="020B0604020202020204" pitchFamily="34" charset="0"/>
              </a:rPr>
            </a:b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was replaced by</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  </a:t>
            </a:r>
            <a:br>
              <a:rPr lang="en-US" sz="1600" b="1" dirty="0">
                <a:solidFill>
                  <a:prstClr val="black"/>
                </a:solidFill>
                <a:latin typeface="Arial" panose="020B0604020202020204" pitchFamily="34" charset="0"/>
                <a:cs typeface="Arial" panose="020B0604020202020204" pitchFamily="34" charset="0"/>
              </a:rPr>
            </a:br>
            <a:r>
              <a:rPr lang="en-US" sz="3600" b="1" dirty="0">
                <a:solidFill>
                  <a:prstClr val="black"/>
                </a:solidFill>
                <a:latin typeface="Arial" panose="020B0604020202020204" pitchFamily="34" charset="0"/>
                <a:cs typeface="Arial" panose="020B0604020202020204" pitchFamily="34" charset="0"/>
              </a:rPr>
              <a:t>MyPyramid</a:t>
            </a:r>
          </a:p>
          <a:p>
            <a:pPr algn="ctr" fontAlgn="base">
              <a:spcBef>
                <a:spcPct val="0"/>
              </a:spcBef>
              <a:spcAft>
                <a:spcPct val="0"/>
              </a:spcAft>
            </a:pP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on 19 April 2005 </a:t>
            </a:r>
          </a:p>
        </p:txBody>
      </p:sp>
    </p:spTree>
    <p:extLst>
      <p:ext uri="{BB962C8B-B14F-4D97-AF65-F5344CB8AC3E}">
        <p14:creationId xmlns:p14="http://schemas.microsoft.com/office/powerpoint/2010/main" val="1167833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05187" name="Picture 2"/>
          <p:cNvPicPr>
            <a:picLocks noChangeAspect="1" noChangeArrowheads="1"/>
          </p:cNvPicPr>
          <p:nvPr/>
        </p:nvPicPr>
        <p:blipFill>
          <a:blip r:embed="rId2" cstate="print"/>
          <a:srcRect/>
          <a:stretch>
            <a:fillRect/>
          </a:stretch>
        </p:blipFill>
        <p:spPr bwMode="auto">
          <a:xfrm>
            <a:off x="876300" y="228600"/>
            <a:ext cx="7391400" cy="5715000"/>
          </a:xfrm>
          <a:prstGeom prst="rect">
            <a:avLst/>
          </a:prstGeom>
          <a:noFill/>
          <a:ln w="9525">
            <a:noFill/>
            <a:miter lim="800000"/>
            <a:headEnd/>
            <a:tailEnd/>
          </a:ln>
        </p:spPr>
      </p:pic>
      <p:sp>
        <p:nvSpPr>
          <p:cNvPr id="4" name="TextBox 7"/>
          <p:cNvSpPr txBox="1">
            <a:spLocks noChangeArrowheads="1"/>
          </p:cNvSpPr>
          <p:nvPr/>
        </p:nvSpPr>
        <p:spPr bwMode="auto">
          <a:xfrm>
            <a:off x="1752600" y="6019800"/>
            <a:ext cx="56388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prstClr val="white"/>
                </a:solidFill>
              </a:rPr>
              <a:t>The 2005 USDA food guide pyramid</a:t>
            </a:r>
            <a:endParaRPr lang="en-US" sz="1600" b="1" dirty="0">
              <a:solidFill>
                <a:prstClr val="white"/>
              </a:solidFill>
            </a:endParaRPr>
          </a:p>
        </p:txBody>
      </p:sp>
    </p:spTree>
    <p:extLst>
      <p:ext uri="{BB962C8B-B14F-4D97-AF65-F5344CB8AC3E}">
        <p14:creationId xmlns:p14="http://schemas.microsoft.com/office/powerpoint/2010/main" val="165264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838200" y="2949476"/>
            <a:ext cx="7391400" cy="243143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600" b="1" dirty="0">
                <a:solidFill>
                  <a:prstClr val="black"/>
                </a:solidFill>
                <a:latin typeface="Arial" panose="020B0604020202020204" pitchFamily="34" charset="0"/>
                <a:cs typeface="Arial" panose="020B0604020202020204" pitchFamily="34" charset="0"/>
              </a:rPr>
              <a:t>the 2005 MyPyramid </a:t>
            </a:r>
            <a:br>
              <a:rPr lang="en-US" sz="3600" b="1" dirty="0">
                <a:solidFill>
                  <a:prstClr val="black"/>
                </a:solidFill>
                <a:latin typeface="Arial" panose="020B0604020202020204" pitchFamily="34" charset="0"/>
                <a:cs typeface="Arial" panose="020B0604020202020204" pitchFamily="34" charset="0"/>
              </a:rPr>
            </a:b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was replaced by</a:t>
            </a: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  </a:t>
            </a:r>
            <a:br>
              <a:rPr lang="en-US" sz="1600" b="1" dirty="0">
                <a:solidFill>
                  <a:prstClr val="black"/>
                </a:solidFill>
                <a:latin typeface="Arial" panose="020B0604020202020204" pitchFamily="34" charset="0"/>
                <a:cs typeface="Arial" panose="020B0604020202020204" pitchFamily="34" charset="0"/>
              </a:rPr>
            </a:br>
            <a:r>
              <a:rPr lang="en-US" sz="3600" b="1" dirty="0" err="1">
                <a:solidFill>
                  <a:prstClr val="black"/>
                </a:solidFill>
                <a:latin typeface="Arial" panose="020B0604020202020204" pitchFamily="34" charset="0"/>
                <a:cs typeface="Arial" panose="020B0604020202020204" pitchFamily="34" charset="0"/>
              </a:rPr>
              <a:t>MyPlate</a:t>
            </a:r>
            <a:endParaRPr lang="en-US" sz="3600" b="1" dirty="0">
              <a:solidFill>
                <a:prstClr val="black"/>
              </a:solidFill>
              <a:latin typeface="Arial" panose="020B0604020202020204" pitchFamily="34" charset="0"/>
              <a:cs typeface="Arial" panose="020B0604020202020204" pitchFamily="34" charset="0"/>
            </a:endParaRPr>
          </a:p>
          <a:p>
            <a:pPr algn="ctr" fontAlgn="base">
              <a:spcBef>
                <a:spcPct val="0"/>
              </a:spcBef>
              <a:spcAft>
                <a:spcPct val="0"/>
              </a:spcAft>
            </a:pPr>
            <a:br>
              <a:rPr lang="en-US" sz="1600" b="1" dirty="0">
                <a:solidFill>
                  <a:prstClr val="black"/>
                </a:solidFill>
                <a:latin typeface="Arial" panose="020B0604020202020204" pitchFamily="34" charset="0"/>
                <a:cs typeface="Arial" panose="020B0604020202020204" pitchFamily="34" charset="0"/>
              </a:rPr>
            </a:br>
            <a:r>
              <a:rPr lang="en-US" sz="1600" b="1" dirty="0">
                <a:solidFill>
                  <a:prstClr val="black"/>
                </a:solidFill>
                <a:latin typeface="Arial" panose="020B0604020202020204" pitchFamily="34" charset="0"/>
                <a:cs typeface="Arial" panose="020B0604020202020204" pitchFamily="34" charset="0"/>
              </a:rPr>
              <a:t>on 2 June 2011</a:t>
            </a:r>
          </a:p>
        </p:txBody>
      </p:sp>
    </p:spTree>
    <p:extLst>
      <p:ext uri="{BB962C8B-B14F-4D97-AF65-F5344CB8AC3E}">
        <p14:creationId xmlns:p14="http://schemas.microsoft.com/office/powerpoint/2010/main" val="32205048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1934</Words>
  <Application>Microsoft Office PowerPoint</Application>
  <PresentationFormat>On-screen Show (4:3)</PresentationFormat>
  <Paragraphs>335</Paragraphs>
  <Slides>61</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Arial</vt:lpstr>
      <vt:lpstr>Arial Black</vt:lpstr>
      <vt:lpstr>Calibri</vt:lpstr>
      <vt:lpstr>Monotype Sorts</vt:lpstr>
      <vt:lpstr>Tahoma</vt:lpstr>
      <vt:lpstr>1_Office Theme</vt:lpstr>
      <vt:lpstr>22_Contemporary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 Duluth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Roufs</dc:creator>
  <cp:lastModifiedBy>Tim Roufs</cp:lastModifiedBy>
  <cp:revision>67</cp:revision>
  <dcterms:created xsi:type="dcterms:W3CDTF">2010-09-11T06:55:01Z</dcterms:created>
  <dcterms:modified xsi:type="dcterms:W3CDTF">2026-01-04T20:58:28Z</dcterms:modified>
</cp:coreProperties>
</file>